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5" r:id="rId1"/>
  </p:sldMasterIdLst>
  <p:notesMasterIdLst>
    <p:notesMasterId r:id="rId3"/>
  </p:notesMasterIdLst>
  <p:handoutMasterIdLst>
    <p:handoutMasterId r:id="rId4"/>
  </p:handoutMasterIdLst>
  <p:sldIdLst>
    <p:sldId id="681"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4">
          <p15:clr>
            <a:srgbClr val="A4A3A4"/>
          </p15:clr>
        </p15:guide>
        <p15:guide id="2" pos="287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6600"/>
    <a:srgbClr val="106636"/>
    <a:srgbClr val="EFEFFF"/>
    <a:srgbClr val="C5ECFF"/>
    <a:srgbClr val="ABE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9" autoAdjust="0"/>
    <p:restoredTop sz="90078" autoAdjust="0"/>
  </p:normalViewPr>
  <p:slideViewPr>
    <p:cSldViewPr snapToGrid="0">
      <p:cViewPr varScale="1">
        <p:scale>
          <a:sx n="124" d="100"/>
          <a:sy n="124" d="100"/>
        </p:scale>
        <p:origin x="1938" y="96"/>
      </p:cViewPr>
      <p:guideLst>
        <p:guide orient="horz" pos="374"/>
        <p:guide pos="2872"/>
      </p:guideLst>
    </p:cSldViewPr>
  </p:slideViewPr>
  <p:notesTextViewPr>
    <p:cViewPr>
      <p:scale>
        <a:sx n="100" d="100"/>
        <a:sy n="100" d="100"/>
      </p:scale>
      <p:origin x="0" y="0"/>
    </p:cViewPr>
  </p:notesTextViewPr>
  <p:sorterViewPr>
    <p:cViewPr>
      <p:scale>
        <a:sx n="90" d="100"/>
        <a:sy n="90" d="100"/>
      </p:scale>
      <p:origin x="0" y="1380"/>
    </p:cViewPr>
  </p:sorterViewPr>
  <p:notesViewPr>
    <p:cSldViewPr snapToGrid="0">
      <p:cViewPr varScale="1">
        <p:scale>
          <a:sx n="55" d="100"/>
          <a:sy n="55" d="100"/>
        </p:scale>
        <p:origin x="-1806" y="-102"/>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ng wang" userId="233af0b69700424e" providerId="LiveId" clId="{3697275C-CAC4-4D8B-A4CD-FBCC07C24CC8}"/>
    <pc:docChg chg="undo modSld">
      <pc:chgData name="yong wang" userId="233af0b69700424e" providerId="LiveId" clId="{3697275C-CAC4-4D8B-A4CD-FBCC07C24CC8}" dt="2017-12-12T07:15:38.045" v="46" actId="6549"/>
      <pc:docMkLst>
        <pc:docMk/>
      </pc:docMkLst>
      <pc:sldChg chg="modSp">
        <pc:chgData name="yong wang" userId="233af0b69700424e" providerId="LiveId" clId="{3697275C-CAC4-4D8B-A4CD-FBCC07C24CC8}" dt="2017-12-12T07:15:38.045" v="46" actId="6549"/>
        <pc:sldMkLst>
          <pc:docMk/>
          <pc:sldMk cId="0" sldId="681"/>
        </pc:sldMkLst>
        <pc:spChg chg="mod">
          <ac:chgData name="yong wang" userId="233af0b69700424e" providerId="LiveId" clId="{3697275C-CAC4-4D8B-A4CD-FBCC07C24CC8}" dt="2017-12-12T07:15:38.045" v="46" actId="6549"/>
          <ac:spMkLst>
            <pc:docMk/>
            <pc:sldMk cId="0" sldId="681"/>
            <ac:spMk id="4" creationId="{00000000-0000-0000-0000-000000000000}"/>
          </ac:spMkLst>
        </pc:spChg>
        <pc:spChg chg="mod">
          <ac:chgData name="yong wang" userId="233af0b69700424e" providerId="LiveId" clId="{3697275C-CAC4-4D8B-A4CD-FBCC07C24CC8}" dt="2017-12-12T07:12:33.054" v="10"/>
          <ac:spMkLst>
            <pc:docMk/>
            <pc:sldMk cId="0" sldId="681"/>
            <ac:spMk id="12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475" cy="46513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defTabSz="913694">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bwMode="auto">
          <a:xfrm>
            <a:off x="3970338" y="1"/>
            <a:ext cx="3038475" cy="46513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defTabSz="913694">
              <a:defRPr sz="1200">
                <a:latin typeface="Arial" pitchFamily="34" charset="0"/>
              </a:defRPr>
            </a:lvl1pPr>
          </a:lstStyle>
          <a:p>
            <a:pPr>
              <a:defRPr/>
            </a:pPr>
            <a:fld id="{D285EF16-F4A5-44BF-85ED-E5359C341A14}" type="datetimeFigureOut">
              <a:rPr lang="en-US"/>
              <a:pPr>
                <a:defRPr/>
              </a:pPr>
              <a:t>5/3/2018</a:t>
            </a:fld>
            <a:endParaRPr lang="en-US" dirty="0"/>
          </a:p>
        </p:txBody>
      </p:sp>
      <p:sp>
        <p:nvSpPr>
          <p:cNvPr id="4" name="Footer Placeholder 3"/>
          <p:cNvSpPr>
            <a:spLocks noGrp="1"/>
          </p:cNvSpPr>
          <p:nvPr>
            <p:ph type="ftr" sz="quarter" idx="2"/>
          </p:nvPr>
        </p:nvSpPr>
        <p:spPr bwMode="auto">
          <a:xfrm>
            <a:off x="1" y="8829675"/>
            <a:ext cx="3038475" cy="465138"/>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defTabSz="913694">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defTabSz="913694">
              <a:defRPr sz="1200">
                <a:latin typeface="Arial" pitchFamily="34" charset="0"/>
              </a:defRPr>
            </a:lvl1pPr>
          </a:lstStyle>
          <a:p>
            <a:pPr>
              <a:defRPr/>
            </a:pPr>
            <a:fld id="{58AD67F4-220F-4DF7-8150-5E0B21D92410}" type="slidenum">
              <a:rPr lang="en-US"/>
              <a:pPr>
                <a:defRPr/>
              </a:pPr>
              <a:t>‹#›</a:t>
            </a:fld>
            <a:endParaRPr lang="en-US" dirty="0"/>
          </a:p>
        </p:txBody>
      </p:sp>
    </p:spTree>
    <p:extLst>
      <p:ext uri="{BB962C8B-B14F-4D97-AF65-F5344CB8AC3E}">
        <p14:creationId xmlns:p14="http://schemas.microsoft.com/office/powerpoint/2010/main" val="232920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475" cy="46513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defTabSz="913694">
              <a:defRPr sz="120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3970338" y="1"/>
            <a:ext cx="3038475" cy="46513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defTabSz="913694">
              <a:defRPr sz="1200">
                <a:latin typeface="Calibri" pitchFamily="34" charset="0"/>
              </a:defRPr>
            </a:lvl1pPr>
          </a:lstStyle>
          <a:p>
            <a:pPr>
              <a:defRPr/>
            </a:pPr>
            <a:fld id="{3AF9EE93-7C47-4ABE-A4EF-98452C5D13ED}" type="datetimeFigureOut">
              <a:rPr lang="en-US"/>
              <a:pPr>
                <a:defRPr/>
              </a:pPr>
              <a:t>5/3/2018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11" tIns="45606" rIns="91211" bIns="45606" rtlCol="0" anchor="ctr"/>
          <a:lstStyle/>
          <a:p>
            <a:pPr lvl="0"/>
            <a:endParaRPr lang="en-US" noProof="0" dirty="0"/>
          </a:p>
        </p:txBody>
      </p:sp>
      <p:sp>
        <p:nvSpPr>
          <p:cNvPr id="5" name="Notes Placeholder 4"/>
          <p:cNvSpPr>
            <a:spLocks noGrp="1"/>
          </p:cNvSpPr>
          <p:nvPr>
            <p:ph type="body" sz="quarter" idx="3"/>
          </p:nvPr>
        </p:nvSpPr>
        <p:spPr bwMode="auto">
          <a:xfrm>
            <a:off x="701676" y="4416425"/>
            <a:ext cx="5607050" cy="418306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29675"/>
            <a:ext cx="3038475" cy="465138"/>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defTabSz="913694">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defTabSz="913694">
              <a:defRPr sz="1200">
                <a:latin typeface="Calibri" pitchFamily="34" charset="0"/>
              </a:defRPr>
            </a:lvl1pPr>
          </a:lstStyle>
          <a:p>
            <a:pPr>
              <a:defRPr/>
            </a:pPr>
            <a:fld id="{1860B4F2-E066-4AA7-8357-FB703FC891AD}" type="slidenum">
              <a:rPr lang="en-US"/>
              <a:pPr>
                <a:defRPr/>
              </a:pPr>
              <a:t>‹#›</a:t>
            </a:fld>
            <a:endParaRPr lang="en-US" dirty="0"/>
          </a:p>
        </p:txBody>
      </p:sp>
    </p:spTree>
    <p:extLst>
      <p:ext uri="{BB962C8B-B14F-4D97-AF65-F5344CB8AC3E}">
        <p14:creationId xmlns:p14="http://schemas.microsoft.com/office/powerpoint/2010/main" val="3408509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Catalysts have been an integral part of diesel- or gasoline-powered engines since the mid-1970s as federal regulations called for reductions of carbon monoxide, hydrocarbons and nitrogen oxides. Catalytic converters change the pollutants to nitrogen, carbon dioxide and water. </a:t>
            </a:r>
          </a:p>
          <a:p>
            <a:r>
              <a:rPr lang="en-US" sz="1200" kern="1200" dirty="0" smtClean="0">
                <a:solidFill>
                  <a:schemeClr val="tx1"/>
                </a:solidFill>
                <a:effectLst/>
                <a:latin typeface="+mn-lt"/>
                <a:ea typeface="+mn-ea"/>
                <a:cs typeface="+mn-cs"/>
              </a:rPr>
              <a:t>The main challenge is to make a catalyst that could endure engine exhaust temperatures of up to nearly 750 degrees Celsius encountered at high engine loads. Yet, the catalyst could still carry out reactions at temperatures below 150 degrees Celsius during cold start, which is more than 100 degrees Celsius lower than current systems. Increasing fuel efficiency in combustion engines leaves less energy in the tailpipe exhaust, hence lower temperatures are found during operation especially during cold start.</a:t>
            </a:r>
          </a:p>
          <a:p>
            <a:r>
              <a:rPr lang="en-US" sz="1200" kern="1200" dirty="0" smtClean="0">
                <a:solidFill>
                  <a:schemeClr val="tx1"/>
                </a:solidFill>
                <a:effectLst/>
                <a:latin typeface="+mn-lt"/>
                <a:ea typeface="+mn-ea"/>
                <a:cs typeface="+mn-cs"/>
              </a:rPr>
              <a:t>A collaborative effort has created a catalyst capable of reducing pollutants at these lower temperatures.  It advances their work, reported in </a:t>
            </a:r>
            <a:r>
              <a:rPr lang="en-US" sz="1200" i="1" kern="1200" dirty="0" smtClean="0">
                <a:solidFill>
                  <a:schemeClr val="tx1"/>
                </a:solidFill>
                <a:effectLst/>
                <a:latin typeface="+mn-lt"/>
                <a:ea typeface="+mn-ea"/>
                <a:cs typeface="+mn-cs"/>
              </a:rPr>
              <a:t>Science</a:t>
            </a:r>
            <a:r>
              <a:rPr lang="en-US" sz="1200" kern="1200" dirty="0" smtClean="0">
                <a:solidFill>
                  <a:schemeClr val="tx1"/>
                </a:solidFill>
                <a:effectLst/>
                <a:latin typeface="+mn-lt"/>
                <a:ea typeface="+mn-ea"/>
                <a:cs typeface="+mn-cs"/>
              </a:rPr>
              <a:t> in 2016, that demonstrated a way to use small amounts of platinum, a powerful but costly catalyst, and a way to trap and stabilize individual platinum atoms on an irregular surface of cerium oxide. The single-atom catalyst uses platinum more efficiently with excellent thermal stability.  For their latest paper, they steam-treated the catalyst at 750 degrees Celsius. This made the single-atom catalyst, which is already thermally stable at high operating temperatures, very active at low temperatures, e.g., &lt;150 degrees Celsius.  This demonstration of stability, along with high reactivity, makes it possible to bring single-atom catalysis closer to industrial application.</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PI: Abhaya Datye (a), Johannes Lercher (b); Yong Wang (c)</a:t>
            </a:r>
          </a:p>
          <a:p>
            <a:r>
              <a:rPr lang="en-US" sz="1200" kern="1200" dirty="0" smtClean="0">
                <a:solidFill>
                  <a:schemeClr val="tx1"/>
                </a:solidFill>
                <a:effectLst/>
                <a:latin typeface="+mn-lt"/>
                <a:ea typeface="+mn-ea"/>
                <a:cs typeface="+mn-cs"/>
              </a:rPr>
              <a:t>Project: (a) DOE/SC/BES, DE-FG02-05ER15712, Sub Nanometer Sized Clusters for Heterogeneous Catalysis</a:t>
            </a:r>
          </a:p>
          <a:p>
            <a:r>
              <a:rPr lang="en-US" sz="1200" kern="1200" dirty="0" smtClean="0">
                <a:solidFill>
                  <a:schemeClr val="tx1"/>
                </a:solidFill>
                <a:effectLst/>
                <a:latin typeface="+mn-lt"/>
                <a:ea typeface="+mn-ea"/>
                <a:cs typeface="+mn-cs"/>
              </a:rPr>
              <a:t>(b) 47319, KC0302010, Low-Temperature Catalytic Routes for Energy Carriers via Spatial and Chemical Organization</a:t>
            </a:r>
          </a:p>
          <a:p>
            <a:r>
              <a:rPr lang="en-US" sz="1200" kern="1200" dirty="0" smtClean="0">
                <a:solidFill>
                  <a:schemeClr val="tx1"/>
                </a:solidFill>
                <a:effectLst/>
                <a:latin typeface="+mn-lt"/>
                <a:ea typeface="+mn-ea"/>
                <a:cs typeface="+mn-cs"/>
              </a:rPr>
              <a:t>(c) DOE/EERE/VTO, CLEERS </a:t>
            </a:r>
            <a:r>
              <a:rPr lang="en-US" sz="1200" kern="1200" dirty="0" err="1" smtClean="0">
                <a:solidFill>
                  <a:schemeClr val="tx1"/>
                </a:solidFill>
                <a:effectLst/>
                <a:latin typeface="+mn-lt"/>
                <a:ea typeface="+mn-ea"/>
                <a:cs typeface="+mn-cs"/>
              </a:rPr>
              <a:t>Aftertreatment</a:t>
            </a:r>
            <a:r>
              <a:rPr lang="en-US" sz="1200" kern="1200" dirty="0" smtClean="0">
                <a:solidFill>
                  <a:schemeClr val="tx1"/>
                </a:solidFill>
                <a:effectLst/>
                <a:latin typeface="+mn-lt"/>
                <a:ea typeface="+mn-ea"/>
                <a:cs typeface="+mn-cs"/>
              </a:rPr>
              <a:t> Modeling and Analysis</a:t>
            </a:r>
          </a:p>
          <a:p>
            <a:r>
              <a:rPr lang="en-US" sz="1200" kern="1200" dirty="0" smtClean="0">
                <a:solidFill>
                  <a:schemeClr val="tx1"/>
                </a:solidFill>
                <a:effectLst/>
                <a:latin typeface="+mn-lt"/>
                <a:ea typeface="+mn-ea"/>
                <a:cs typeface="+mn-cs"/>
              </a:rPr>
              <a:t>DOE Program Managers: Viviane Schwartz (</a:t>
            </a:r>
            <a:r>
              <a:rPr lang="en-US" sz="1200" kern="1200" dirty="0" err="1" smtClean="0">
                <a:solidFill>
                  <a:schemeClr val="tx1"/>
                </a:solidFill>
                <a:effectLst/>
                <a:latin typeface="+mn-lt"/>
                <a:ea typeface="+mn-ea"/>
                <a:cs typeface="+mn-cs"/>
              </a:rPr>
              <a:t>a,b</a:t>
            </a:r>
            <a:r>
              <a:rPr lang="en-US" sz="1200" kern="1200" dirty="0" smtClean="0">
                <a:solidFill>
                  <a:schemeClr val="tx1"/>
                </a:solidFill>
                <a:effectLst/>
                <a:latin typeface="+mn-lt"/>
                <a:ea typeface="+mn-ea"/>
                <a:cs typeface="+mn-cs"/>
              </a:rPr>
              <a:t>) and Ken </a:t>
            </a:r>
            <a:r>
              <a:rPr lang="en-US" sz="1200" kern="1200" dirty="0" err="1" smtClean="0">
                <a:solidFill>
                  <a:schemeClr val="tx1"/>
                </a:solidFill>
                <a:effectLst/>
                <a:latin typeface="+mn-lt"/>
                <a:ea typeface="+mn-ea"/>
                <a:cs typeface="+mn-cs"/>
              </a:rPr>
              <a:t>Howden</a:t>
            </a:r>
            <a:r>
              <a:rPr lang="en-US" sz="1200" kern="1200" dirty="0" smtClean="0">
                <a:solidFill>
                  <a:schemeClr val="tx1"/>
                </a:solidFill>
                <a:effectLst/>
                <a:latin typeface="+mn-lt"/>
                <a:ea typeface="+mn-ea"/>
                <a:cs typeface="+mn-cs"/>
              </a:rPr>
              <a:t> (c)</a:t>
            </a:r>
          </a:p>
          <a:p>
            <a:r>
              <a:rPr lang="en-US" sz="1200" kern="1200" dirty="0" smtClean="0">
                <a:solidFill>
                  <a:schemeClr val="tx1"/>
                </a:solidFill>
                <a:effectLst/>
                <a:latin typeface="+mn-lt"/>
                <a:ea typeface="+mn-ea"/>
                <a:cs typeface="+mn-cs"/>
              </a:rPr>
              <a:t>Publication: Activation of surface lattice oxygen in single-atom Pt/CeO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for low-temperature CO oxidation</a:t>
            </a:r>
          </a:p>
          <a:p>
            <a:r>
              <a:rPr lang="en-US" sz="1200" kern="1200" dirty="0" smtClean="0">
                <a:solidFill>
                  <a:schemeClr val="tx1"/>
                </a:solidFill>
                <a:effectLst/>
                <a:latin typeface="+mn-lt"/>
                <a:ea typeface="+mn-ea"/>
                <a:cs typeface="+mn-cs"/>
              </a:rPr>
              <a:t>Lei Nie</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Donghai Mei</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Haifeng Xiong</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Bo Peng</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Zhibo</a:t>
            </a:r>
            <a:r>
              <a:rPr lang="en-US" sz="1200" kern="1200" dirty="0" smtClean="0">
                <a:solidFill>
                  <a:schemeClr val="tx1"/>
                </a:solidFill>
                <a:effectLst/>
                <a:latin typeface="+mn-lt"/>
                <a:ea typeface="+mn-ea"/>
                <a:cs typeface="+mn-cs"/>
              </a:rPr>
              <a:t> Ren</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Xavier Isidro Pereira Hernandez</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Andrew DeLaRiva</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Meng Wang</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Mark H. Engelhard</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Libor Kovarik</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Abhaya Datye</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Yong Wang</a:t>
            </a:r>
            <a:r>
              <a:rPr lang="en-US" sz="1200" kern="1200" baseline="30000" dirty="0" smtClean="0">
                <a:solidFill>
                  <a:schemeClr val="tx1"/>
                </a:solidFill>
                <a:effectLst/>
                <a:latin typeface="+mn-lt"/>
                <a:ea typeface="+mn-ea"/>
                <a:cs typeface="+mn-cs"/>
              </a:rPr>
              <a:t>1,3</a:t>
            </a:r>
            <a:endParaRPr lang="en-US" sz="1200" kern="1200" dirty="0" smtClean="0">
              <a:solidFill>
                <a:schemeClr val="tx1"/>
              </a:solidFill>
              <a:effectLst/>
              <a:latin typeface="+mn-lt"/>
              <a:ea typeface="+mn-ea"/>
              <a:cs typeface="+mn-cs"/>
            </a:endParaRPr>
          </a:p>
          <a:p>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Pacific Northwest National Laboratory; </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University of New Mexico; </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Washington State University</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dx.doi.org/10.1126/science.aao2109 | </a:t>
            </a:r>
            <a:r>
              <a:rPr lang="en-US" sz="1200" i="1" kern="1200" smtClean="0">
                <a:solidFill>
                  <a:schemeClr val="tx1"/>
                </a:solidFill>
                <a:effectLst/>
                <a:latin typeface="+mn-lt"/>
                <a:ea typeface="+mn-ea"/>
                <a:cs typeface="+mn-cs"/>
              </a:rPr>
              <a:t>Science</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377C86-9AA9-4188-8B4E-7ED7CBBE0E0E}" type="slidenum">
              <a:rPr lang="en-US" smtClean="0"/>
              <a:pPr/>
              <a:t>1</a:t>
            </a:fld>
            <a:endParaRPr lang="en-US" dirty="0"/>
          </a:p>
        </p:txBody>
      </p:sp>
    </p:spTree>
    <p:extLst>
      <p:ext uri="{BB962C8B-B14F-4D97-AF65-F5344CB8AC3E}">
        <p14:creationId xmlns:p14="http://schemas.microsoft.com/office/powerpoint/2010/main" val="137324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r>
              <a:rPr lang="en-US" dirty="0"/>
              <a:t>Materials Sciences and Engineering Division</a:t>
            </a:r>
          </a:p>
          <a:p>
            <a:pPr>
              <a:defRPr/>
            </a:pPr>
            <a:r>
              <a:rPr lang="en-US" dirty="0"/>
              <a:t>Office of Basic Energy Sciences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95" tIns="45599" rIns="91195" bIns="45599"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195" tIns="45599" rIns="91195" bIns="455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95" tIns="45599" rIns="91195" bIns="45599"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95" tIns="45599" rIns="91195" bIns="45599"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8E19CD28-BC99-485A-96DA-CE53FCCADF81}" type="slidenum">
              <a:rPr lang="en-US"/>
              <a:pPr>
                <a:defRPr/>
              </a:pPr>
              <a:t>‹#›</a:t>
            </a:fld>
            <a:endParaRPr lang="en-US" dirty="0"/>
          </a:p>
        </p:txBody>
      </p:sp>
      <p:pic>
        <p:nvPicPr>
          <p:cNvPr id="2054" name="Picture 9" descr="horizontal-logo-green-text.jpg"/>
          <p:cNvPicPr>
            <a:picLocks noChangeAspect="1"/>
          </p:cNvPicPr>
          <p:nvPr/>
        </p:nvPicPr>
        <p:blipFill>
          <a:blip r:embed="rId4"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6" r:id="rId1"/>
  </p:sldLayoutIdLst>
  <p:hf hdr="0" dt="0"/>
  <p:txStyles>
    <p:titleStyle>
      <a:lvl1pPr algn="ctr" rtl="0" eaLnBrk="0" fontAlgn="base" hangingPunct="0">
        <a:spcBef>
          <a:spcPct val="0"/>
        </a:spcBef>
        <a:spcAft>
          <a:spcPct val="0"/>
        </a:spcAft>
        <a:tabLst>
          <a:tab pos="3482975" algn="l"/>
        </a:tabLst>
        <a:defRPr sz="2400" b="1"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tabLst>
          <a:tab pos="3482975" algn="l"/>
        </a:tabLst>
        <a:defRPr sz="2400" b="1">
          <a:solidFill>
            <a:srgbClr val="106636"/>
          </a:solidFill>
          <a:latin typeface="Arial" charset="0"/>
          <a:cs typeface="Arial" charset="0"/>
        </a:defRPr>
      </a:lvl2pPr>
      <a:lvl3pPr algn="ctr" rtl="0" eaLnBrk="0" fontAlgn="base" hangingPunct="0">
        <a:spcBef>
          <a:spcPct val="0"/>
        </a:spcBef>
        <a:spcAft>
          <a:spcPct val="0"/>
        </a:spcAft>
        <a:tabLst>
          <a:tab pos="3482975" algn="l"/>
        </a:tabLst>
        <a:defRPr sz="2400" b="1">
          <a:solidFill>
            <a:srgbClr val="106636"/>
          </a:solidFill>
          <a:latin typeface="Arial" charset="0"/>
          <a:cs typeface="Arial" charset="0"/>
        </a:defRPr>
      </a:lvl3pPr>
      <a:lvl4pPr algn="ctr" rtl="0" eaLnBrk="0" fontAlgn="base" hangingPunct="0">
        <a:spcBef>
          <a:spcPct val="0"/>
        </a:spcBef>
        <a:spcAft>
          <a:spcPct val="0"/>
        </a:spcAft>
        <a:tabLst>
          <a:tab pos="3482975" algn="l"/>
        </a:tabLst>
        <a:defRPr sz="2400" b="1">
          <a:solidFill>
            <a:srgbClr val="106636"/>
          </a:solidFill>
          <a:latin typeface="Arial" charset="0"/>
          <a:cs typeface="Arial" charset="0"/>
        </a:defRPr>
      </a:lvl4pPr>
      <a:lvl5pPr algn="ctr" rtl="0" eaLnBrk="0" fontAlgn="base" hangingPunct="0">
        <a:spcBef>
          <a:spcPct val="0"/>
        </a:spcBef>
        <a:spcAft>
          <a:spcPct val="0"/>
        </a:spcAft>
        <a:tabLst>
          <a:tab pos="3482975" algn="l"/>
        </a:tabLst>
        <a:defRPr sz="2400" b="1">
          <a:solidFill>
            <a:srgbClr val="106636"/>
          </a:solidFill>
          <a:latin typeface="Arial" charset="0"/>
          <a:cs typeface="Arial" charset="0"/>
        </a:defRPr>
      </a:lvl5pPr>
      <a:lvl6pPr marL="455976" algn="ctr" rtl="0" fontAlgn="base">
        <a:spcBef>
          <a:spcPct val="0"/>
        </a:spcBef>
        <a:spcAft>
          <a:spcPct val="0"/>
        </a:spcAft>
        <a:defRPr sz="2400">
          <a:solidFill>
            <a:srgbClr val="106636"/>
          </a:solidFill>
          <a:latin typeface="Arial" charset="0"/>
          <a:cs typeface="Arial" charset="0"/>
        </a:defRPr>
      </a:lvl6pPr>
      <a:lvl7pPr marL="911944" algn="ctr" rtl="0" fontAlgn="base">
        <a:spcBef>
          <a:spcPct val="0"/>
        </a:spcBef>
        <a:spcAft>
          <a:spcPct val="0"/>
        </a:spcAft>
        <a:defRPr sz="2400">
          <a:solidFill>
            <a:srgbClr val="106636"/>
          </a:solidFill>
          <a:latin typeface="Arial" charset="0"/>
          <a:cs typeface="Arial" charset="0"/>
        </a:defRPr>
      </a:lvl7pPr>
      <a:lvl8pPr marL="1367917" algn="ctr" rtl="0" fontAlgn="base">
        <a:spcBef>
          <a:spcPct val="0"/>
        </a:spcBef>
        <a:spcAft>
          <a:spcPct val="0"/>
        </a:spcAft>
        <a:defRPr sz="2400">
          <a:solidFill>
            <a:srgbClr val="106636"/>
          </a:solidFill>
          <a:latin typeface="Arial" charset="0"/>
          <a:cs typeface="Arial" charset="0"/>
        </a:defRPr>
      </a:lvl8pPr>
      <a:lvl9pPr marL="1823887" algn="ctr" rtl="0" fontAlgn="base">
        <a:spcBef>
          <a:spcPct val="0"/>
        </a:spcBef>
        <a:spcAft>
          <a:spcPct val="0"/>
        </a:spcAft>
        <a:defRPr sz="2400">
          <a:solidFill>
            <a:srgbClr val="106636"/>
          </a:solidFill>
          <a:latin typeface="Arial" charset="0"/>
          <a:cs typeface="Arial" charset="0"/>
        </a:defRPr>
      </a:lvl9pPr>
    </p:titleStyle>
    <p:bodyStyle>
      <a:lvl1pPr marL="341313" indent="-341313"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1pPr>
      <a:lvl2pPr marL="739775" indent="-284163" algn="l" rtl="0" eaLnBrk="0" fontAlgn="base" hangingPunct="0">
        <a:spcBef>
          <a:spcPct val="20000"/>
        </a:spcBef>
        <a:spcAft>
          <a:spcPct val="0"/>
        </a:spcAft>
        <a:buFont typeface="Arial" charset="0"/>
        <a:buChar char="–"/>
        <a:defRPr sz="2000" kern="1200">
          <a:solidFill>
            <a:srgbClr val="106636"/>
          </a:solidFill>
          <a:latin typeface="Arial" pitchFamily="34" charset="0"/>
          <a:ea typeface="+mn-ea"/>
          <a:cs typeface="Arial" pitchFamily="34" charset="0"/>
        </a:defRPr>
      </a:lvl2pPr>
      <a:lvl3pPr marL="1139825" indent="-2270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5438" indent="-227013" algn="l" rtl="0" eaLnBrk="0" fontAlgn="base" hangingPunct="0">
        <a:spcBef>
          <a:spcPct val="20000"/>
        </a:spcBef>
        <a:spcAft>
          <a:spcPct val="0"/>
        </a:spcAft>
        <a:buFont typeface="Arial" charset="0"/>
        <a:buChar char="–"/>
        <a:defRPr kern="1200">
          <a:solidFill>
            <a:srgbClr val="106636"/>
          </a:solidFill>
          <a:latin typeface="Arial" pitchFamily="34" charset="0"/>
          <a:ea typeface="+mn-ea"/>
          <a:cs typeface="Arial" pitchFamily="34" charset="0"/>
        </a:defRPr>
      </a:lvl4pPr>
      <a:lvl5pPr marL="2051050" indent="-2270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07848" indent="-227993" algn="l" defTabSz="911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820" indent="-227993" algn="l" defTabSz="911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791" indent="-227993" algn="l" defTabSz="911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760" indent="-227993" algn="l" defTabSz="911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44" rtl="0" eaLnBrk="1" latinLnBrk="0" hangingPunct="1">
        <a:defRPr sz="1800" kern="1200">
          <a:solidFill>
            <a:schemeClr val="tx1"/>
          </a:solidFill>
          <a:latin typeface="+mn-lt"/>
          <a:ea typeface="+mn-ea"/>
          <a:cs typeface="+mn-cs"/>
        </a:defRPr>
      </a:lvl1pPr>
      <a:lvl2pPr marL="455976" algn="l" defTabSz="911944" rtl="0" eaLnBrk="1" latinLnBrk="0" hangingPunct="1">
        <a:defRPr sz="1800" kern="1200">
          <a:solidFill>
            <a:schemeClr val="tx1"/>
          </a:solidFill>
          <a:latin typeface="+mn-lt"/>
          <a:ea typeface="+mn-ea"/>
          <a:cs typeface="+mn-cs"/>
        </a:defRPr>
      </a:lvl2pPr>
      <a:lvl3pPr marL="911944" algn="l" defTabSz="911944" rtl="0" eaLnBrk="1" latinLnBrk="0" hangingPunct="1">
        <a:defRPr sz="1800" kern="1200">
          <a:solidFill>
            <a:schemeClr val="tx1"/>
          </a:solidFill>
          <a:latin typeface="+mn-lt"/>
          <a:ea typeface="+mn-ea"/>
          <a:cs typeface="+mn-cs"/>
        </a:defRPr>
      </a:lvl3pPr>
      <a:lvl4pPr marL="1367917" algn="l" defTabSz="911944" rtl="0" eaLnBrk="1" latinLnBrk="0" hangingPunct="1">
        <a:defRPr sz="1800" kern="1200">
          <a:solidFill>
            <a:schemeClr val="tx1"/>
          </a:solidFill>
          <a:latin typeface="+mn-lt"/>
          <a:ea typeface="+mn-ea"/>
          <a:cs typeface="+mn-cs"/>
        </a:defRPr>
      </a:lvl4pPr>
      <a:lvl5pPr marL="1823887" algn="l" defTabSz="911944" rtl="0" eaLnBrk="1" latinLnBrk="0" hangingPunct="1">
        <a:defRPr sz="1800" kern="1200">
          <a:solidFill>
            <a:schemeClr val="tx1"/>
          </a:solidFill>
          <a:latin typeface="+mn-lt"/>
          <a:ea typeface="+mn-ea"/>
          <a:cs typeface="+mn-cs"/>
        </a:defRPr>
      </a:lvl5pPr>
      <a:lvl6pPr marL="2279859" algn="l" defTabSz="911944" rtl="0" eaLnBrk="1" latinLnBrk="0" hangingPunct="1">
        <a:defRPr sz="1800" kern="1200">
          <a:solidFill>
            <a:schemeClr val="tx1"/>
          </a:solidFill>
          <a:latin typeface="+mn-lt"/>
          <a:ea typeface="+mn-ea"/>
          <a:cs typeface="+mn-cs"/>
        </a:defRPr>
      </a:lvl6pPr>
      <a:lvl7pPr marL="2735831" algn="l" defTabSz="911944" rtl="0" eaLnBrk="1" latinLnBrk="0" hangingPunct="1">
        <a:defRPr sz="1800" kern="1200">
          <a:solidFill>
            <a:schemeClr val="tx1"/>
          </a:solidFill>
          <a:latin typeface="+mn-lt"/>
          <a:ea typeface="+mn-ea"/>
          <a:cs typeface="+mn-cs"/>
        </a:defRPr>
      </a:lvl7pPr>
      <a:lvl8pPr marL="3191805" algn="l" defTabSz="911944" rtl="0" eaLnBrk="1" latinLnBrk="0" hangingPunct="1">
        <a:defRPr sz="1800" kern="1200">
          <a:solidFill>
            <a:schemeClr val="tx1"/>
          </a:solidFill>
          <a:latin typeface="+mn-lt"/>
          <a:ea typeface="+mn-ea"/>
          <a:cs typeface="+mn-cs"/>
        </a:defRPr>
      </a:lvl8pPr>
      <a:lvl9pPr marL="3647775" algn="l" defTabSz="9119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826EC69-07A5-42A4-994E-8E7153440C7E}"/>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Lst>
          </a:blip>
          <a:srcRect t="11205" b="6129"/>
          <a:stretch/>
        </p:blipFill>
        <p:spPr>
          <a:xfrm>
            <a:off x="5305719" y="1054906"/>
            <a:ext cx="3657601" cy="2743203"/>
          </a:xfrm>
          <a:prstGeom prst="rect">
            <a:avLst/>
          </a:prstGeom>
          <a:ln>
            <a:solidFill>
              <a:schemeClr val="tx1"/>
            </a:solidFill>
          </a:ln>
          <a:effectLst>
            <a:outerShdw blurRad="50800" dist="38100" dir="2700000" algn="tl" rotWithShape="0">
              <a:prstClr val="black">
                <a:alpha val="40000"/>
              </a:prstClr>
            </a:outerShdw>
          </a:effectLst>
        </p:spPr>
      </p:pic>
      <p:sp>
        <p:nvSpPr>
          <p:cNvPr id="4" name="Content Placeholder 1"/>
          <p:cNvSpPr txBox="1">
            <a:spLocks/>
          </p:cNvSpPr>
          <p:nvPr/>
        </p:nvSpPr>
        <p:spPr>
          <a:xfrm>
            <a:off x="436646" y="796515"/>
            <a:ext cx="4826596" cy="5410200"/>
          </a:xfrm>
          <a:prstGeom prst="rect">
            <a:avLst/>
          </a:prstGeom>
        </p:spPr>
        <p:txBody>
          <a:bodyPr/>
          <a:lstStyle/>
          <a:p>
            <a:pPr marL="0" marR="0" lvl="0" indent="-342900" algn="l" defTabSz="914400"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dirty="0">
                <a:ln>
                  <a:noFill/>
                </a:ln>
                <a:solidFill>
                  <a:srgbClr val="146737"/>
                </a:solidFill>
                <a:effectLst/>
                <a:uLnTx/>
                <a:uFillTx/>
                <a:latin typeface="+mn-lt"/>
                <a:ea typeface="+mn-ea"/>
                <a:cs typeface="Arial" pitchFamily="34" charset="0"/>
              </a:rPr>
              <a:t>Scientific Achievement</a:t>
            </a:r>
          </a:p>
          <a:p>
            <a:pPr marL="238125" lvl="1" eaLnBrk="0" hangingPunct="0"/>
            <a:r>
              <a:rPr lang="en-US" b="1" dirty="0">
                <a:latin typeface="+mn-lt"/>
              </a:rPr>
              <a:t>Steam treatment of single-atom </a:t>
            </a:r>
            <a:r>
              <a:rPr lang="en-US" b="1" dirty="0" smtClean="0">
                <a:latin typeface="+mn-lt"/>
              </a:rPr>
              <a:t>platinum </a:t>
            </a:r>
            <a:r>
              <a:rPr lang="en-US" b="1" dirty="0">
                <a:latin typeface="+mn-lt"/>
              </a:rPr>
              <a:t>on </a:t>
            </a:r>
            <a:r>
              <a:rPr lang="en-US" b="1" dirty="0" smtClean="0">
                <a:latin typeface="+mn-lt"/>
              </a:rPr>
              <a:t>ceria </a:t>
            </a:r>
            <a:r>
              <a:rPr lang="en-US" b="1" dirty="0">
                <a:latin typeface="+mn-lt"/>
              </a:rPr>
              <a:t>at 750°C produces a catalyst with high activity </a:t>
            </a:r>
            <a:r>
              <a:rPr lang="en-US" b="1" u="sng" dirty="0">
                <a:latin typeface="+mn-lt"/>
              </a:rPr>
              <a:t>and</a:t>
            </a:r>
            <a:r>
              <a:rPr lang="en-US" b="1" dirty="0">
                <a:latin typeface="+mn-lt"/>
              </a:rPr>
              <a:t> thermal </a:t>
            </a:r>
            <a:r>
              <a:rPr lang="en-US" b="1" dirty="0" smtClean="0">
                <a:latin typeface="+mn-lt"/>
              </a:rPr>
              <a:t>stability.</a:t>
            </a:r>
            <a:endParaRPr lang="en-US" b="1" dirty="0">
              <a:latin typeface="+mn-lt"/>
            </a:endParaRPr>
          </a:p>
          <a:p>
            <a:pPr marL="0" lvl="1" indent="0" eaLnBrk="0" hangingPunct="0"/>
            <a:r>
              <a:rPr kumimoji="0" lang="en-US" sz="1600" b="1" i="0" u="none" strike="noStrike" kern="1200" cap="none" spc="0" normalizeH="0" baseline="0" noProof="0" dirty="0">
                <a:ln>
                  <a:noFill/>
                </a:ln>
                <a:solidFill>
                  <a:srgbClr val="146737"/>
                </a:solidFill>
                <a:effectLst/>
                <a:uLnTx/>
                <a:uFillTx/>
                <a:latin typeface="+mn-lt"/>
                <a:ea typeface="+mn-ea"/>
                <a:cs typeface="Arial" pitchFamily="34" charset="0"/>
              </a:rPr>
              <a:t>Significance and Impact</a:t>
            </a:r>
          </a:p>
          <a:p>
            <a:pPr marL="182880" lvl="1" indent="-182880" eaLnBrk="0" hangingPunct="0">
              <a:spcBef>
                <a:spcPts val="200"/>
              </a:spcBef>
            </a:pPr>
            <a:r>
              <a:rPr lang="en-US" sz="1600" b="1" dirty="0" smtClean="0">
                <a:solidFill>
                  <a:srgbClr val="FF0000"/>
                </a:solidFill>
                <a:latin typeface="+mn-lt"/>
                <a:cs typeface="Arial" pitchFamily="34" charset="0"/>
              </a:rPr>
              <a:t>	</a:t>
            </a:r>
            <a:r>
              <a:rPr lang="en-US" sz="1600" b="1" dirty="0">
                <a:latin typeface="+mn-lt"/>
              </a:rPr>
              <a:t>Significantly improved carbon monoxide conversion was achieved by a novel catalyst based on a new mechanism utilizing oxygen vacancies from steam  treatment that comes closer to meeting DOE emissions challenges for both low temperature startup and hot operating conditions.</a:t>
            </a:r>
          </a:p>
          <a:p>
            <a:pPr marL="182880" lvl="1" indent="-182880" eaLnBrk="0" hangingPunct="0">
              <a:spcBef>
                <a:spcPts val="200"/>
              </a:spcBef>
            </a:pPr>
            <a:r>
              <a:rPr kumimoji="0" lang="en-US" sz="1600" b="1" i="0" u="none" strike="noStrike" kern="1200" cap="none" spc="0" normalizeH="0" baseline="0" noProof="0" dirty="0" smtClean="0">
                <a:ln>
                  <a:noFill/>
                </a:ln>
                <a:solidFill>
                  <a:srgbClr val="146737"/>
                </a:solidFill>
                <a:effectLst/>
                <a:uLnTx/>
                <a:uFillTx/>
                <a:latin typeface="+mn-lt"/>
                <a:ea typeface="+mn-ea"/>
                <a:cs typeface="Arial" pitchFamily="34" charset="0"/>
              </a:rPr>
              <a:t>Research </a:t>
            </a:r>
            <a:r>
              <a:rPr kumimoji="0" lang="en-US" sz="1600" b="1" i="0" u="none" strike="noStrike" kern="1200" cap="none" spc="0" normalizeH="0" baseline="0" noProof="0" dirty="0">
                <a:ln>
                  <a:noFill/>
                </a:ln>
                <a:solidFill>
                  <a:srgbClr val="146737"/>
                </a:solidFill>
                <a:effectLst/>
                <a:uLnTx/>
                <a:uFillTx/>
                <a:latin typeface="+mn-lt"/>
                <a:ea typeface="+mn-ea"/>
                <a:cs typeface="Arial" pitchFamily="34" charset="0"/>
              </a:rPr>
              <a:t>Details</a:t>
            </a:r>
          </a:p>
          <a:p>
            <a:pPr marL="0" lvl="1" eaLnBrk="0" hangingPunct="0">
              <a:spcBef>
                <a:spcPts val="600"/>
              </a:spcBef>
              <a:buFont typeface="Calibri" pitchFamily="34" charset="0"/>
              <a:buChar char="–"/>
            </a:pPr>
            <a:r>
              <a:rPr lang="en-US" sz="1400" dirty="0">
                <a:solidFill>
                  <a:srgbClr val="146737"/>
                </a:solidFill>
                <a:latin typeface="+mn-lt"/>
                <a:cs typeface="Arial" pitchFamily="34" charset="0"/>
              </a:rPr>
              <a:t>Previous atomically dispersed ionic Pt</a:t>
            </a:r>
            <a:r>
              <a:rPr lang="en-US" sz="1400" baseline="30000" dirty="0">
                <a:solidFill>
                  <a:srgbClr val="146737"/>
                </a:solidFill>
                <a:latin typeface="+mn-lt"/>
                <a:cs typeface="Arial" pitchFamily="34" charset="0"/>
              </a:rPr>
              <a:t>2+</a:t>
            </a:r>
            <a:r>
              <a:rPr lang="en-US" sz="1400" dirty="0">
                <a:solidFill>
                  <a:srgbClr val="146737"/>
                </a:solidFill>
                <a:latin typeface="+mn-lt"/>
                <a:cs typeface="Arial" pitchFamily="34" charset="0"/>
              </a:rPr>
              <a:t> catalysts could not generate enough activated oxygen to react with CO and produce desired CO</a:t>
            </a:r>
            <a:r>
              <a:rPr lang="en-US" sz="1400" baseline="-25000" dirty="0">
                <a:solidFill>
                  <a:srgbClr val="146737"/>
                </a:solidFill>
                <a:latin typeface="+mn-lt"/>
                <a:cs typeface="Arial" pitchFamily="34" charset="0"/>
              </a:rPr>
              <a:t>2</a:t>
            </a:r>
            <a:r>
              <a:rPr lang="en-US" sz="1400" dirty="0">
                <a:solidFill>
                  <a:srgbClr val="146737"/>
                </a:solidFill>
                <a:latin typeface="+mn-lt"/>
                <a:cs typeface="Arial" pitchFamily="34" charset="0"/>
              </a:rPr>
              <a:t>.</a:t>
            </a:r>
          </a:p>
          <a:p>
            <a:pPr marL="0" lvl="1" eaLnBrk="0" hangingPunct="0">
              <a:spcBef>
                <a:spcPts val="600"/>
              </a:spcBef>
              <a:buFont typeface="Calibri" pitchFamily="34" charset="0"/>
              <a:buChar char="–"/>
            </a:pPr>
            <a:r>
              <a:rPr lang="en-US" sz="1400" dirty="0">
                <a:solidFill>
                  <a:srgbClr val="146737"/>
                </a:solidFill>
                <a:latin typeface="+mn-lt"/>
                <a:cs typeface="Arial" pitchFamily="34" charset="0"/>
              </a:rPr>
              <a:t>Advanced microscopic techniques revealed that steam treatment at 750°C causes oxygen vacancy migration to the ceria surface, generating surface active Olattice[H] in the vicinity of atomically dispersed ionic </a:t>
            </a:r>
            <a:r>
              <a:rPr lang="en-US" sz="1400" dirty="0" smtClean="0">
                <a:solidFill>
                  <a:srgbClr val="146737"/>
                </a:solidFill>
                <a:latin typeface="+mn-lt"/>
                <a:cs typeface="Arial" pitchFamily="34" charset="0"/>
              </a:rPr>
              <a:t>Pt</a:t>
            </a:r>
            <a:r>
              <a:rPr lang="en-US" sz="1400" baseline="30000" dirty="0">
                <a:solidFill>
                  <a:srgbClr val="146737"/>
                </a:solidFill>
                <a:cs typeface="Arial" pitchFamily="34" charset="0"/>
              </a:rPr>
              <a:t>2+</a:t>
            </a:r>
            <a:r>
              <a:rPr lang="en-US" sz="1400" dirty="0" smtClean="0">
                <a:solidFill>
                  <a:srgbClr val="146737"/>
                </a:solidFill>
                <a:latin typeface="+mn-lt"/>
                <a:cs typeface="Arial" pitchFamily="34" charset="0"/>
              </a:rPr>
              <a:t>.  </a:t>
            </a:r>
            <a:endParaRPr lang="en-US" sz="1400" dirty="0">
              <a:solidFill>
                <a:srgbClr val="146737"/>
              </a:solidFill>
              <a:latin typeface="+mn-lt"/>
              <a:cs typeface="Arial" pitchFamily="34" charset="0"/>
            </a:endParaRPr>
          </a:p>
          <a:p>
            <a:pPr marL="0" lvl="1" eaLnBrk="0" hangingPunct="0">
              <a:spcBef>
                <a:spcPts val="600"/>
              </a:spcBef>
              <a:buFont typeface="Calibri" pitchFamily="34" charset="0"/>
              <a:buChar char="–"/>
            </a:pPr>
            <a:r>
              <a:rPr lang="en-US" sz="1400" dirty="0">
                <a:solidFill>
                  <a:srgbClr val="146737"/>
                </a:solidFill>
                <a:latin typeface="+mn-lt"/>
                <a:cs typeface="Arial" pitchFamily="34" charset="0"/>
              </a:rPr>
              <a:t>This activated oxygen reduces CO emissions as well as other criteria pollutants such as NOx and saturated/unsaturated hydrocarbons.</a:t>
            </a:r>
          </a:p>
        </p:txBody>
      </p:sp>
      <p:sp>
        <p:nvSpPr>
          <p:cNvPr id="13" name="Rectangle 12"/>
          <p:cNvSpPr/>
          <p:nvPr/>
        </p:nvSpPr>
        <p:spPr>
          <a:xfrm>
            <a:off x="5334000" y="5105400"/>
            <a:ext cx="3581400" cy="246221"/>
          </a:xfrm>
          <a:prstGeom prst="rect">
            <a:avLst/>
          </a:prstGeom>
        </p:spPr>
        <p:txBody>
          <a:bodyPr wrap="square">
            <a:spAutoFit/>
          </a:bodyPr>
          <a:lstStyle/>
          <a:p>
            <a:pPr algn="ctr"/>
            <a:endParaRPr lang="en-US" sz="1000" dirty="0">
              <a:solidFill>
                <a:srgbClr val="106636"/>
              </a:solidFill>
              <a:latin typeface="Arial Narrow" pitchFamily="34" charset="0"/>
              <a:cs typeface="Arial" pitchFamily="34" charset="0"/>
            </a:endParaRPr>
          </a:p>
        </p:txBody>
      </p:sp>
      <p:sp>
        <p:nvSpPr>
          <p:cNvPr id="22" name="Title 1"/>
          <p:cNvSpPr txBox="1">
            <a:spLocks/>
          </p:cNvSpPr>
          <p:nvPr/>
        </p:nvSpPr>
        <p:spPr bwMode="auto">
          <a:xfrm>
            <a:off x="-76200" y="0"/>
            <a:ext cx="9296400" cy="676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5" name="Title 1"/>
          <p:cNvSpPr>
            <a:spLocks noGrp="1"/>
          </p:cNvSpPr>
          <p:nvPr>
            <p:ph type="title"/>
          </p:nvPr>
        </p:nvSpPr>
        <p:spPr>
          <a:xfrm>
            <a:off x="0" y="0"/>
            <a:ext cx="9144000" cy="676275"/>
          </a:xfrm>
        </p:spPr>
        <p:txBody>
          <a:bodyPr/>
          <a:lstStyle/>
          <a:p>
            <a:r>
              <a:rPr lang="en-US" dirty="0"/>
              <a:t>New Catalyst Research Meets Challenge </a:t>
            </a:r>
            <a:br>
              <a:rPr lang="en-US" dirty="0"/>
            </a:br>
            <a:r>
              <a:rPr lang="en-US" dirty="0"/>
              <a:t>of Cleaning Exhaust from Advanced</a:t>
            </a:r>
            <a:r>
              <a:rPr lang="en-US" dirty="0" smtClean="0">
                <a:solidFill>
                  <a:schemeClr val="tx1"/>
                </a:solidFill>
              </a:rPr>
              <a:t> </a:t>
            </a:r>
            <a:r>
              <a:rPr lang="en-US" dirty="0"/>
              <a:t>Engines</a:t>
            </a:r>
          </a:p>
        </p:txBody>
      </p:sp>
      <p:sp>
        <p:nvSpPr>
          <p:cNvPr id="127" name="Text Placeholder 2"/>
          <p:cNvSpPr txBox="1">
            <a:spLocks/>
          </p:cNvSpPr>
          <p:nvPr/>
        </p:nvSpPr>
        <p:spPr bwMode="auto">
          <a:xfrm>
            <a:off x="5343819" y="3894386"/>
            <a:ext cx="3581400" cy="533400"/>
          </a:xfrm>
          <a:prstGeom prst="rect">
            <a:avLst/>
          </a:prstGeom>
          <a:noFill/>
          <a:ln w="3175">
            <a:noFill/>
            <a:miter lim="800000"/>
            <a:headEnd/>
            <a:tailEnd/>
          </a:ln>
        </p:spPr>
        <p:txBody>
          <a:bodyPr/>
          <a:lstStyle/>
          <a:p>
            <a:pPr algn="ctr" eaLnBrk="0" hangingPunct="0">
              <a:spcBef>
                <a:spcPct val="20000"/>
              </a:spcBef>
              <a:buFont typeface="Arial" charset="0"/>
              <a:buNone/>
            </a:pPr>
            <a:r>
              <a:rPr lang="en-US" sz="1200" dirty="0">
                <a:latin typeface="Arial Narrow" pitchFamily="34" charset="0"/>
                <a:cs typeface="Times New Roman" pitchFamily="18" charset="0"/>
              </a:rPr>
              <a:t>A new type of active site (dashed green </a:t>
            </a:r>
            <a:r>
              <a:rPr lang="en-US" sz="1200" dirty="0" smtClean="0">
                <a:latin typeface="Arial Narrow" pitchFamily="34" charset="0"/>
                <a:cs typeface="Times New Roman" pitchFamily="18" charset="0"/>
              </a:rPr>
              <a:t>circles) </a:t>
            </a:r>
            <a:r>
              <a:rPr lang="en-US" sz="1200" dirty="0">
                <a:latin typeface="Arial Narrow" pitchFamily="34" charset="0"/>
                <a:cs typeface="Times New Roman" pitchFamily="18" charset="0"/>
              </a:rPr>
              <a:t>meets the dual challenge of achieving high activity and thermal stability in single atom catalysts. </a:t>
            </a:r>
            <a:endParaRPr lang="en-US" sz="1200" i="1" dirty="0">
              <a:latin typeface="Arial Narrow" pitchFamily="34" charset="0"/>
              <a:cs typeface="Times New Roman" pitchFamily="18" charset="0"/>
            </a:endParaRPr>
          </a:p>
        </p:txBody>
      </p:sp>
      <p:sp>
        <p:nvSpPr>
          <p:cNvPr id="131" name="Rectangle 3"/>
          <p:cNvSpPr>
            <a:spLocks noChangeArrowheads="1"/>
          </p:cNvSpPr>
          <p:nvPr/>
        </p:nvSpPr>
        <p:spPr bwMode="auto">
          <a:xfrm>
            <a:off x="5472449" y="5543586"/>
            <a:ext cx="3324140" cy="738664"/>
          </a:xfrm>
          <a:prstGeom prst="rect">
            <a:avLst/>
          </a:prstGeom>
          <a:noFill/>
          <a:ln w="3175">
            <a:noFill/>
            <a:miter lim="800000"/>
            <a:headEnd/>
            <a:tailEnd/>
          </a:ln>
        </p:spPr>
        <p:txBody>
          <a:bodyPr wrap="square">
            <a:spAutoFit/>
          </a:bodyPr>
          <a:lstStyle/>
          <a:p>
            <a:pPr algn="ctr"/>
            <a:r>
              <a:rPr lang="en-US" sz="1400" dirty="0">
                <a:solidFill>
                  <a:srgbClr val="106636"/>
                </a:solidFill>
                <a:cs typeface="Arial" pitchFamily="34" charset="0"/>
              </a:rPr>
              <a:t>Nie, Datye, </a:t>
            </a:r>
            <a:r>
              <a:rPr lang="en-US" sz="1400" dirty="0" smtClean="0">
                <a:solidFill>
                  <a:srgbClr val="106636"/>
                </a:solidFill>
                <a:cs typeface="Arial" pitchFamily="34" charset="0"/>
              </a:rPr>
              <a:t>Wang, </a:t>
            </a:r>
            <a:r>
              <a:rPr lang="en-US" sz="1400" dirty="0">
                <a:solidFill>
                  <a:srgbClr val="106636"/>
                </a:solidFill>
                <a:cs typeface="Arial" pitchFamily="34" charset="0"/>
              </a:rPr>
              <a:t>et al., </a:t>
            </a:r>
            <a:r>
              <a:rPr lang="de-DE" sz="1400" i="1" dirty="0">
                <a:solidFill>
                  <a:srgbClr val="106636"/>
                </a:solidFill>
                <a:cs typeface="Arial" pitchFamily="34" charset="0"/>
              </a:rPr>
              <a:t>Science, </a:t>
            </a:r>
            <a:r>
              <a:rPr lang="de-DE" sz="1400" dirty="0">
                <a:solidFill>
                  <a:srgbClr val="106636"/>
                </a:solidFill>
                <a:cs typeface="Arial" pitchFamily="34" charset="0"/>
              </a:rPr>
              <a:t>2017,  </a:t>
            </a:r>
          </a:p>
          <a:p>
            <a:pPr algn="ctr"/>
            <a:r>
              <a:rPr lang="de-DE" sz="1400" dirty="0">
                <a:solidFill>
                  <a:srgbClr val="106636"/>
                </a:solidFill>
                <a:cs typeface="Arial" pitchFamily="34" charset="0"/>
              </a:rPr>
              <a:t>DOI: 10.1126/science.aao2109 </a:t>
            </a:r>
          </a:p>
          <a:p>
            <a:pPr algn="ctr"/>
            <a:r>
              <a:rPr lang="de-DE" sz="1400" dirty="0">
                <a:solidFill>
                  <a:srgbClr val="106636"/>
                </a:solidFill>
                <a:cs typeface="Arial" pitchFamily="34" charset="0"/>
              </a:rPr>
              <a:t>(Dec. 15, 2017 issue)</a:t>
            </a:r>
            <a:endParaRPr lang="en-US" sz="1400" dirty="0">
              <a:solidFill>
                <a:srgbClr val="106636"/>
              </a:solidFill>
              <a:cs typeface="Arial" pitchFamily="34" charset="0"/>
            </a:endParaRPr>
          </a:p>
        </p:txBody>
      </p:sp>
      <p:sp>
        <p:nvSpPr>
          <p:cNvPr id="2054" name="AutoShape 6" descr="data:image/jpeg;base64,/9j/4AAQSkZJRgABAQAAAQABAAD/2wBDAAkGBwgHBgkIBwgKCgkLDRYPDQwMDRsUFRAWIB0iIiAdHx8kKDQsJCYxJx8fLT0tMTU3Ojo6Iys/RD84QzQ5Ojf/2wBDAQoKCg0MDRoPDxo3JR8lNzc3Nzc3Nzc3Nzc3Nzc3Nzc3Nzc3Nzc3Nzc3Nzc3Nzc3Nzc3Nzc3Nzc3Nzc3Nzc3Nzf/wAARCABXAIEDASIAAhEBAxEB/8QAHAABAAICAwEAAAAAAAAAAAAAAAUGBAcBAgMI/8QAOxAAAQQCAAUBBQQGCwEAAAAAAQACAwQFEQYSEyExUQcUIkFhFTJxkSNCVYGU0wgWMzZDR1JidbO0wf/EABkBAQEBAAMAAAAAAAAAAAAAAAABAgMEBf/EACERAQEAAgIBBAMAAAAAAAAAAAABAhEDEkEEITFRE3GB/9oADAMBAAIRAxEAPwDeKKsRcYNmqZC3FiL762Psy17D29MkGM6e5refZA7nxs67BetfiuC7kxRxtOxcLqUd1s0bmNY6KQkNI5nA77HtpXrRYkVbzXGFXBHH/bFO1VjuSOY6V3I5lfRADpCHHTSXN0RvW++lNWbja76rSxz/AHiURtLdaB5S7Z+nwpqz3GUiguG+KaXED7kNeOaCzTlMcsE4DX62QHjRO2kg6P0UXxvxPNjMP1a/PVYclHSsXOVrvdo3a5pQDsfMAb8E70fBswyt0LiirNanNj5WZPEZDIZShNCSaZsNn6ryW8skckjvhAHNsc3L3GgCO/StxfPZyd3Gw8N5R1qi2N07OpXHKHglvfq6OwD+SdfoWlFEHPVn5HIY6sx9i9RgZNJXjLQ53PzcrRsgb7DyQBzBRh4wmGa+xxw7kze92Nrp9Sv/AGfNy731deSBpJjlRakVfr8TOtZa/jK+JuOsUWRPm2+IDUjSW6+P6EH8FN1ZXTQMkfC+Fzhsxya5mn0OiR+RUss+R6oiKAiIgIiINb8N0MrlMdxLSp369SrPnL0cshgL5QwvIcGnmAB79iQdehXpUwgh49lxuLyNzGwU8FWjYawic5zRJIAHdRj/AM+xV5x+NqY5s7aUIiE8zp5QCTzSO7ud3+ZWPbwGMt3nXp65Np0YjMrJXscWDZDfhI7bJOvquS8m7U0jshSisZjFULx98ifRsxTdcNJlH6IEuAAGz9AB6Kv4w3uHM7iuFr4kno+88+Iuef0TY37hf/uZ20fmPwV1qYehTfC+tX5HQ8/IedxPxkF29nuTodz6LKmrwzPifNG17oX88ZcNljtEbHodEj95U769vBpQm4GxZwtLPYLljztCWx0iTptqLrP5oX+rT8t+D3Ujw9m8Xl8SZb0PTgy16SuKtuP/ABOT4o3g9t/A8d/OlaqVOCjWbXqs5ImlxDeYnuSSe57+SVGZ2pW9wfCaONnhsTc00V6XpRuOt833XbdsA+B672O979qKjBiTwfx7h6XDs0wxmX67rWOc4vjg5GgiRg/VGyAf3D8JDF24aHHXG9yy8MhgqUZJHH5NEcpKyccG4yR8lGjw/FLIA18v2q9z3AeAXGInX03pdZGMmntzup4Iy2+n7w8ZiQGTk+5vUfy+Stty+RBSC/hLeH4myOOmqymd0eVlfLE4GOy9uh2O9Rv6YH0aVNf5wgjx/V53/oas3IWbGSpy071XBzVpm8skbsq/Th6HUXhd61C4y5Hka+JxZsisK7J/tKVxMW9huzF3GwCr282GkHUo27vtD4qFTL28dyQ0ub3eOF3Ptj9b6jHeNfLXlX5g00DeyO2yqxNhLM12e6/D0BZnDRLLHlZ2F4aNDfLGPH/0rOpx5elXZXq4zGxxM3pv2hIfJ2TsxbJ2fJWc720RNoorrZ79n43+Pk/kp1s9+z8b/HyfyVjSpVFFdbPfs/G/x8n8ldo5s0ZGCWjj2xlw5i268kD5kDpDZ+mwmhJouEUHKIiAiIgLVn9Ij+5lH/kmf9Uq2mqJ7Wug7GYaKxQgvGXLRMiisSOZHzlj9F3KCSPlr6rl4LrlxqX4aO9nlilBevi9jHZBjqh/RCr19acDvlAPz0BvQ3rZ9bNhcRguK8TK3LGrTzbb8shqVx0rb4BGCIwCA3Y8g8p2G62CSVI8Ge0ezave4YHhfCUHmNztxh0YI7dvhbvzpe+O9r2VyWYFFuGxMVkl0YfPK8An/SOxJJIAA13Ol6HL+XLK2Y6v7Ymkdc9jkFmtYt8OcS1bUMbQ4NmYGgAt5ht7SR4O/AW4+BoX1+DcJBM0skjoQse0/qkMAIWl+G+NWz5R0OL4dx2MniY+UQxW7ELJXga5elH2e70BafBW7OD7JucLYm2W8vXpxScu965mg+f3rq+pvLqTNrHXhMIiLqNCIiAiIgIiICIiAiIgLXPt1juDhCtdoczX0MhFYc9vlg5XtDvzcFsZediCKzBJBYjZLFI0tex421zT5BHot8efTOZfSV8a43I28XYM9Gd0MhbykgA7GwdEHt5AP4gFKeRuUrnvlaw9lnZPV+87Z772fnvvtbY4+9jdiB8l/hEdaAnbqDnfGz15HH7w+h7+m/C1RBjL1jItx0NSd91z+QVxGepzenL5C97j5eLlnaf1x2WOKWRt0Z5LFWw+KZ7S10gPxaPnv6/XyvrXg2rLS4Sw1Ww3kmhowse30cGAEKgezX2Tw4h0GW4jYybItIfFV2HR1z8ifk5w/IHxvsVtheZ63nw5LMcPDeM0IiLotCIiAiIgIiICIiAiIgIiICxm0Krbr7ra0ItPYGOnEY5y0eAXedd1kogIiICIiAiIgIiICIiAiIgIiICIiAiIgIiICIiAiIgIiICIiD//2Q=="/>
          <p:cNvSpPr>
            <a:spLocks noChangeAspect="1" noChangeArrowheads="1"/>
          </p:cNvSpPr>
          <p:nvPr/>
        </p:nvSpPr>
        <p:spPr bwMode="auto">
          <a:xfrm>
            <a:off x="63500" y="-395288"/>
            <a:ext cx="1228725" cy="8286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6" name="AutoShape 8" descr="data:image/jpeg;base64,/9j/4AAQSkZJRgABAQAAAQABAAD/2wBDAAkGBwgHBgkIBwgKCgkLDRYPDQwMDRsUFRAWIB0iIiAdHx8kKDQsJCYxJx8fLT0tMTU3Ojo6Iys/RD84QzQ5Ojf/2wBDAQoKCg0MDRoPDxo3JR8lNzc3Nzc3Nzc3Nzc3Nzc3Nzc3Nzc3Nzc3Nzc3Nzc3Nzc3Nzc3Nzc3Nzc3Nzc3Nzc3Nzf/wAARCABXAIEDASIAAhEBAxEB/8QAHAABAAICAwEAAAAAAAAAAAAAAAUGBAcBAgMI/8QAOxAAAQQCAAUBBQQGCwEAAAAAAQACAwQFEQYSEyExUQcUIkFhFTJxkSNCVYGU0wgWMzZDR1JidbO0wf/EABkBAQEBAAMAAAAAAAAAAAAAAAABAgMEBf/EACERAQEAAgIBBAMAAAAAAAAAAAABAhEDEkEEITFRE3GB/9oADAMBAAIRAxEAPwDeKKsRcYNmqZC3FiL762Psy17D29MkGM6e5refZA7nxs67BetfiuC7kxRxtOxcLqUd1s0bmNY6KQkNI5nA77HtpXrRYkVbzXGFXBHH/bFO1VjuSOY6V3I5lfRADpCHHTSXN0RvW++lNWbja76rSxz/AHiURtLdaB5S7Z+nwpqz3GUiguG+KaXED7kNeOaCzTlMcsE4DX62QHjRO2kg6P0UXxvxPNjMP1a/PVYclHSsXOVrvdo3a5pQDsfMAb8E70fBswyt0LiirNanNj5WZPEZDIZShNCSaZsNn6ryW8skckjvhAHNsc3L3GgCO/StxfPZyd3Gw8N5R1qi2N07OpXHKHglvfq6OwD+SdfoWlFEHPVn5HIY6sx9i9RgZNJXjLQ53PzcrRsgb7DyQBzBRh4wmGa+xxw7kze92Nrp9Sv/AGfNy731deSBpJjlRakVfr8TOtZa/jK+JuOsUWRPm2+IDUjSW6+P6EH8FN1ZXTQMkfC+Fzhsxya5mn0OiR+RUss+R6oiKAiIgIiINb8N0MrlMdxLSp369SrPnL0cshgL5QwvIcGnmAB79iQdehXpUwgh49lxuLyNzGwU8FWjYawic5zRJIAHdRj/AM+xV5x+NqY5s7aUIiE8zp5QCTzSO7ud3+ZWPbwGMt3nXp65Np0YjMrJXscWDZDfhI7bJOvquS8m7U0jshSisZjFULx98ifRsxTdcNJlH6IEuAAGz9AB6Kv4w3uHM7iuFr4kno+88+Iuef0TY37hf/uZ20fmPwV1qYehTfC+tX5HQ8/IedxPxkF29nuTodz6LKmrwzPifNG17oX88ZcNljtEbHodEj95U769vBpQm4GxZwtLPYLljztCWx0iTptqLrP5oX+rT8t+D3Ujw9m8Xl8SZb0PTgy16SuKtuP/ABOT4o3g9t/A8d/OlaqVOCjWbXqs5ImlxDeYnuSSe57+SVGZ2pW9wfCaONnhsTc00V6XpRuOt833XbdsA+B672O979qKjBiTwfx7h6XDs0wxmX67rWOc4vjg5GgiRg/VGyAf3D8JDF24aHHXG9yy8MhgqUZJHH5NEcpKyccG4yR8lGjw/FLIA18v2q9z3AeAXGInX03pdZGMmntzup4Iy2+n7w8ZiQGTk+5vUfy+Stty+RBSC/hLeH4myOOmqymd0eVlfLE4GOy9uh2O9Rv6YH0aVNf5wgjx/V53/oas3IWbGSpy071XBzVpm8skbsq/Th6HUXhd61C4y5Hka+JxZsisK7J/tKVxMW9huzF3GwCr282GkHUo27vtD4qFTL28dyQ0ub3eOF3Ptj9b6jHeNfLXlX5g00DeyO2yqxNhLM12e6/D0BZnDRLLHlZ2F4aNDfLGPH/0rOpx5elXZXq4zGxxM3pv2hIfJ2TsxbJ2fJWc720RNoorrZ79n43+Pk/kp1s9+z8b/HyfyVjSpVFFdbPfs/G/x8n8ldo5s0ZGCWjj2xlw5i268kD5kDpDZ+mwmhJouEUHKIiAiIgLVn9Ij+5lH/kmf9Uq2mqJ7Wug7GYaKxQgvGXLRMiisSOZHzlj9F3KCSPlr6rl4LrlxqX4aO9nlilBevi9jHZBjqh/RCr19acDvlAPz0BvQ3rZ9bNhcRguK8TK3LGrTzbb8shqVx0rb4BGCIwCA3Y8g8p2G62CSVI8Ge0ezave4YHhfCUHmNztxh0YI7dvhbvzpe+O9r2VyWYFFuGxMVkl0YfPK8An/SOxJJIAA13Ol6HL+XLK2Y6v7Ymkdc9jkFmtYt8OcS1bUMbQ4NmYGgAt5ht7SR4O/AW4+BoX1+DcJBM0skjoQse0/qkMAIWl+G+NWz5R0OL4dx2MniY+UQxW7ELJXga5elH2e70BafBW7OD7JucLYm2W8vXpxScu965mg+f3rq+pvLqTNrHXhMIiLqNCIiAiIgIiICIiAiIgLXPt1juDhCtdoczX0MhFYc9vlg5XtDvzcFsZediCKzBJBYjZLFI0tex421zT5BHot8efTOZfSV8a43I28XYM9Gd0MhbykgA7GwdEHt5AP4gFKeRuUrnvlaw9lnZPV+87Z772fnvvtbY4+9jdiB8l/hEdaAnbqDnfGz15HH7w+h7+m/C1RBjL1jItx0NSd91z+QVxGepzenL5C97j5eLlnaf1x2WOKWRt0Z5LFWw+KZ7S10gPxaPnv6/XyvrXg2rLS4Sw1Ww3kmhowse30cGAEKgezX2Tw4h0GW4jYybItIfFV2HR1z8ifk5w/IHxvsVtheZ63nw5LMcPDeM0IiLotCIiAiIgIiICIiAiIgIiICxm0Krbr7ra0ItPYGOnEY5y0eAXedd1kogIiICIiAiIgIiICIiAiIgIiICIiAiIgIiICIiAiIgIiICIiD//2Q=="/>
          <p:cNvSpPr>
            <a:spLocks noChangeAspect="1" noChangeArrowheads="1"/>
          </p:cNvSpPr>
          <p:nvPr/>
        </p:nvSpPr>
        <p:spPr bwMode="auto">
          <a:xfrm>
            <a:off x="63500" y="-395288"/>
            <a:ext cx="1228725" cy="8286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60" name="AutoShape 12" descr="data:image/jpeg;base64,/9j/4AAQSkZJRgABAQAAAQABAAD/2wBDAAkGBwgHBgkIBwgKCgkLDRYPDQwMDRsUFRAWIB0iIiAdHx8kKDQsJCYxJx8fLT0tMTU3Ojo6Iys/RD84QzQ5Ojf/2wBDAQoKCg0MDRoPDxo3JR8lNzc3Nzc3Nzc3Nzc3Nzc3Nzc3Nzc3Nzc3Nzc3Nzc3Nzc3Nzc3Nzc3Nzc3Nzc3Nzc3Nzf/wAARCAA3AKkDASIAAhEBAxEB/8QAHAAAAgIDAQEAAAAAAAAAAAAAAAcFBgEDBAII/8QARBAAAQMDAwEFAwYMAwkAAAAAAQIDBAAFEQYSITEHEyJBYRRRgSMycXSRsQgVFjM1N0JScrKzwTQ2wlVic3WSlKHw8f/EABkBAAMBAQEAAAAAAAAAAAAAAAABAgMEBf/EACURAAICAgIBBAIDAAAAAAAAAAECABEDIRIxQQQTUXEysWGB8f/aAAwDAQACEQMRAD8At/aTJv5vdktunbgYjspD6lZWEpVt29cgnjJ6Coa7WnX1tgTJf5U98mKfEkK2lQ27sjKevOMVKdpciRB1Pp2fGgyJns7UklLDZUpO4JTnjjz8+Kr9z1Xdp9tuUN2y3l1MxKgA5FASglO0fNQDjzoPHyf3PQwjJxXgoI82B8/zuY021r2/RBKTfpMZlaQpouBJK0kkbgOOMg//AAiovUl01zp2QETb1KU0s/JvJ27Veh44P384JxUu/qW5Q7RCZtdlnPS20MpPtNuIQyEI2lICUgkE5OM+Z+isv3X8pbYuFfrPcbY6CFtvMwHHmgsHOdmMgHnKeR5gjmpPHq9zdGcP7j414X1Quv3I+ySde3ibFjNXx1j2lgSG1POJ5aKsbgACT0PFd2qI2u7DZHrm5qcutNqWlSUHChjOCMp56dPvrCr/AD4l6hSkWy6T1RIao5mi3llThKwoYRjASANvPP0efDqjUN1u2mJdtes93dK1FxLj8XARyTnwJHQE0Dj87/uSwyswIxqF+l/2OafEeuFu7lmfIhOqCSH4+3eP+oEY+FIu86l1laNXO2J7UklYblts96GmxuQspwcbeuFfbT+Y/Mt/wj7q+fu0j9a6vrMT/RXb6SixBE8XJqo2l6XvQSe61rd0r8itiOofZsqqXXWWqtCXRmPqhli7W1781MjN904rHUYzjcP3TjPketNaqJ21MNO6ClOOAb2X2VtkjoreBx9IJHxrPEwZwrCwZTaFiW+0XOHeLaxcLc8Hoz6dyFjj6QR5EHgiuylX2AyHV2O6x1qJZalgtg9AVIBIHx5+NNTNRlTg5WNTYuFFFFZyoUUUUQhRRRmiEKKM0UQgKzWBWaISPX+nWvqq/wCZNd9R8k91eoSzgJdada+lXhUB9iVVXtUahuUuTI0/o1DT93QjMmQtYDUFJ6FR5ys+ScH3n1oKWMm6mvW2tFW2WzYNPoRL1DLUENtk+BjI+cv4c49M1WYrmquzVf4w1DMTd7NMfHtam1qU5HcV+2kKAyPLA46cDzWkxu+aQ1Ql6buZu0ZwSO8dX3gcznxE58SVcj39elTuvNe3vUFuj26425FtjLSmQpPiJfH7KgVAYTnn4da7x6eqVaIPcx9zsmfQFvnRblDZmQX0Pxnk7m3EHIIrzd/0VN+rufymk5oOPrHR1tN4ct5esLo76RDLnyyEebqUeRxyRnJHkDTTfu0O7aZXMtcluQxLb7plxByCpZ2AehBPI8q48mPg2jYmoaxuS8f/AAzX8A+6vnvtOc7rtRedKVKCHoytqRkqwEHAHma+h0JCEBI6AYFfPfaR+tc/WYn+itfSfmfqTl6EbStfWpKNyoV7Csfmzan8/R83H/mqNq97VXaIpi32mwy4FpQ5vU7P+S7xQ6FQPIA8gATmnJWic4pqFIcR89DSlJ+kA1kmQIbA3LK2IndMIkfjcaF01PcjxYpW9d7o0kBx9wYCktnnaASEg9ePTm9SezmxOsKDKrjHlY8Mxu4PF1KvfkqIP2UruxJhNxv05t+ZKZeciB3ew8W1LO8bskdeVCnL+TiP9rXn/vVVvnJR6BqQmxdSiaO1PcWtRTtC6qlLkO5WzHmoUUOK8OcFSeQSnkHqDxnpVQ7YLUrT96YYiXO5LjyYxd2yJbjmxQODgk8jp1ptM9n1javzd8UZrtxbcDgddkqVlQGBkefHFLT8IX9OW36iv+aqwsrZhx+N/cTAhdy7M2G86zjpl3+4TbTblpBjWuG5sXtx855eMlR67RwOPWqRqe33rstu8KdZ7tLlW+QSA1JWVBRHJQsdOR0UACMH4vNj8w3/AAD7qV34QP6Gs/1xX9NVZ4chbJx8HxKZaW5fAmJqzTsV/vZTUeW0h9Ko76mVjIzjckg+fSkW2/O092oFiIqfdVw5a247DshSlPFSDtBJ44Khk+4E06ezf/IVh+pN/dSrifr9V/zFz+gqqwaLjxRifxLw/wBn02/x/aNVahuCpyxkswXA3HYPXahODnHTJ5NU6zXe89nuu0afuVwem2t1xCB3qirCXDhDicklODwRnHBp40iO179Z9t/4UT+sqlgc5CUbqo3FbEe4rNY86zXJNJG6ht71ytMiPDkGNM2lUaQnq04Bwr+x9CaQOidXS9BXi5NXGAt8vKCJbSnMOIcQVeIE9c7j168HPv8Ao81UNV6Gtl5u8S9uQw/JjEd7H3bUykjoFeo8s8HoeOnRhyKoKuNGZupOxK1ZLDI7Q783qvUkIRrW2hKIEEnKnkgk71njKcnOPP6PnXDW+j4GrrSYklIakNpPs0lI8TSv7pPmP74qagTI8ts+znBb8K21J2qbPuUny/8AcV0OOIbQpbikpQkZUpRwAPU1DZW5AjVdSgorcTuoe0u72i2SNPXKy9xekM9yqR3mWVJIwHUDGSD1A6fZis9hdin9y9c5DrqLVuHs0cnwuugEFzHoOB7z/CKuuodP27XCoglRSYcZzeJZylbo80I89hxyTweMfvC1R2GozDbEdtDTLaQlCEDASB0AFaNlUY+Kiie5IUlrM9k4r5s1/dI8ntHmT2VpcjR5bPjRyFBvbux7+QofCn7qhEBy0lF2he2xVutIUzgHJUsJSTkjjKhVfGmNDpkusP6fgsuIWpCQtofKbUhRKcE54UOOvXil6dxjJJEHHLUucd9qUwh+O4lxpxIUhaTkKB8xXtQCklJGQRgioC0R9N2FTzdqYjwy4rY4lptQypKO8x0/dJV8akl3eChLilPEBtSUK+TVwpWMDp1O4faKwI3qWD8xDzIs7sv181N7ha7cXF90UjAeYV1QD+8njjz2jyNPay3m3XyC3MtUpuQysZyk8p9FDqD6GtE6TZLpFdjTfZ5cYlsLStvejK8bfLGTuT9o99VBeg+z9Ly3hFeYyopUEPvoTkAqx19wPFdDuuUAtdyAOPXUtNy1G21dY1otjYm3F1aS62hXhjNZ8S3D5cZwOpPxIUf4QDzbuooTTawpxqCrekHlO5Rx9xpuQrVp2yQfxZFixIseYNpaxgvZwnxE8nOQOffiq+qw6JVbZdzRpmO5GjlQ390nLm0lJ2gnPl54yMYzSwuqPyqDAkVLrb5DUmDHfYWlbTjaVJUk5BGKV/4QDzf4ss7PeJ732pa9medoQRnHuyR9tXPTbOm7bvNmgNwnHStDiG2iCS2pQIOMjgpV9NcJ07oKUW3zbba57SUlDpRkOFeSnCuhzg/HiljITJy3G21qdXZjIaf0DZSy4lfdxUtr2nO1SeCD6gilPHnRkduPtffN+zm5rR3u7w5LZR1/i4pnp03oZtKym0wkJCAtZDKgAk8An3dfPy56V5XpbQSG3nF2a3BDLXfOKLBwlGSN3TplKvsq0yKrMd7iIJqXPNIPtflMDtJiuh1JRGZjd6Qc7NrilEH4EGnCxD0/Ht6rIxHjtxHA5mIEkBQGN+B5jxDOPfUQzpbQchDTjFntzqXwktrQyVBe7ODn1wfsqMLrjbkbjYchUuLa0OISttQUhQyFJOQRXuojTtrsltafTYY0dhsuFDoYGBvSSCD6jmpesT3qWIViiilCcky3R5S0urCkPpGEvNKKFge7I6j0OR6VqTaGVOJcmPPTFI5T7QoFIPkdgATn1xmiinZhUkMUYoopQnNcoLVwiKjPFaUqKVBSDgpUlQUkj6CAa43rDHkMqbkPPuFe4rWSEqKjtwoEAYI2jGMUUUwTUKE9PWKI+Xi8p1XeyUSD4gMKSlKcDA6FKcEeYJHnWqVp6LJMvvXXdkt1DrqRtGSgpIGcZx4ff5miigMYqEwdORlO96uRILmxpG7wAkNqCk5wnnlPn0yrGM10SLNHkMPMurWpDspEk5CThSVJUAOOmUD1ooo5GFCYnWdmVM9sKll1KUAIJ8CihRUgnjPCjnj064rybM07p1NnedWG+4S0txGNx4GTyD1/vRRRZjoTY9aGHZjMoLU2tlstoCEpwAeuMjj4Vzp05BSFj5QocUFOoUQUrO0pJxjjO4k7cc8++iigMYqEEaeiIx8q+rEMw/GQSUHHzjjKjx+1nqfea3IszCHQsOu7PZkRltHbtWhIVgHj/fPT0oopcjChNLWnYjPsZQ9J3REhLalObjjCgdxPUq3EknnNe49gixlbmHHkErQtWCMFSQRnGMDOcnGMnn35KKfMwoTfabUza0vJjuOqDqgtQcVnxBISVfScDPrXfRRSu+45/9k="/>
          <p:cNvSpPr>
            <a:spLocks noChangeAspect="1" noChangeArrowheads="1"/>
          </p:cNvSpPr>
          <p:nvPr/>
        </p:nvSpPr>
        <p:spPr bwMode="auto">
          <a:xfrm>
            <a:off x="63500" y="-182563"/>
            <a:ext cx="1171575" cy="381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3208524" y="6221471"/>
            <a:ext cx="3173502" cy="646331"/>
          </a:xfrm>
          <a:prstGeom prst="rect">
            <a:avLst/>
          </a:prstGeom>
          <a:noFill/>
        </p:spPr>
        <p:txBody>
          <a:bodyPr wrap="square" rtlCol="0">
            <a:spAutoFit/>
          </a:bodyPr>
          <a:lstStyle/>
          <a:p>
            <a:r>
              <a:rPr lang="en-US" sz="900" dirty="0">
                <a:solidFill>
                  <a:srgbClr val="0000FF"/>
                </a:solidFill>
              </a:rPr>
              <a:t>Lei Nie, Donghai Mei, Bo Peng, Zhibo Ren, Meng Wang, Mark Engelhard, Libor Kovarik, Yong </a:t>
            </a:r>
            <a:r>
              <a:rPr lang="en-US" sz="900" dirty="0" smtClean="0">
                <a:solidFill>
                  <a:srgbClr val="0000FF"/>
                </a:solidFill>
              </a:rPr>
              <a:t>Wang </a:t>
            </a:r>
            <a:r>
              <a:rPr lang="en-US" sz="900" dirty="0">
                <a:solidFill>
                  <a:srgbClr val="0000FF"/>
                </a:solidFill>
              </a:rPr>
              <a:t>(PNNL &amp; WSU); Xavier Isidro Perera </a:t>
            </a:r>
            <a:r>
              <a:rPr lang="en-US" sz="900" dirty="0" smtClean="0">
                <a:solidFill>
                  <a:srgbClr val="0000FF"/>
                </a:solidFill>
              </a:rPr>
              <a:t>Hernandez, Haifeng </a:t>
            </a:r>
            <a:r>
              <a:rPr lang="en-US" sz="900" dirty="0">
                <a:solidFill>
                  <a:srgbClr val="0000FF"/>
                </a:solidFill>
              </a:rPr>
              <a:t>Xiong, Andrew DeLaRiva, Abhaya </a:t>
            </a:r>
            <a:r>
              <a:rPr lang="en-US" sz="900" dirty="0" smtClean="0">
                <a:solidFill>
                  <a:srgbClr val="0000FF"/>
                </a:solidFill>
              </a:rPr>
              <a:t>Datye </a:t>
            </a:r>
            <a:r>
              <a:rPr lang="en-US" sz="900" dirty="0">
                <a:solidFill>
                  <a:srgbClr val="0000FF"/>
                </a:solidFill>
              </a:rPr>
              <a:t>(UNM)</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3522" y="6365861"/>
            <a:ext cx="940977" cy="409120"/>
          </a:xfrm>
          <a:prstGeom prst="rect">
            <a:avLst/>
          </a:prstGeom>
        </p:spPr>
      </p:pic>
      <p:pic>
        <p:nvPicPr>
          <p:cNvPr id="7" name="Picture 6">
            <a:extLst>
              <a:ext uri="{FF2B5EF4-FFF2-40B4-BE49-F238E27FC236}">
                <a16:creationId xmlns="" xmlns:a16="http://schemas.microsoft.com/office/drawing/2014/main" id="{AB0C32A8-2504-4331-879A-7633CC93829A}"/>
              </a:ext>
            </a:extLst>
          </p:cNvPr>
          <p:cNvPicPr>
            <a:picLocks noChangeAspect="1"/>
          </p:cNvPicPr>
          <p:nvPr/>
        </p:nvPicPr>
        <p:blipFill>
          <a:blip r:embed="rId6"/>
          <a:stretch>
            <a:fillRect/>
          </a:stretch>
        </p:blipFill>
        <p:spPr>
          <a:xfrm>
            <a:off x="6274838" y="6410530"/>
            <a:ext cx="998945" cy="447470"/>
          </a:xfrm>
          <a:prstGeom prst="rect">
            <a:avLst/>
          </a:prstGeom>
        </p:spPr>
      </p:pic>
      <p:pic>
        <p:nvPicPr>
          <p:cNvPr id="2" name="Picture 1"/>
          <p:cNvPicPr>
            <a:picLocks noChangeAspect="1"/>
          </p:cNvPicPr>
          <p:nvPr/>
        </p:nvPicPr>
        <p:blipFill>
          <a:blip r:embed="rId7"/>
          <a:stretch>
            <a:fillRect/>
          </a:stretch>
        </p:blipFill>
        <p:spPr>
          <a:xfrm>
            <a:off x="7343727" y="6388863"/>
            <a:ext cx="689344" cy="469137"/>
          </a:xfrm>
          <a:prstGeom prst="rect">
            <a:avLst/>
          </a:prstGeom>
        </p:spPr>
      </p:pic>
    </p:spTree>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11888</TotalTime>
  <Words>533</Words>
  <Application>Microsoft Office PowerPoint</Application>
  <PresentationFormat>On-screen Show (4:3)</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Times New Roman</vt:lpstr>
      <vt:lpstr>3_Office Theme</vt:lpstr>
      <vt:lpstr>New Catalyst Research Meets Challenge  of Cleaning Exhaust from Advanced Engines</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Gelston, Megan T</cp:lastModifiedBy>
  <cp:revision>1011</cp:revision>
  <cp:lastPrinted>2017-12-14T17:57:09Z</cp:lastPrinted>
  <dcterms:created xsi:type="dcterms:W3CDTF">2009-07-03T00:03:58Z</dcterms:created>
  <dcterms:modified xsi:type="dcterms:W3CDTF">2018-05-03T19:42:07Z</dcterms:modified>
</cp:coreProperties>
</file>