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6600"/>
    <a:srgbClr val="106636"/>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87113" autoAdjust="0"/>
  </p:normalViewPr>
  <p:slideViewPr>
    <p:cSldViewPr snapToGrid="0">
      <p:cViewPr varScale="1">
        <p:scale>
          <a:sx n="61" d="100"/>
          <a:sy n="61" d="100"/>
        </p:scale>
        <p:origin x="1924" y="88"/>
      </p:cViewPr>
      <p:guideLst>
        <p:guide orient="horz" pos="374"/>
        <p:guide pos="2872"/>
      </p:guideLst>
    </p:cSldViewPr>
  </p:slideViewPr>
  <p:notesTextViewPr>
    <p:cViewPr>
      <p:scale>
        <a:sx n="100" d="100"/>
        <a:sy n="100" d="100"/>
      </p:scale>
      <p:origin x="0" y="-1584"/>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Arial" pitchFamily="34" charset="0"/>
              </a:defRPr>
            </a:lvl1pPr>
          </a:lstStyle>
          <a:p>
            <a:pPr>
              <a:defRPr/>
            </a:pPr>
            <a:fld id="{D285EF16-F4A5-44BF-85ED-E5359C341A14}" type="datetimeFigureOut">
              <a:rPr lang="en-US"/>
              <a:pPr>
                <a:defRPr/>
              </a:pPr>
              <a:t>4/30/2018</a:t>
            </a:fld>
            <a:endParaRPr lang="en-US" dirty="0"/>
          </a:p>
        </p:txBody>
      </p:sp>
      <p:sp>
        <p:nvSpPr>
          <p:cNvPr id="4" name="Footer Placeholder 3"/>
          <p:cNvSpPr>
            <a:spLocks noGrp="1"/>
          </p:cNvSpPr>
          <p:nvPr>
            <p:ph type="ftr" sz="quarter" idx="2"/>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Calibri" pitchFamily="34" charset="0"/>
              </a:defRPr>
            </a:lvl1pPr>
          </a:lstStyle>
          <a:p>
            <a:pPr>
              <a:defRPr/>
            </a:pPr>
            <a:fld id="{3AF9EE93-7C47-4ABE-A4EF-98452C5D13ED}" type="datetimeFigureOut">
              <a:rPr lang="en-US"/>
              <a:pPr>
                <a:defRPr/>
              </a:pPr>
              <a:t>4/30/2018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211" tIns="45606" rIns="91211" bIns="45606" rtlCol="0" anchor="ctr"/>
          <a:lstStyle/>
          <a:p>
            <a:pPr lvl="0"/>
            <a:endParaRPr lang="en-US" noProof="0" dirty="0"/>
          </a:p>
        </p:txBody>
      </p:sp>
      <p:sp>
        <p:nvSpPr>
          <p:cNvPr id="5" name="Notes Placeholder 4"/>
          <p:cNvSpPr>
            <a:spLocks noGrp="1"/>
          </p:cNvSpPr>
          <p:nvPr>
            <p:ph type="body" sz="quarter" idx="3"/>
          </p:nvPr>
        </p:nvSpPr>
        <p:spPr bwMode="auto">
          <a:xfrm>
            <a:off x="701676" y="4416425"/>
            <a:ext cx="5607050" cy="4183063"/>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effectLst/>
                <a:latin typeface="+mn-lt"/>
                <a:ea typeface="+mn-ea"/>
                <a:cs typeface="+mn-cs"/>
              </a:rPr>
              <a:t>Turning abundant dinitrogen (two nitrogen atoms joined by a triple bond) into ammonia is vital for synthesizing chemicals and fertilizers, but the traditional reaction requires significant amounts of energy and resources. Creating a more efficient synthesis route means understanding how dinitrogen (N</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interacts with chromium (Cr) or other transition metals that could serve as potential catalysts. Typically, chromium’s low proclivity to interact with dinitrogen made it a challenging choice. A serendipitous discovery led to the first discrete molecular chromium-based compound for nitrogen reduction. The team produced a 16-membered ring that surrounds the chromium and stabilizes it. The chromium complex mediates the cleavage of the extremely strong dinitrogen triple bond using three different reaction pathways. The first path is catalyzed by chromium, creating a product with silicon-nitrogen bonds that can be easily converted to an ammonia (NH</a:t>
            </a:r>
            <a:r>
              <a:rPr lang="en-US" sz="1200" kern="1200" baseline="-25000" dirty="0" smtClean="0">
                <a:solidFill>
                  <a:schemeClr val="tx1"/>
                </a:solidFill>
                <a:effectLst/>
                <a:latin typeface="+mn-lt"/>
                <a:ea typeface="+mn-ea"/>
                <a:cs typeface="+mn-cs"/>
              </a:rPr>
              <a:t>3</a:t>
            </a:r>
            <a:r>
              <a:rPr lang="en-US" sz="1200" kern="1200" dirty="0" smtClean="0">
                <a:solidFill>
                  <a:schemeClr val="tx1"/>
                </a:solidFill>
                <a:effectLst/>
                <a:latin typeface="+mn-lt"/>
                <a:ea typeface="+mn-ea"/>
                <a:cs typeface="+mn-cs"/>
              </a:rPr>
              <a:t>) precursor (namely NH</a:t>
            </a:r>
            <a:r>
              <a:rPr lang="en-US" sz="1200" kern="1200" baseline="-25000" dirty="0" smtClean="0">
                <a:solidFill>
                  <a:schemeClr val="tx1"/>
                </a:solidFill>
                <a:effectLst/>
                <a:latin typeface="+mn-lt"/>
                <a:ea typeface="+mn-ea"/>
                <a:cs typeface="+mn-cs"/>
              </a:rPr>
              <a:t>4</a:t>
            </a:r>
            <a:r>
              <a:rPr lang="en-US" sz="1200" kern="1200" baseline="300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by adding acid. The second path and third paths are not catalytic, but dinitrogen is converted directly to NH</a:t>
            </a:r>
            <a:r>
              <a:rPr lang="en-US" sz="1200" kern="1200" baseline="-25000" dirty="0" smtClean="0">
                <a:solidFill>
                  <a:schemeClr val="tx1"/>
                </a:solidFill>
                <a:effectLst/>
                <a:latin typeface="+mn-lt"/>
                <a:ea typeface="+mn-ea"/>
                <a:cs typeface="+mn-cs"/>
              </a:rPr>
              <a:t>4</a:t>
            </a:r>
            <a:r>
              <a:rPr lang="en-US" sz="1200" kern="1200" baseline="300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with the addition of protons and electrons from a chemical reductant. Both the electron source and proton source must be present for the reaction to work. Using protons and electrons delivered by an electrode could lead to simpler ammonia production from renewable energy sources and from water. The third path uses a traditional organic reagent that donates hydrogen atoms and results in the direct production of ammonia gas under ambient conditions. There have been other examples of ammonia formation with hydrogen atom sources, but in all cases the nitrogen-nitrogen triple bond has already been cleaved. This work provides a major insight into mediating the reactivity of nitrogen’s triple bond.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Morris Bullock</a:t>
            </a:r>
          </a:p>
          <a:p>
            <a:r>
              <a:rPr lang="en-US" sz="1200" kern="1200" dirty="0" smtClean="0">
                <a:solidFill>
                  <a:schemeClr val="tx1"/>
                </a:solidFill>
                <a:effectLst/>
                <a:latin typeface="+mn-lt"/>
                <a:ea typeface="+mn-ea"/>
                <a:cs typeface="+mn-cs"/>
              </a:rPr>
              <a:t>Project: 56073, KC0307010, EFRC for Center for Molecular Electrocatalysis</a:t>
            </a:r>
          </a:p>
          <a:p>
            <a:r>
              <a:rPr lang="en-US" sz="1200" kern="1200" dirty="0" smtClean="0">
                <a:solidFill>
                  <a:schemeClr val="tx1"/>
                </a:solidFill>
                <a:effectLst/>
                <a:latin typeface="+mn-lt"/>
                <a:ea typeface="+mn-ea"/>
                <a:cs typeface="+mn-cs"/>
              </a:rPr>
              <a:t>DOE Program Manager: Christopher </a:t>
            </a:r>
            <a:r>
              <a:rPr lang="en-US" sz="1200" kern="1200" dirty="0" err="1" smtClean="0">
                <a:solidFill>
                  <a:schemeClr val="tx1"/>
                </a:solidFill>
                <a:effectLst/>
                <a:latin typeface="+mn-lt"/>
                <a:ea typeface="+mn-ea"/>
                <a:cs typeface="+mn-cs"/>
              </a:rPr>
              <a:t>Fecko</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Publication: Catalytic </a:t>
            </a:r>
            <a:r>
              <a:rPr lang="en-US" sz="1200" kern="1200" dirty="0" err="1" smtClean="0">
                <a:solidFill>
                  <a:schemeClr val="tx1"/>
                </a:solidFill>
                <a:effectLst/>
                <a:latin typeface="+mn-lt"/>
                <a:ea typeface="+mn-ea"/>
                <a:cs typeface="+mn-cs"/>
              </a:rPr>
              <a:t>Silylation</a:t>
            </a:r>
            <a:r>
              <a:rPr lang="en-US" sz="1200" kern="1200" dirty="0" smtClean="0">
                <a:solidFill>
                  <a:schemeClr val="tx1"/>
                </a:solidFill>
                <a:effectLst/>
                <a:latin typeface="+mn-lt"/>
                <a:ea typeface="+mn-ea"/>
                <a:cs typeface="+mn-cs"/>
              </a:rPr>
              <a:t> of N</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and Synthesis of NH</a:t>
            </a:r>
            <a:r>
              <a:rPr lang="en-US" sz="1200" kern="1200" baseline="-25000" dirty="0" smtClean="0">
                <a:solidFill>
                  <a:schemeClr val="tx1"/>
                </a:solidFill>
                <a:effectLst/>
                <a:latin typeface="+mn-lt"/>
                <a:ea typeface="+mn-ea"/>
                <a:cs typeface="+mn-cs"/>
              </a:rPr>
              <a:t>3</a:t>
            </a:r>
            <a:r>
              <a:rPr lang="en-US" sz="1200" kern="1200" dirty="0" smtClean="0">
                <a:solidFill>
                  <a:schemeClr val="tx1"/>
                </a:solidFill>
                <a:effectLst/>
                <a:latin typeface="+mn-lt"/>
                <a:ea typeface="+mn-ea"/>
                <a:cs typeface="+mn-cs"/>
              </a:rPr>
              <a:t> and N</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H</a:t>
            </a:r>
            <a:r>
              <a:rPr lang="en-US" sz="1200" kern="1200" baseline="-25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by Net Hydrogen Atom Transfer Reactions Using a Chromium P</a:t>
            </a:r>
            <a:r>
              <a:rPr lang="en-US" sz="1200" kern="1200" baseline="-25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Macrocycle</a:t>
            </a:r>
          </a:p>
          <a:p>
            <a:r>
              <a:rPr lang="en-US" sz="1200" kern="1200" dirty="0" smtClean="0">
                <a:solidFill>
                  <a:schemeClr val="tx1"/>
                </a:solidFill>
                <a:effectLst/>
                <a:latin typeface="+mn-lt"/>
                <a:ea typeface="+mn-ea"/>
                <a:cs typeface="+mn-cs"/>
              </a:rPr>
              <a:t>Alexander J. Kendall, Samantha J. Johnson, R. Morris Bullock, and Michael T. Mock, Pacific Northwest National Laboratory</a:t>
            </a:r>
            <a:r>
              <a:rPr lang="en-US" sz="1200" b="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dx.doi.org/10.1021/jacs.7b11132 | </a:t>
            </a:r>
            <a:r>
              <a:rPr lang="en-US" sz="1200" i="1" kern="1200" dirty="0" smtClean="0">
                <a:solidFill>
                  <a:schemeClr val="tx1"/>
                </a:solidFill>
                <a:effectLst/>
                <a:latin typeface="+mn-lt"/>
                <a:ea typeface="+mn-ea"/>
                <a:cs typeface="+mn-cs"/>
              </a:rPr>
              <a:t>Journal of the American Chemical Society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2459703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dirty="0"/>
              <a:t>Materials Sciences and Engineering Division</a:t>
            </a:r>
          </a:p>
          <a:p>
            <a:pPr>
              <a:defRPr/>
            </a:pPr>
            <a:r>
              <a:rPr lang="en-US" dirty="0"/>
              <a:t>Office of Basic Energy Sciences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3759" b="18185"/>
          <a:stretch/>
        </p:blipFill>
        <p:spPr>
          <a:xfrm>
            <a:off x="5394790" y="975748"/>
            <a:ext cx="3657600" cy="2854960"/>
          </a:xfrm>
          <a:prstGeom prst="rect">
            <a:avLst/>
          </a:prstGeom>
          <a:ln>
            <a:solidFill>
              <a:schemeClr val="tx1"/>
            </a:solidFill>
          </a:ln>
          <a:effectLst>
            <a:outerShdw blurRad="50800" dist="38100" dir="2700000" algn="tl" rotWithShape="0">
              <a:prstClr val="black">
                <a:alpha val="40000"/>
              </a:prstClr>
            </a:outerShdw>
          </a:effectLst>
        </p:spPr>
      </p:pic>
      <p:sp>
        <p:nvSpPr>
          <p:cNvPr id="4" name="Content Placeholder 1"/>
          <p:cNvSpPr txBox="1">
            <a:spLocks/>
          </p:cNvSpPr>
          <p:nvPr/>
        </p:nvSpPr>
        <p:spPr>
          <a:xfrm>
            <a:off x="152400" y="762000"/>
            <a:ext cx="5075016"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Scientific Achievement</a:t>
            </a:r>
          </a:p>
          <a:p>
            <a:pPr marL="238125" lvl="1" eaLnBrk="0" hangingPunct="0"/>
            <a:r>
              <a:rPr lang="en-US" sz="1600" b="1" dirty="0">
                <a:latin typeface="+mn-lt"/>
              </a:rPr>
              <a:t>Designed the first molecular chromium catalyst for N</a:t>
            </a:r>
            <a:r>
              <a:rPr lang="en-US" sz="1600" b="1" baseline="-25000" dirty="0">
                <a:latin typeface="+mn-lt"/>
              </a:rPr>
              <a:t>2</a:t>
            </a:r>
            <a:r>
              <a:rPr lang="en-US" sz="1600" b="1" dirty="0">
                <a:latin typeface="+mn-lt"/>
              </a:rPr>
              <a:t> </a:t>
            </a:r>
            <a:r>
              <a:rPr lang="en-US" sz="1600" b="1" dirty="0" err="1">
                <a:latin typeface="+mn-lt"/>
              </a:rPr>
              <a:t>silylation</a:t>
            </a:r>
            <a:r>
              <a:rPr lang="en-US" sz="1600" b="1" dirty="0">
                <a:latin typeface="+mn-lt"/>
              </a:rPr>
              <a:t>. The Cr complex also mediates the reduction of N</a:t>
            </a:r>
            <a:r>
              <a:rPr lang="en-US" sz="1600" b="1" baseline="-25000" dirty="0">
                <a:latin typeface="+mn-lt"/>
              </a:rPr>
              <a:t>2</a:t>
            </a:r>
            <a:r>
              <a:rPr lang="en-US" sz="1600" b="1" dirty="0">
                <a:latin typeface="+mn-lt"/>
              </a:rPr>
              <a:t> directly to NH</a:t>
            </a:r>
            <a:r>
              <a:rPr lang="en-US" sz="1600" b="1" baseline="-25000" dirty="0">
                <a:latin typeface="+mn-lt"/>
              </a:rPr>
              <a:t>3</a:t>
            </a:r>
            <a:r>
              <a:rPr lang="en-US" sz="1600" b="1" dirty="0">
                <a:latin typeface="+mn-lt"/>
              </a:rPr>
              <a:t> gas </a:t>
            </a:r>
            <a:r>
              <a:rPr lang="en-US" sz="1600" b="1" dirty="0" smtClean="0">
                <a:latin typeface="+mn-lt"/>
              </a:rPr>
              <a:t>by two additional pathways.</a:t>
            </a:r>
            <a:endParaRPr lang="en-US" sz="1600" b="1" dirty="0">
              <a:latin typeface="+mn-lt"/>
            </a:endParaRPr>
          </a:p>
          <a:p>
            <a:pPr marL="0" lvl="1" indent="0" eaLnBrk="0" hangingPunct="0"/>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Significance and Impact</a:t>
            </a:r>
          </a:p>
          <a:p>
            <a:pPr marL="182880" lvl="1" indent="-182880" eaLnBrk="0" hangingPunct="0">
              <a:spcBef>
                <a:spcPts val="200"/>
              </a:spcBef>
            </a:pPr>
            <a:r>
              <a:rPr lang="en-US" sz="1600" b="1" dirty="0">
                <a:solidFill>
                  <a:prstClr val="black"/>
                </a:solidFill>
                <a:latin typeface="+mn-lt"/>
                <a:cs typeface="Arial" pitchFamily="34" charset="0"/>
              </a:rPr>
              <a:t>	Offers a perspective into how to design highly stable molecular catalysts to mediate </a:t>
            </a:r>
            <a:r>
              <a:rPr lang="en-US" sz="1600" b="1" dirty="0">
                <a:latin typeface="+mn-lt"/>
              </a:rPr>
              <a:t>N</a:t>
            </a:r>
            <a:r>
              <a:rPr lang="en-US" sz="1600" b="1" baseline="-25000" dirty="0">
                <a:latin typeface="+mn-lt"/>
              </a:rPr>
              <a:t>2</a:t>
            </a:r>
            <a:r>
              <a:rPr lang="en-US" sz="1600" b="1" dirty="0">
                <a:latin typeface="+mn-lt"/>
              </a:rPr>
              <a:t> </a:t>
            </a:r>
            <a:r>
              <a:rPr lang="en-US" sz="1600" b="1" dirty="0">
                <a:solidFill>
                  <a:prstClr val="black"/>
                </a:solidFill>
                <a:latin typeface="+mn-lt"/>
                <a:cs typeface="Arial" pitchFamily="34" charset="0"/>
              </a:rPr>
              <a:t>reduction to NH</a:t>
            </a:r>
            <a:r>
              <a:rPr lang="en-US" sz="1600" b="1" baseline="-25000" dirty="0">
                <a:solidFill>
                  <a:prstClr val="black"/>
                </a:solidFill>
                <a:latin typeface="+mn-lt"/>
                <a:cs typeface="Arial" pitchFamily="34" charset="0"/>
              </a:rPr>
              <a:t>3</a:t>
            </a:r>
            <a:r>
              <a:rPr lang="en-US" sz="1600" b="1" dirty="0">
                <a:solidFill>
                  <a:prstClr val="black"/>
                </a:solidFill>
                <a:latin typeface="+mn-lt"/>
                <a:cs typeface="Arial" pitchFamily="34" charset="0"/>
              </a:rPr>
              <a:t>; critical to reducing the amount of energy and resources needed to produce </a:t>
            </a:r>
            <a:r>
              <a:rPr lang="en-US" sz="1600" b="1" dirty="0" smtClean="0">
                <a:solidFill>
                  <a:prstClr val="black"/>
                </a:solidFill>
                <a:cs typeface="Arial" pitchFamily="34" charset="0"/>
              </a:rPr>
              <a:t>NH</a:t>
            </a:r>
            <a:r>
              <a:rPr lang="en-US" sz="1600" b="1" baseline="-25000" dirty="0" smtClean="0">
                <a:solidFill>
                  <a:prstClr val="black"/>
                </a:solidFill>
                <a:cs typeface="Arial" pitchFamily="34" charset="0"/>
              </a:rPr>
              <a:t>3</a:t>
            </a:r>
            <a:r>
              <a:rPr lang="en-US" sz="1600" b="1" dirty="0" smtClean="0">
                <a:solidFill>
                  <a:prstClr val="black"/>
                </a:solidFill>
                <a:cs typeface="Arial" pitchFamily="34" charset="0"/>
              </a:rPr>
              <a:t>.</a:t>
            </a:r>
            <a:r>
              <a:rPr lang="en-US" sz="1600" b="1" dirty="0">
                <a:solidFill>
                  <a:prstClr val="black"/>
                </a:solidFill>
                <a:latin typeface="+mn-lt"/>
                <a:cs typeface="Arial" pitchFamily="34" charset="0"/>
              </a:rPr>
              <a:t/>
            </a:r>
            <a:br>
              <a:rPr lang="en-US" sz="1600" b="1" dirty="0">
                <a:solidFill>
                  <a:prstClr val="black"/>
                </a:solidFill>
                <a:latin typeface="+mn-lt"/>
                <a:cs typeface="Arial" pitchFamily="34" charset="0"/>
              </a:rPr>
            </a:br>
            <a:endParaRPr lang="en-US" sz="1600" dirty="0">
              <a:solidFill>
                <a:prstClr val="black"/>
              </a:solidFill>
              <a:latin typeface="+mn-lt"/>
              <a:cs typeface="Arial" pitchFamily="34" charset="0"/>
            </a:endParaRPr>
          </a:p>
          <a:p>
            <a:pPr marL="182880" lvl="1" indent="-182880" eaLnBrk="0" hangingPunct="0">
              <a:spcBef>
                <a:spcPts val="200"/>
              </a:spcBef>
            </a:pPr>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Research Details</a:t>
            </a:r>
          </a:p>
          <a:p>
            <a:pPr marL="182880" lvl="1" indent="-182880" eaLnBrk="0" hangingPunct="0">
              <a:spcBef>
                <a:spcPts val="200"/>
              </a:spcBef>
            </a:pPr>
            <a:r>
              <a:rPr lang="en-US" sz="1400" noProof="0" dirty="0">
                <a:solidFill>
                  <a:srgbClr val="146737"/>
                </a:solidFill>
                <a:latin typeface="+mn-lt"/>
                <a:cs typeface="Arial" pitchFamily="34" charset="0"/>
              </a:rPr>
              <a:t>Cr complex mediates N</a:t>
            </a:r>
            <a:r>
              <a:rPr lang="en-US" sz="1400" baseline="-25000" noProof="0" dirty="0">
                <a:solidFill>
                  <a:srgbClr val="146737"/>
                </a:solidFill>
                <a:latin typeface="+mn-lt"/>
                <a:cs typeface="Arial" pitchFamily="34" charset="0"/>
              </a:rPr>
              <a:t>2</a:t>
            </a:r>
            <a:r>
              <a:rPr lang="en-US" sz="1400" noProof="0" dirty="0">
                <a:solidFill>
                  <a:srgbClr val="146737"/>
                </a:solidFill>
                <a:latin typeface="+mn-lt"/>
                <a:cs typeface="Arial" pitchFamily="34" charset="0"/>
              </a:rPr>
              <a:t> reduction by three different routes:</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Cr performs </a:t>
            </a:r>
            <a:r>
              <a:rPr lang="en-US" sz="1400" dirty="0">
                <a:solidFill>
                  <a:srgbClr val="146737"/>
                </a:solidFill>
                <a:latin typeface="+mn-lt"/>
                <a:cs typeface="Arial" pitchFamily="34" charset="0"/>
              </a:rPr>
              <a:t>catalytic silylation and forms N(SiMe</a:t>
            </a:r>
            <a:r>
              <a:rPr lang="en-US" sz="1400" baseline="-25000" dirty="0">
                <a:solidFill>
                  <a:srgbClr val="146737"/>
                </a:solidFill>
                <a:latin typeface="+mn-lt"/>
                <a:cs typeface="Arial" pitchFamily="34" charset="0"/>
              </a:rPr>
              <a:t>3</a:t>
            </a:r>
            <a:r>
              <a:rPr lang="en-US" sz="1400" dirty="0">
                <a:solidFill>
                  <a:srgbClr val="146737"/>
                </a:solidFill>
                <a:latin typeface="+mn-lt"/>
                <a:cs typeface="Arial" pitchFamily="34" charset="0"/>
              </a:rPr>
              <a:t>)</a:t>
            </a:r>
            <a:r>
              <a:rPr lang="en-US" sz="1400" baseline="-25000" dirty="0">
                <a:solidFill>
                  <a:srgbClr val="146737"/>
                </a:solidFill>
                <a:latin typeface="+mn-lt"/>
                <a:cs typeface="Arial" pitchFamily="34" charset="0"/>
              </a:rPr>
              <a:t>3</a:t>
            </a:r>
            <a:r>
              <a:rPr lang="en-US" sz="1400" dirty="0">
                <a:solidFill>
                  <a:srgbClr val="146737"/>
                </a:solidFill>
                <a:latin typeface="+mn-lt"/>
                <a:cs typeface="Arial" pitchFamily="34" charset="0"/>
              </a:rPr>
              <a:t>. This is the first discrete molecular chromium-based catalyst for nitrogen </a:t>
            </a:r>
            <a:r>
              <a:rPr lang="en-US" sz="1400" dirty="0" smtClean="0">
                <a:solidFill>
                  <a:srgbClr val="146737"/>
                </a:solidFill>
                <a:latin typeface="+mn-lt"/>
                <a:cs typeface="Arial" pitchFamily="34" charset="0"/>
              </a:rPr>
              <a:t>reduction </a:t>
            </a:r>
            <a:r>
              <a:rPr lang="en-US" sz="1400" dirty="0">
                <a:solidFill>
                  <a:srgbClr val="146737"/>
                </a:solidFill>
                <a:latin typeface="+mn-lt"/>
                <a:cs typeface="Arial" pitchFamily="34" charset="0"/>
              </a:rPr>
              <a:t>(path 1</a:t>
            </a:r>
            <a:r>
              <a:rPr lang="en-US" sz="1400" dirty="0" smtClean="0">
                <a:solidFill>
                  <a:srgbClr val="146737"/>
                </a:solidFill>
                <a:latin typeface="+mn-lt"/>
                <a:cs typeface="Arial" pitchFamily="34" charset="0"/>
              </a:rPr>
              <a:t>).</a:t>
            </a:r>
            <a:endParaRPr lang="en-US" sz="1400" dirty="0">
              <a:solidFill>
                <a:srgbClr val="146737"/>
              </a:solidFill>
              <a:latin typeface="+mn-lt"/>
              <a:cs typeface="Arial" pitchFamily="34" charset="0"/>
            </a:endParaRP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N</a:t>
            </a:r>
            <a:r>
              <a:rPr lang="en-US" sz="1400" baseline="-25000" dirty="0">
                <a:solidFill>
                  <a:srgbClr val="146737"/>
                </a:solidFill>
                <a:latin typeface="+mn-lt"/>
                <a:cs typeface="Arial" pitchFamily="34" charset="0"/>
              </a:rPr>
              <a:t>2</a:t>
            </a:r>
            <a:r>
              <a:rPr lang="en-US" sz="1400" dirty="0">
                <a:solidFill>
                  <a:srgbClr val="146737"/>
                </a:solidFill>
                <a:latin typeface="+mn-lt"/>
                <a:cs typeface="Arial" pitchFamily="34" charset="0"/>
              </a:rPr>
              <a:t> is converted directly to NH</a:t>
            </a:r>
            <a:r>
              <a:rPr lang="en-US" sz="1400" baseline="-25000" dirty="0">
                <a:solidFill>
                  <a:srgbClr val="146737"/>
                </a:solidFill>
                <a:latin typeface="+mn-lt"/>
                <a:cs typeface="Arial" pitchFamily="34" charset="0"/>
              </a:rPr>
              <a:t>4</a:t>
            </a:r>
            <a:r>
              <a:rPr lang="en-US" sz="1400" baseline="30000" dirty="0">
                <a:solidFill>
                  <a:srgbClr val="146737"/>
                </a:solidFill>
                <a:latin typeface="+mn-lt"/>
                <a:cs typeface="Arial" pitchFamily="34" charset="0"/>
              </a:rPr>
              <a:t>+</a:t>
            </a:r>
            <a:r>
              <a:rPr lang="en-US" sz="1400" dirty="0">
                <a:solidFill>
                  <a:srgbClr val="146737"/>
                </a:solidFill>
                <a:latin typeface="+mn-lt"/>
                <a:cs typeface="Arial" pitchFamily="34" charset="0"/>
              </a:rPr>
              <a:t> with the addition of protons and electrons. Using protons and electrons could lead to </a:t>
            </a:r>
            <a:r>
              <a:rPr lang="en-US" sz="1400" dirty="0" smtClean="0">
                <a:solidFill>
                  <a:srgbClr val="146737"/>
                </a:solidFill>
                <a:latin typeface="+mn-lt"/>
                <a:cs typeface="Arial" pitchFamily="34" charset="0"/>
              </a:rPr>
              <a:t>NH</a:t>
            </a:r>
            <a:r>
              <a:rPr lang="en-US" sz="1400" baseline="-25000" dirty="0" smtClean="0">
                <a:solidFill>
                  <a:srgbClr val="146737"/>
                </a:solidFill>
                <a:latin typeface="+mn-lt"/>
                <a:cs typeface="Arial" pitchFamily="34" charset="0"/>
              </a:rPr>
              <a:t>3</a:t>
            </a:r>
            <a:r>
              <a:rPr lang="en-US" sz="1400" dirty="0" smtClean="0">
                <a:solidFill>
                  <a:srgbClr val="146737"/>
                </a:solidFill>
                <a:latin typeface="+mn-lt"/>
                <a:cs typeface="Arial" pitchFamily="34" charset="0"/>
              </a:rPr>
              <a:t> production </a:t>
            </a:r>
            <a:r>
              <a:rPr lang="en-US" sz="1400" dirty="0">
                <a:solidFill>
                  <a:srgbClr val="146737"/>
                </a:solidFill>
                <a:latin typeface="+mn-lt"/>
                <a:cs typeface="Arial" pitchFamily="34" charset="0"/>
              </a:rPr>
              <a:t>from renewable energy sources and water (path 2</a:t>
            </a:r>
            <a:r>
              <a:rPr lang="en-US" sz="1400" dirty="0" smtClean="0">
                <a:solidFill>
                  <a:srgbClr val="146737"/>
                </a:solidFill>
                <a:latin typeface="+mn-lt"/>
                <a:cs typeface="Arial" pitchFamily="34" charset="0"/>
              </a:rPr>
              <a:t>).</a:t>
            </a:r>
            <a:endParaRPr lang="en-US" sz="1400" dirty="0">
              <a:solidFill>
                <a:srgbClr val="146737"/>
              </a:solidFill>
              <a:latin typeface="+mn-lt"/>
              <a:cs typeface="Arial" pitchFamily="34" charset="0"/>
            </a:endParaRP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Gaseous NH</a:t>
            </a:r>
            <a:r>
              <a:rPr lang="en-US" sz="1400" baseline="-25000" dirty="0">
                <a:solidFill>
                  <a:srgbClr val="146737"/>
                </a:solidFill>
                <a:latin typeface="+mn-lt"/>
                <a:cs typeface="Arial" pitchFamily="34" charset="0"/>
              </a:rPr>
              <a:t>3</a:t>
            </a:r>
            <a:r>
              <a:rPr lang="en-US" sz="1400" dirty="0">
                <a:solidFill>
                  <a:srgbClr val="146737"/>
                </a:solidFill>
                <a:latin typeface="+mn-lt"/>
                <a:cs typeface="Arial" pitchFamily="34" charset="0"/>
              </a:rPr>
              <a:t> is produced directly from a terminally bound N</a:t>
            </a:r>
            <a:r>
              <a:rPr lang="en-US" sz="1400" baseline="-25000" dirty="0">
                <a:solidFill>
                  <a:srgbClr val="146737"/>
                </a:solidFill>
                <a:latin typeface="+mn-lt"/>
                <a:cs typeface="Arial" pitchFamily="34" charset="0"/>
              </a:rPr>
              <a:t>2</a:t>
            </a:r>
            <a:r>
              <a:rPr lang="en-US" sz="1400" dirty="0">
                <a:solidFill>
                  <a:srgbClr val="146737"/>
                </a:solidFill>
                <a:latin typeface="+mn-lt"/>
                <a:cs typeface="Arial" pitchFamily="34" charset="0"/>
              </a:rPr>
              <a:t> ligand by the net transfer of </a:t>
            </a:r>
            <a:r>
              <a:rPr lang="en-US" sz="1400" dirty="0" smtClean="0">
                <a:solidFill>
                  <a:srgbClr val="146737"/>
                </a:solidFill>
                <a:latin typeface="+mn-lt"/>
                <a:cs typeface="Arial" pitchFamily="34" charset="0"/>
              </a:rPr>
              <a:t>H atoms using TEMPOH as an H </a:t>
            </a:r>
            <a:r>
              <a:rPr lang="en-US" sz="1400" smtClean="0">
                <a:solidFill>
                  <a:srgbClr val="146737"/>
                </a:solidFill>
                <a:latin typeface="+mn-lt"/>
                <a:cs typeface="Arial" pitchFamily="34" charset="0"/>
              </a:rPr>
              <a:t>atom donor </a:t>
            </a:r>
            <a:r>
              <a:rPr lang="en-US" sz="1400" dirty="0">
                <a:solidFill>
                  <a:srgbClr val="146737"/>
                </a:solidFill>
                <a:latin typeface="+mn-lt"/>
                <a:cs typeface="Arial" pitchFamily="34" charset="0"/>
              </a:rPr>
              <a:t>(path 3</a:t>
            </a:r>
            <a:r>
              <a:rPr lang="en-US" sz="1400" dirty="0" smtClean="0">
                <a:solidFill>
                  <a:srgbClr val="146737"/>
                </a:solidFill>
                <a:latin typeface="+mn-lt"/>
                <a:cs typeface="Arial" pitchFamily="34" charset="0"/>
              </a:rPr>
              <a:t>).</a:t>
            </a:r>
            <a:endParaRPr lang="en-US" sz="1400" dirty="0">
              <a:solidFill>
                <a:srgbClr val="146737"/>
              </a:solidFill>
              <a:latin typeface="+mn-lt"/>
              <a:cs typeface="Arial" pitchFamily="34" charset="0"/>
            </a:endParaRPr>
          </a:p>
          <a:p>
            <a:pPr marL="0" lvl="1" eaLnBrk="0" hangingPunct="0">
              <a:spcBef>
                <a:spcPts val="600"/>
              </a:spcBef>
              <a:buFont typeface="Calibri" pitchFamily="34" charset="0"/>
              <a:buChar char="–"/>
            </a:pPr>
            <a:endParaRPr kumimoji="0" lang="en-US" sz="1400" i="0" u="none" strike="noStrike" kern="1200" cap="none" spc="0" normalizeH="0" baseline="0" noProof="0" dirty="0">
              <a:ln>
                <a:noFill/>
              </a:ln>
              <a:solidFill>
                <a:srgbClr val="146737"/>
              </a:solidFill>
              <a:effectLst/>
              <a:uLnTx/>
              <a:uFillTx/>
              <a:latin typeface="+mn-lt"/>
              <a:ea typeface="+mn-ea"/>
              <a:cs typeface="Arial" pitchFamily="34" charset="0"/>
            </a:endParaRP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a:t>Chromium’s Crowning Achievement: </a:t>
            </a:r>
            <a:br>
              <a:rPr lang="en-US" dirty="0"/>
            </a:br>
            <a:r>
              <a:rPr lang="en-US" dirty="0"/>
              <a:t>Breaking Dinitrogen’s Triple Bond</a:t>
            </a:r>
            <a:endParaRPr lang="en-US" b="1" dirty="0">
              <a:latin typeface="Arial" charset="0"/>
              <a:cs typeface="Arial" charset="0"/>
            </a:endParaRPr>
          </a:p>
        </p:txBody>
      </p:sp>
      <p:sp>
        <p:nvSpPr>
          <p:cNvPr id="127" name="Text Placeholder 2"/>
          <p:cNvSpPr txBox="1">
            <a:spLocks/>
          </p:cNvSpPr>
          <p:nvPr/>
        </p:nvSpPr>
        <p:spPr bwMode="auto">
          <a:xfrm>
            <a:off x="5334000" y="3943350"/>
            <a:ext cx="3581400" cy="1190713"/>
          </a:xfrm>
          <a:prstGeom prst="rect">
            <a:avLst/>
          </a:prstGeom>
          <a:noFill/>
          <a:ln w="3175">
            <a:noFill/>
            <a:miter lim="800000"/>
            <a:headEnd/>
            <a:tailEnd/>
          </a:ln>
        </p:spPr>
        <p:txBody>
          <a:bodyPr/>
          <a:lstStyle/>
          <a:p>
            <a:pPr algn="ctr" eaLnBrk="0" hangingPunct="0">
              <a:spcBef>
                <a:spcPct val="20000"/>
              </a:spcBef>
              <a:buFont typeface="Arial" charset="0"/>
              <a:buNone/>
            </a:pPr>
            <a:r>
              <a:rPr lang="en-US" sz="1200" dirty="0">
                <a:latin typeface="Arial Narrow" pitchFamily="34" charset="0"/>
                <a:cs typeface="Times New Roman" pitchFamily="18" charset="0"/>
              </a:rPr>
              <a:t>The </a:t>
            </a:r>
            <a:r>
              <a:rPr lang="en-US" sz="1200" dirty="0" smtClean="0">
                <a:latin typeface="Arial Narrow" pitchFamily="34" charset="0"/>
                <a:cs typeface="Times New Roman" pitchFamily="18" charset="0"/>
              </a:rPr>
              <a:t>Cr-based compound</a:t>
            </a:r>
            <a:r>
              <a:rPr lang="en-US" sz="1200" dirty="0">
                <a:latin typeface="Arial Narrow" pitchFamily="34" charset="0"/>
                <a:cs typeface="Times New Roman" pitchFamily="18" charset="0"/>
              </a:rPr>
              <a:t>, wrapped in a crown-like phosphorus-based ligand, mediated three reactions that cleaved the triple bond in </a:t>
            </a:r>
            <a:r>
              <a:rPr lang="en-US" sz="1200" dirty="0" smtClean="0">
                <a:latin typeface="Arial Narrow" pitchFamily="34" charset="0"/>
                <a:cs typeface="Times New Roman" pitchFamily="18" charset="0"/>
              </a:rPr>
              <a:t>N</a:t>
            </a:r>
            <a:r>
              <a:rPr lang="en-US" sz="1200" baseline="-25000" dirty="0" smtClean="0">
                <a:latin typeface="Arial Narrow" pitchFamily="34" charset="0"/>
                <a:cs typeface="Times New Roman" pitchFamily="18" charset="0"/>
              </a:rPr>
              <a:t>2</a:t>
            </a:r>
            <a:r>
              <a:rPr lang="en-US" sz="1200" dirty="0" smtClean="0">
                <a:latin typeface="Arial Narrow" pitchFamily="34" charset="0"/>
                <a:cs typeface="Times New Roman" pitchFamily="18" charset="0"/>
              </a:rPr>
              <a:t>, </a:t>
            </a:r>
            <a:r>
              <a:rPr lang="en-US" sz="1200" dirty="0">
                <a:latin typeface="Arial Narrow" pitchFamily="34" charset="0"/>
                <a:cs typeface="Times New Roman" pitchFamily="18" charset="0"/>
              </a:rPr>
              <a:t>all working at room temperature and pressure. Image courtesy of American Chemical Society and Nathan Johnson, </a:t>
            </a:r>
            <a:r>
              <a:rPr lang="en-US" sz="1200" dirty="0" smtClean="0">
                <a:latin typeface="Arial Narrow" pitchFamily="34" charset="0"/>
                <a:cs typeface="Times New Roman" pitchFamily="18" charset="0"/>
              </a:rPr>
              <a:t>Pacific Northwest National Laboratory</a:t>
            </a:r>
            <a:endParaRPr lang="en-US" sz="1200" i="1" dirty="0">
              <a:latin typeface="Arial Narrow" pitchFamily="34" charset="0"/>
              <a:cs typeface="Times New Roman" pitchFamily="18" charset="0"/>
            </a:endParaRPr>
          </a:p>
        </p:txBody>
      </p:sp>
      <p:sp>
        <p:nvSpPr>
          <p:cNvPr id="131" name="Rectangle 3"/>
          <p:cNvSpPr>
            <a:spLocks noChangeArrowheads="1"/>
          </p:cNvSpPr>
          <p:nvPr/>
        </p:nvSpPr>
        <p:spPr bwMode="auto">
          <a:xfrm>
            <a:off x="5234473" y="5433536"/>
            <a:ext cx="3978235" cy="738664"/>
          </a:xfrm>
          <a:prstGeom prst="rect">
            <a:avLst/>
          </a:prstGeom>
          <a:noFill/>
          <a:ln w="3175">
            <a:noFill/>
            <a:miter lim="800000"/>
            <a:headEnd/>
            <a:tailEnd/>
          </a:ln>
        </p:spPr>
        <p:txBody>
          <a:bodyPr wrap="square">
            <a:spAutoFit/>
          </a:bodyPr>
          <a:lstStyle/>
          <a:p>
            <a:pPr algn="ctr"/>
            <a:r>
              <a:rPr lang="en-US" sz="1400" dirty="0">
                <a:solidFill>
                  <a:srgbClr val="106636"/>
                </a:solidFill>
                <a:cs typeface="Arial" pitchFamily="34" charset="0"/>
              </a:rPr>
              <a:t>Kendall et al.,</a:t>
            </a:r>
            <a:endParaRPr lang="en-US" sz="1400" i="1" dirty="0">
              <a:solidFill>
                <a:srgbClr val="106636"/>
              </a:solidFill>
              <a:cs typeface="Arial" pitchFamily="34" charset="0"/>
            </a:endParaRPr>
          </a:p>
          <a:p>
            <a:pPr algn="ctr"/>
            <a:r>
              <a:rPr lang="de-DE" sz="1400" i="1" dirty="0">
                <a:solidFill>
                  <a:srgbClr val="106636"/>
                </a:solidFill>
                <a:cs typeface="Arial" pitchFamily="34" charset="0"/>
              </a:rPr>
              <a:t>J. Am. Chem. </a:t>
            </a:r>
            <a:r>
              <a:rPr lang="de-DE" sz="1400" i="1" dirty="0" err="1">
                <a:solidFill>
                  <a:srgbClr val="106636"/>
                </a:solidFill>
                <a:cs typeface="Arial" pitchFamily="34" charset="0"/>
              </a:rPr>
              <a:t>Soc</a:t>
            </a:r>
            <a:r>
              <a:rPr lang="de-DE" sz="1400" i="1" dirty="0">
                <a:solidFill>
                  <a:srgbClr val="106636"/>
                </a:solidFill>
                <a:cs typeface="Arial" pitchFamily="34" charset="0"/>
              </a:rPr>
              <a:t>. </a:t>
            </a:r>
            <a:r>
              <a:rPr lang="de-DE" sz="1400" b="1" dirty="0">
                <a:solidFill>
                  <a:srgbClr val="106636"/>
                </a:solidFill>
                <a:cs typeface="Arial" pitchFamily="34" charset="0"/>
              </a:rPr>
              <a:t>2018</a:t>
            </a:r>
            <a:r>
              <a:rPr lang="de-DE" sz="1400" dirty="0">
                <a:solidFill>
                  <a:srgbClr val="106636"/>
                </a:solidFill>
                <a:cs typeface="Arial" pitchFamily="34" charset="0"/>
              </a:rPr>
              <a:t>, </a:t>
            </a:r>
            <a:r>
              <a:rPr lang="de-DE" sz="1400" i="1" dirty="0">
                <a:solidFill>
                  <a:srgbClr val="106636"/>
                </a:solidFill>
                <a:cs typeface="Arial" pitchFamily="34" charset="0"/>
              </a:rPr>
              <a:t>140</a:t>
            </a:r>
            <a:r>
              <a:rPr lang="de-DE" sz="1400" dirty="0">
                <a:solidFill>
                  <a:srgbClr val="106636"/>
                </a:solidFill>
                <a:cs typeface="Arial" pitchFamily="34" charset="0"/>
              </a:rPr>
              <a:t>, </a:t>
            </a:r>
            <a:r>
              <a:rPr lang="de-DE" sz="1400" dirty="0" smtClean="0">
                <a:solidFill>
                  <a:srgbClr val="106636"/>
                </a:solidFill>
                <a:cs typeface="Arial" pitchFamily="34" charset="0"/>
              </a:rPr>
              <a:t>2528.</a:t>
            </a:r>
            <a:endParaRPr lang="de-DE" sz="1400" dirty="0">
              <a:solidFill>
                <a:srgbClr val="106636"/>
              </a:solidFill>
              <a:cs typeface="Arial" pitchFamily="34" charset="0"/>
            </a:endParaRPr>
          </a:p>
          <a:p>
            <a:pPr algn="ctr"/>
            <a:r>
              <a:rPr lang="de-DE" sz="1400" dirty="0">
                <a:solidFill>
                  <a:srgbClr val="106636"/>
                </a:solidFill>
                <a:cs typeface="Arial" pitchFamily="34" charset="0"/>
              </a:rPr>
              <a:t> DOI: 10.1021/jacs.7b11132</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20888" y="6256228"/>
            <a:ext cx="2915045" cy="507831"/>
          </a:xfrm>
          <a:prstGeom prst="rect">
            <a:avLst/>
          </a:prstGeom>
          <a:noFill/>
        </p:spPr>
        <p:txBody>
          <a:bodyPr wrap="square" rtlCol="0">
            <a:spAutoFit/>
          </a:bodyPr>
          <a:lstStyle/>
          <a:p>
            <a:r>
              <a:rPr lang="en-US" sz="900" dirty="0"/>
              <a:t>Alexander J. Kendall, Samantha J. Johnson, R. Morris Bullock, and Michael T. Mock, Center for Molecular Electrocatalysis</a:t>
            </a:r>
            <a:endParaRPr lang="en-US" sz="900" dirty="0">
              <a:solidFill>
                <a:srgbClr val="0000FF"/>
              </a:solidFil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33360" y="6307992"/>
            <a:ext cx="944880" cy="410817"/>
          </a:xfrm>
          <a:prstGeom prst="rect">
            <a:avLst/>
          </a:prstGeom>
        </p:spPr>
      </p:pic>
    </p:spTree>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11487</TotalTime>
  <Words>425</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Chromium’s Crowning Achievement:  Breaking Dinitrogen’s Triple Bond</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Manke, Kristin L</cp:lastModifiedBy>
  <cp:revision>1019</cp:revision>
  <cp:lastPrinted>2018-04-10T18:36:52Z</cp:lastPrinted>
  <dcterms:created xsi:type="dcterms:W3CDTF">2009-07-03T00:03:58Z</dcterms:created>
  <dcterms:modified xsi:type="dcterms:W3CDTF">2018-04-30T16:52:18Z</dcterms:modified>
</cp:coreProperties>
</file>