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5" r:id="rId1"/>
  </p:sldMasterIdLst>
  <p:notesMasterIdLst>
    <p:notesMasterId r:id="rId3"/>
  </p:notesMasterIdLst>
  <p:handoutMasterIdLst>
    <p:handoutMasterId r:id="rId4"/>
  </p:handoutMasterIdLst>
  <p:sldIdLst>
    <p:sldId id="681"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4">
          <p15:clr>
            <a:srgbClr val="A4A3A4"/>
          </p15:clr>
        </p15:guide>
        <p15:guide id="2" pos="287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006600"/>
    <a:srgbClr val="106636"/>
    <a:srgbClr val="EFEFFF"/>
    <a:srgbClr val="C5ECFF"/>
    <a:srgbClr val="ABE3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19" autoAdjust="0"/>
    <p:restoredTop sz="94511" autoAdjust="0"/>
  </p:normalViewPr>
  <p:slideViewPr>
    <p:cSldViewPr snapToGrid="0">
      <p:cViewPr varScale="1">
        <p:scale>
          <a:sx n="75" d="100"/>
          <a:sy n="75" d="100"/>
        </p:scale>
        <p:origin x="1504" y="44"/>
      </p:cViewPr>
      <p:guideLst>
        <p:guide orient="horz" pos="374"/>
        <p:guide pos="2872"/>
      </p:guideLst>
    </p:cSldViewPr>
  </p:slideViewPr>
  <p:notesTextViewPr>
    <p:cViewPr>
      <p:scale>
        <a:sx n="100" d="100"/>
        <a:sy n="100" d="100"/>
      </p:scale>
      <p:origin x="0" y="-1560"/>
    </p:cViewPr>
  </p:notesTextViewPr>
  <p:sorterViewPr>
    <p:cViewPr>
      <p:scale>
        <a:sx n="90" d="100"/>
        <a:sy n="90" d="100"/>
      </p:scale>
      <p:origin x="0" y="1380"/>
    </p:cViewPr>
  </p:sorterViewPr>
  <p:notesViewPr>
    <p:cSldViewPr snapToGrid="0">
      <p:cViewPr varScale="1">
        <p:scale>
          <a:sx n="55" d="100"/>
          <a:sy n="55" d="100"/>
        </p:scale>
        <p:origin x="-180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defTabSz="913694">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bwMode="auto">
          <a:xfrm>
            <a:off x="3970338"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algn="r" defTabSz="913694">
              <a:defRPr sz="1200">
                <a:latin typeface="Arial" pitchFamily="34" charset="0"/>
              </a:defRPr>
            </a:lvl1pPr>
          </a:lstStyle>
          <a:p>
            <a:pPr>
              <a:defRPr/>
            </a:pPr>
            <a:fld id="{D285EF16-F4A5-44BF-85ED-E5359C341A14}" type="datetimeFigureOut">
              <a:rPr lang="en-US"/>
              <a:pPr>
                <a:defRPr/>
              </a:pPr>
              <a:t>6/18/2018</a:t>
            </a:fld>
            <a:endParaRPr lang="en-US" dirty="0"/>
          </a:p>
        </p:txBody>
      </p:sp>
      <p:sp>
        <p:nvSpPr>
          <p:cNvPr id="4" name="Footer Placeholder 3"/>
          <p:cNvSpPr>
            <a:spLocks noGrp="1"/>
          </p:cNvSpPr>
          <p:nvPr>
            <p:ph type="ftr" sz="quarter" idx="2"/>
          </p:nvPr>
        </p:nvSpPr>
        <p:spPr bwMode="auto">
          <a:xfrm>
            <a:off x="1"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defTabSz="913694">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algn="r" defTabSz="913694">
              <a:defRPr sz="1200">
                <a:latin typeface="Arial" pitchFamily="34" charset="0"/>
              </a:defRPr>
            </a:lvl1pPr>
          </a:lstStyle>
          <a:p>
            <a:pPr>
              <a:defRPr/>
            </a:pPr>
            <a:fld id="{58AD67F4-220F-4DF7-8150-5E0B21D92410}" type="slidenum">
              <a:rPr lang="en-US"/>
              <a:pPr>
                <a:defRPr/>
              </a:pPr>
              <a:t>‹#›</a:t>
            </a:fld>
            <a:endParaRPr lang="en-US" dirty="0"/>
          </a:p>
        </p:txBody>
      </p:sp>
    </p:spTree>
    <p:extLst>
      <p:ext uri="{BB962C8B-B14F-4D97-AF65-F5344CB8AC3E}">
        <p14:creationId xmlns:p14="http://schemas.microsoft.com/office/powerpoint/2010/main" val="232920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defTabSz="913694">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70338" y="1"/>
            <a:ext cx="3038475" cy="465138"/>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lvl1pPr algn="r" defTabSz="913694">
              <a:defRPr sz="1200">
                <a:latin typeface="Calibri" pitchFamily="34" charset="0"/>
              </a:defRPr>
            </a:lvl1pPr>
          </a:lstStyle>
          <a:p>
            <a:pPr>
              <a:defRPr/>
            </a:pPr>
            <a:fld id="{3AF9EE93-7C47-4ABE-A4EF-98452C5D13ED}" type="datetimeFigureOut">
              <a:rPr lang="en-US"/>
              <a:pPr>
                <a:defRPr/>
              </a:pPr>
              <a:t>6/18/2018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211" tIns="45606" rIns="91211" bIns="45606" rtlCol="0" anchor="ctr"/>
          <a:lstStyle/>
          <a:p>
            <a:pPr lvl="0"/>
            <a:endParaRPr lang="en-US" noProof="0" dirty="0" smtClean="0"/>
          </a:p>
        </p:txBody>
      </p:sp>
      <p:sp>
        <p:nvSpPr>
          <p:cNvPr id="5" name="Notes Placeholder 4"/>
          <p:cNvSpPr>
            <a:spLocks noGrp="1"/>
          </p:cNvSpPr>
          <p:nvPr>
            <p:ph type="body" sz="quarter" idx="3"/>
          </p:nvPr>
        </p:nvSpPr>
        <p:spPr bwMode="auto">
          <a:xfrm>
            <a:off x="701676" y="4416425"/>
            <a:ext cx="5607050" cy="4183063"/>
          </a:xfrm>
          <a:prstGeom prst="rect">
            <a:avLst/>
          </a:prstGeom>
          <a:noFill/>
          <a:ln w="9525">
            <a:noFill/>
            <a:miter lim="800000"/>
            <a:headEnd/>
            <a:tailEnd/>
          </a:ln>
        </p:spPr>
        <p:txBody>
          <a:bodyPr vert="horz" wrap="square" lIns="91421" tIns="45710" rIns="91421" bIns="457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1"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defTabSz="913694">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1421" tIns="45710" rIns="91421" bIns="45710" numCol="1" anchor="b" anchorCtr="0" compatLnSpc="1">
            <a:prstTxWarp prst="textNoShape">
              <a:avLst/>
            </a:prstTxWarp>
          </a:bodyPr>
          <a:lstStyle>
            <a:lvl1pPr algn="r" defTabSz="913694">
              <a:defRPr sz="1200">
                <a:latin typeface="Calibri" pitchFamily="34" charset="0"/>
              </a:defRPr>
            </a:lvl1pPr>
          </a:lstStyle>
          <a:p>
            <a:pPr>
              <a:defRPr/>
            </a:pPr>
            <a:fld id="{1860B4F2-E066-4AA7-8357-FB703FC891AD}" type="slidenum">
              <a:rPr lang="en-US"/>
              <a:pPr>
                <a:defRPr/>
              </a:pPr>
              <a:t>‹#›</a:t>
            </a:fld>
            <a:endParaRPr lang="en-US" dirty="0"/>
          </a:p>
        </p:txBody>
      </p:sp>
    </p:spTree>
    <p:extLst>
      <p:ext uri="{BB962C8B-B14F-4D97-AF65-F5344CB8AC3E}">
        <p14:creationId xmlns:p14="http://schemas.microsoft.com/office/powerpoint/2010/main" val="3408509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4932" algn="l" defTabSz="913972" rtl="0" eaLnBrk="1" latinLnBrk="0" hangingPunct="1">
      <a:defRPr sz="1200" kern="1200">
        <a:solidFill>
          <a:schemeClr val="tx1"/>
        </a:solidFill>
        <a:latin typeface="+mn-lt"/>
        <a:ea typeface="+mn-ea"/>
        <a:cs typeface="+mn-cs"/>
      </a:defRPr>
    </a:lvl6pPr>
    <a:lvl7pPr marL="2741916" algn="l" defTabSz="913972" rtl="0" eaLnBrk="1" latinLnBrk="0" hangingPunct="1">
      <a:defRPr sz="1200" kern="1200">
        <a:solidFill>
          <a:schemeClr val="tx1"/>
        </a:solidFill>
        <a:latin typeface="+mn-lt"/>
        <a:ea typeface="+mn-ea"/>
        <a:cs typeface="+mn-cs"/>
      </a:defRPr>
    </a:lvl7pPr>
    <a:lvl8pPr marL="3198904" algn="l" defTabSz="913972" rtl="0" eaLnBrk="1" latinLnBrk="0" hangingPunct="1">
      <a:defRPr sz="1200" kern="1200">
        <a:solidFill>
          <a:schemeClr val="tx1"/>
        </a:solidFill>
        <a:latin typeface="+mn-lt"/>
        <a:ea typeface="+mn-ea"/>
        <a:cs typeface="+mn-cs"/>
      </a:defRPr>
    </a:lvl8pPr>
    <a:lvl9pPr marL="3655888" algn="l" defTabSz="9139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dirty="0" smtClean="0">
                <a:solidFill>
                  <a:schemeClr val="tx1"/>
                </a:solidFill>
                <a:effectLst/>
                <a:latin typeface="+mn-lt"/>
                <a:ea typeface="+mn-ea"/>
                <a:cs typeface="+mn-cs"/>
              </a:rPr>
              <a:t>The salt crust at the edge of the Dead Sea is just one typical ionic material that involves the accumulation of positively and negatively charged ions. Here, a team led by Jonas </a:t>
            </a:r>
            <a:r>
              <a:rPr lang="en-US" sz="1200" kern="1200" dirty="0" err="1" smtClean="0">
                <a:solidFill>
                  <a:schemeClr val="tx1"/>
                </a:solidFill>
                <a:effectLst/>
                <a:latin typeface="+mn-lt"/>
                <a:ea typeface="+mn-ea"/>
                <a:cs typeface="+mn-cs"/>
              </a:rPr>
              <a:t>Warneke</a:t>
            </a:r>
            <a:r>
              <a:rPr lang="en-US" sz="1200" kern="1200" dirty="0" smtClean="0">
                <a:solidFill>
                  <a:schemeClr val="tx1"/>
                </a:solidFill>
                <a:effectLst/>
                <a:latin typeface="+mn-lt"/>
                <a:ea typeface="+mn-ea"/>
                <a:cs typeface="+mn-cs"/>
              </a:rPr>
              <a:t>, a fellow visiting Pacific Northwest National Laboratory, investigated the phenomena that occur if large amounts of negative ions (anions) alone are accumulated on a surface. Using ion soft landing, they deposited layers of highly stable model ions (containing boron and a halide) on a surface. The team’s analysis revealed that the anions acquired molecules from the gas phase environment of their instrument. They later controlled the type of accumulated molecule and used it to influence the material’s properties, which also strongly depend on the ion. Also, the team found that when exposed to air, the liquid-like material crumbles and forms droplets — a process relevant to many applications — and scatters light during and after this process. This study offers not only insight into a new material but also ways to control its shape and size.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Grant Johnson</a:t>
            </a:r>
          </a:p>
          <a:p>
            <a:r>
              <a:rPr lang="en-US" sz="1200" kern="1200" dirty="0" smtClean="0">
                <a:solidFill>
                  <a:schemeClr val="tx1"/>
                </a:solidFill>
                <a:effectLst/>
                <a:latin typeface="+mn-lt"/>
                <a:ea typeface="+mn-ea"/>
                <a:cs typeface="+mn-cs"/>
              </a:rPr>
              <a:t>Project: 47327, Separations and Analysis in Complex Systems</a:t>
            </a:r>
          </a:p>
          <a:p>
            <a:r>
              <a:rPr lang="en-US" sz="1200" kern="1200" dirty="0" smtClean="0">
                <a:solidFill>
                  <a:schemeClr val="tx1"/>
                </a:solidFill>
                <a:effectLst/>
                <a:latin typeface="+mn-lt"/>
                <a:ea typeface="+mn-ea"/>
                <a:cs typeface="+mn-cs"/>
              </a:rPr>
              <a:t>DOE Program Manager: Philip Wilk</a:t>
            </a:r>
          </a:p>
          <a:p>
            <a:r>
              <a:rPr lang="en-US" sz="1200" kern="1200" dirty="0" smtClean="0">
                <a:solidFill>
                  <a:schemeClr val="tx1"/>
                </a:solidFill>
                <a:effectLst/>
                <a:latin typeface="+mn-lt"/>
                <a:ea typeface="+mn-ea"/>
                <a:cs typeface="+mn-cs"/>
              </a:rPr>
              <a:t>Publication: Self-organizing layers from complex molecular anions</a:t>
            </a:r>
          </a:p>
          <a:p>
            <a:r>
              <a:rPr lang="en-US" sz="1200" kern="1200" dirty="0" smtClean="0">
                <a:solidFill>
                  <a:schemeClr val="tx1"/>
                </a:solidFill>
                <a:effectLst/>
                <a:latin typeface="+mn-lt"/>
                <a:ea typeface="+mn-ea"/>
                <a:cs typeface="+mn-cs"/>
              </a:rPr>
              <a:t>Jonas </a:t>
            </a:r>
            <a:r>
              <a:rPr lang="en-US" sz="1200" kern="1200" dirty="0" err="1" smtClean="0">
                <a:solidFill>
                  <a:schemeClr val="tx1"/>
                </a:solidFill>
                <a:effectLst/>
                <a:latin typeface="+mn-lt"/>
                <a:ea typeface="+mn-ea"/>
                <a:cs typeface="+mn-cs"/>
              </a:rPr>
              <a:t>Warneke</a:t>
            </a:r>
            <a:r>
              <a:rPr lang="en-US" sz="1200" kern="1200" dirty="0" smtClean="0">
                <a:solidFill>
                  <a:schemeClr val="tx1"/>
                </a:solidFill>
                <a:effectLst/>
                <a:latin typeface="+mn-lt"/>
                <a:ea typeface="+mn-ea"/>
                <a:cs typeface="+mn-cs"/>
              </a:rPr>
              <a:t>, Martin </a:t>
            </a:r>
            <a:r>
              <a:rPr lang="en-US" sz="1200" kern="1200" dirty="0" err="1" smtClean="0">
                <a:solidFill>
                  <a:schemeClr val="tx1"/>
                </a:solidFill>
                <a:effectLst/>
                <a:latin typeface="+mn-lt"/>
                <a:ea typeface="+mn-ea"/>
                <a:cs typeface="+mn-cs"/>
              </a:rPr>
              <a:t>McBriarty</a:t>
            </a:r>
            <a:r>
              <a:rPr lang="en-US" sz="1200" kern="1200" dirty="0" smtClean="0">
                <a:solidFill>
                  <a:schemeClr val="tx1"/>
                </a:solidFill>
                <a:effectLst/>
                <a:latin typeface="+mn-lt"/>
                <a:ea typeface="+mn-ea"/>
                <a:cs typeface="+mn-cs"/>
              </a:rPr>
              <a:t>, Shawn Riechers, </a:t>
            </a:r>
            <a:r>
              <a:rPr lang="en-US" sz="1200" kern="1200" dirty="0" err="1" smtClean="0">
                <a:solidFill>
                  <a:schemeClr val="tx1"/>
                </a:solidFill>
                <a:effectLst/>
                <a:latin typeface="+mn-lt"/>
                <a:ea typeface="+mn-ea"/>
                <a:cs typeface="+mn-cs"/>
              </a:rPr>
              <a:t>Swarup</a:t>
            </a:r>
            <a:r>
              <a:rPr lang="en-US" sz="1200" kern="1200" dirty="0" smtClean="0">
                <a:solidFill>
                  <a:schemeClr val="tx1"/>
                </a:solidFill>
                <a:effectLst/>
                <a:latin typeface="+mn-lt"/>
                <a:ea typeface="+mn-ea"/>
                <a:cs typeface="+mn-cs"/>
              </a:rPr>
              <a:t> China, Mark Engelhard, </a:t>
            </a:r>
            <a:r>
              <a:rPr lang="en-US" sz="1200" kern="1200" dirty="0" err="1" smtClean="0">
                <a:solidFill>
                  <a:schemeClr val="tx1"/>
                </a:solidFill>
                <a:effectLst/>
                <a:latin typeface="+mn-lt"/>
                <a:ea typeface="+mn-ea"/>
                <a:cs typeface="+mn-cs"/>
              </a:rPr>
              <a:t>Edorardo</a:t>
            </a:r>
            <a:r>
              <a:rPr lang="en-US" sz="1200" kern="1200" dirty="0" smtClean="0">
                <a:solidFill>
                  <a:schemeClr val="tx1"/>
                </a:solidFill>
                <a:effectLst/>
                <a:latin typeface="+mn-lt"/>
                <a:ea typeface="+mn-ea"/>
                <a:cs typeface="+mn-cs"/>
              </a:rPr>
              <a:t> Apra, Robert Young, Nancy Washton, and Grant Johnson, Pacific Northwest National Laboratory; Carsten </a:t>
            </a:r>
            <a:r>
              <a:rPr lang="en-US" sz="1200" kern="1200" dirty="0" err="1" smtClean="0">
                <a:solidFill>
                  <a:schemeClr val="tx1"/>
                </a:solidFill>
                <a:effectLst/>
                <a:latin typeface="+mn-lt"/>
                <a:ea typeface="+mn-ea"/>
                <a:cs typeface="+mn-cs"/>
              </a:rPr>
              <a:t>Jenne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Bergische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Universität</a:t>
            </a:r>
            <a:r>
              <a:rPr lang="en-US" sz="1200" kern="1200" dirty="0" smtClean="0">
                <a:solidFill>
                  <a:schemeClr val="tx1"/>
                </a:solidFill>
                <a:effectLst/>
                <a:latin typeface="+mn-lt"/>
                <a:ea typeface="+mn-ea"/>
                <a:cs typeface="+mn-cs"/>
              </a:rPr>
              <a:t> Wuppertal; Julia Laskin, Purdue University</a:t>
            </a:r>
          </a:p>
          <a:p>
            <a:r>
              <a:rPr lang="en-US" sz="1200" kern="1200" dirty="0" smtClean="0">
                <a:solidFill>
                  <a:schemeClr val="tx1"/>
                </a:solidFill>
                <a:effectLst/>
                <a:latin typeface="+mn-lt"/>
                <a:ea typeface="+mn-ea"/>
                <a:cs typeface="+mn-cs"/>
              </a:rPr>
              <a:t>dx.doi.org/10.1038/s41467-018-04228-2 | </a:t>
            </a:r>
            <a:r>
              <a:rPr lang="en-US" sz="1200" i="1" kern="1200" dirty="0" smtClean="0">
                <a:solidFill>
                  <a:schemeClr val="tx1"/>
                </a:solidFill>
                <a:effectLst/>
                <a:latin typeface="+mn-lt"/>
                <a:ea typeface="+mn-ea"/>
                <a:cs typeface="+mn-cs"/>
              </a:rPr>
              <a:t>Nature Communications</a:t>
            </a:r>
            <a:endParaRPr lang="en-US" sz="1200" kern="1200" dirty="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 </a:t>
            </a: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377C86-9AA9-4188-8B4E-7ED7CBBE0E0E}" type="slidenum">
              <a:rPr lang="en-US" smtClean="0"/>
              <a:pPr/>
              <a:t>1</a:t>
            </a:fld>
            <a:endParaRPr lang="en-US" dirty="0"/>
          </a:p>
        </p:txBody>
      </p:sp>
    </p:spTree>
    <p:extLst>
      <p:ext uri="{BB962C8B-B14F-4D97-AF65-F5344CB8AC3E}">
        <p14:creationId xmlns:p14="http://schemas.microsoft.com/office/powerpoint/2010/main" val="2570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dirty="0" smtClean="0"/>
              <a:t>Materials Sciences and Engineering Division</a:t>
            </a:r>
          </a:p>
          <a:p>
            <a:pPr>
              <a:defRPr/>
            </a:pPr>
            <a:r>
              <a:rPr lang="en-US" dirty="0" smtClean="0"/>
              <a:t>Office of Basic Energy Sciences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95" tIns="45599" rIns="91195" bIns="45599"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195" tIns="45599" rIns="91195" bIns="455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8E19CD28-BC99-485A-96DA-CE53FCCADF81}" type="slidenum">
              <a:rPr lang="en-US"/>
              <a:pPr>
                <a:defRPr/>
              </a:pPr>
              <a:t>‹#›</a:t>
            </a:fld>
            <a:endParaRPr lang="en-US" dirty="0"/>
          </a:p>
        </p:txBody>
      </p:sp>
      <p:pic>
        <p:nvPicPr>
          <p:cNvPr id="2054" name="Picture 9" descr="horizontal-logo-green-text.jpg"/>
          <p:cNvPicPr>
            <a:picLocks noChangeAspect="1"/>
          </p:cNvPicPr>
          <p:nvPr/>
        </p:nvPicPr>
        <p:blipFill>
          <a:blip r:embed="rId4"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66" r:id="rId1"/>
  </p:sldLayoutIdLst>
  <p:hf hdr="0" dt="0"/>
  <p:txStyles>
    <p:titleStyle>
      <a:lvl1pPr algn="ctr" rtl="0" eaLnBrk="0" fontAlgn="base" hangingPunct="0">
        <a:spcBef>
          <a:spcPct val="0"/>
        </a:spcBef>
        <a:spcAft>
          <a:spcPct val="0"/>
        </a:spcAft>
        <a:tabLst>
          <a:tab pos="3482975" algn="l"/>
        </a:tabLs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tabLst>
          <a:tab pos="3482975" algn="l"/>
        </a:tabLst>
        <a:defRPr sz="2400" b="1">
          <a:solidFill>
            <a:srgbClr val="106636"/>
          </a:solidFill>
          <a:latin typeface="Arial" charset="0"/>
          <a:cs typeface="Arial" charset="0"/>
        </a:defRPr>
      </a:lvl2pPr>
      <a:lvl3pPr algn="ctr" rtl="0" eaLnBrk="0" fontAlgn="base" hangingPunct="0">
        <a:spcBef>
          <a:spcPct val="0"/>
        </a:spcBef>
        <a:spcAft>
          <a:spcPct val="0"/>
        </a:spcAft>
        <a:tabLst>
          <a:tab pos="3482975" algn="l"/>
        </a:tabLst>
        <a:defRPr sz="2400" b="1">
          <a:solidFill>
            <a:srgbClr val="106636"/>
          </a:solidFill>
          <a:latin typeface="Arial" charset="0"/>
          <a:cs typeface="Arial" charset="0"/>
        </a:defRPr>
      </a:lvl3pPr>
      <a:lvl4pPr algn="ctr" rtl="0" eaLnBrk="0" fontAlgn="base" hangingPunct="0">
        <a:spcBef>
          <a:spcPct val="0"/>
        </a:spcBef>
        <a:spcAft>
          <a:spcPct val="0"/>
        </a:spcAft>
        <a:tabLst>
          <a:tab pos="3482975" algn="l"/>
        </a:tabLst>
        <a:defRPr sz="2400" b="1">
          <a:solidFill>
            <a:srgbClr val="106636"/>
          </a:solidFill>
          <a:latin typeface="Arial" charset="0"/>
          <a:cs typeface="Arial" charset="0"/>
        </a:defRPr>
      </a:lvl4pPr>
      <a:lvl5pPr algn="ctr" rtl="0" eaLnBrk="0" fontAlgn="base" hangingPunct="0">
        <a:spcBef>
          <a:spcPct val="0"/>
        </a:spcBef>
        <a:spcAft>
          <a:spcPct val="0"/>
        </a:spcAft>
        <a:tabLst>
          <a:tab pos="3482975" algn="l"/>
        </a:tabLst>
        <a:defRPr sz="2400" b="1">
          <a:solidFill>
            <a:srgbClr val="106636"/>
          </a:solidFill>
          <a:latin typeface="Arial" charset="0"/>
          <a:cs typeface="Arial" charset="0"/>
        </a:defRPr>
      </a:lvl5pPr>
      <a:lvl6pPr marL="455976" algn="ctr" rtl="0" fontAlgn="base">
        <a:spcBef>
          <a:spcPct val="0"/>
        </a:spcBef>
        <a:spcAft>
          <a:spcPct val="0"/>
        </a:spcAft>
        <a:defRPr sz="2400">
          <a:solidFill>
            <a:srgbClr val="106636"/>
          </a:solidFill>
          <a:latin typeface="Arial" charset="0"/>
          <a:cs typeface="Arial" charset="0"/>
        </a:defRPr>
      </a:lvl6pPr>
      <a:lvl7pPr marL="911944" algn="ctr" rtl="0" fontAlgn="base">
        <a:spcBef>
          <a:spcPct val="0"/>
        </a:spcBef>
        <a:spcAft>
          <a:spcPct val="0"/>
        </a:spcAft>
        <a:defRPr sz="2400">
          <a:solidFill>
            <a:srgbClr val="106636"/>
          </a:solidFill>
          <a:latin typeface="Arial" charset="0"/>
          <a:cs typeface="Arial" charset="0"/>
        </a:defRPr>
      </a:lvl7pPr>
      <a:lvl8pPr marL="1367917" algn="ctr" rtl="0" fontAlgn="base">
        <a:spcBef>
          <a:spcPct val="0"/>
        </a:spcBef>
        <a:spcAft>
          <a:spcPct val="0"/>
        </a:spcAft>
        <a:defRPr sz="2400">
          <a:solidFill>
            <a:srgbClr val="106636"/>
          </a:solidFill>
          <a:latin typeface="Arial" charset="0"/>
          <a:cs typeface="Arial" charset="0"/>
        </a:defRPr>
      </a:lvl8pPr>
      <a:lvl9pPr marL="182388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1pPr>
      <a:lvl2pPr marL="739775" indent="-284163" algn="l" rtl="0" eaLnBrk="0" fontAlgn="base" hangingPunct="0">
        <a:spcBef>
          <a:spcPct val="20000"/>
        </a:spcBef>
        <a:spcAft>
          <a:spcPct val="0"/>
        </a:spcAft>
        <a:buFont typeface="Arial" charset="0"/>
        <a:buChar char="–"/>
        <a:defRPr sz="2000" kern="1200">
          <a:solidFill>
            <a:srgbClr val="106636"/>
          </a:solidFill>
          <a:latin typeface="Arial" pitchFamily="34" charset="0"/>
          <a:ea typeface="+mn-ea"/>
          <a:cs typeface="Arial" pitchFamily="34" charset="0"/>
        </a:defRPr>
      </a:lvl2pPr>
      <a:lvl3pPr marL="1139825"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3pPr>
      <a:lvl4pPr marL="1595438" indent="-227013" algn="l" rtl="0" eaLnBrk="0" fontAlgn="base" hangingPunct="0">
        <a:spcBef>
          <a:spcPct val="20000"/>
        </a:spcBef>
        <a:spcAft>
          <a:spcPct val="0"/>
        </a:spcAft>
        <a:buFont typeface="Arial" charset="0"/>
        <a:buChar char="–"/>
        <a:defRPr kern="1200">
          <a:solidFill>
            <a:srgbClr val="106636"/>
          </a:solidFill>
          <a:latin typeface="Arial" pitchFamily="34" charset="0"/>
          <a:ea typeface="+mn-ea"/>
          <a:cs typeface="Arial" pitchFamily="34" charset="0"/>
        </a:defRPr>
      </a:lvl4pPr>
      <a:lvl5pPr marL="2051050"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07848"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82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9791"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576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944" rtl="0" eaLnBrk="1" latinLnBrk="0" hangingPunct="1">
        <a:defRPr sz="1800" kern="1200">
          <a:solidFill>
            <a:schemeClr val="tx1"/>
          </a:solidFill>
          <a:latin typeface="+mn-lt"/>
          <a:ea typeface="+mn-ea"/>
          <a:cs typeface="+mn-cs"/>
        </a:defRPr>
      </a:lvl1pPr>
      <a:lvl2pPr marL="455976" algn="l" defTabSz="911944" rtl="0" eaLnBrk="1" latinLnBrk="0" hangingPunct="1">
        <a:defRPr sz="1800" kern="1200">
          <a:solidFill>
            <a:schemeClr val="tx1"/>
          </a:solidFill>
          <a:latin typeface="+mn-lt"/>
          <a:ea typeface="+mn-ea"/>
          <a:cs typeface="+mn-cs"/>
        </a:defRPr>
      </a:lvl2pPr>
      <a:lvl3pPr marL="911944" algn="l" defTabSz="911944" rtl="0" eaLnBrk="1" latinLnBrk="0" hangingPunct="1">
        <a:defRPr sz="1800" kern="1200">
          <a:solidFill>
            <a:schemeClr val="tx1"/>
          </a:solidFill>
          <a:latin typeface="+mn-lt"/>
          <a:ea typeface="+mn-ea"/>
          <a:cs typeface="+mn-cs"/>
        </a:defRPr>
      </a:lvl3pPr>
      <a:lvl4pPr marL="1367917" algn="l" defTabSz="911944" rtl="0" eaLnBrk="1" latinLnBrk="0" hangingPunct="1">
        <a:defRPr sz="1800" kern="1200">
          <a:solidFill>
            <a:schemeClr val="tx1"/>
          </a:solidFill>
          <a:latin typeface="+mn-lt"/>
          <a:ea typeface="+mn-ea"/>
          <a:cs typeface="+mn-cs"/>
        </a:defRPr>
      </a:lvl4pPr>
      <a:lvl5pPr marL="1823887" algn="l" defTabSz="911944" rtl="0" eaLnBrk="1" latinLnBrk="0" hangingPunct="1">
        <a:defRPr sz="1800" kern="1200">
          <a:solidFill>
            <a:schemeClr val="tx1"/>
          </a:solidFill>
          <a:latin typeface="+mn-lt"/>
          <a:ea typeface="+mn-ea"/>
          <a:cs typeface="+mn-cs"/>
        </a:defRPr>
      </a:lvl5pPr>
      <a:lvl6pPr marL="2279859" algn="l" defTabSz="911944" rtl="0" eaLnBrk="1" latinLnBrk="0" hangingPunct="1">
        <a:defRPr sz="1800" kern="1200">
          <a:solidFill>
            <a:schemeClr val="tx1"/>
          </a:solidFill>
          <a:latin typeface="+mn-lt"/>
          <a:ea typeface="+mn-ea"/>
          <a:cs typeface="+mn-cs"/>
        </a:defRPr>
      </a:lvl6pPr>
      <a:lvl7pPr marL="2735831" algn="l" defTabSz="911944" rtl="0" eaLnBrk="1" latinLnBrk="0" hangingPunct="1">
        <a:defRPr sz="1800" kern="1200">
          <a:solidFill>
            <a:schemeClr val="tx1"/>
          </a:solidFill>
          <a:latin typeface="+mn-lt"/>
          <a:ea typeface="+mn-ea"/>
          <a:cs typeface="+mn-cs"/>
        </a:defRPr>
      </a:lvl7pPr>
      <a:lvl8pPr marL="3191805" algn="l" defTabSz="911944" rtl="0" eaLnBrk="1" latinLnBrk="0" hangingPunct="1">
        <a:defRPr sz="1800" kern="1200">
          <a:solidFill>
            <a:schemeClr val="tx1"/>
          </a:solidFill>
          <a:latin typeface="+mn-lt"/>
          <a:ea typeface="+mn-ea"/>
          <a:cs typeface="+mn-cs"/>
        </a:defRPr>
      </a:lvl8pPr>
      <a:lvl9pPr marL="3647775" algn="l" defTabSz="9119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15704"/>
          <a:stretch/>
        </p:blipFill>
        <p:spPr>
          <a:xfrm>
            <a:off x="5262880" y="947738"/>
            <a:ext cx="3708400" cy="2749550"/>
          </a:xfrm>
          <a:prstGeom prst="rect">
            <a:avLst/>
          </a:prstGeom>
        </p:spPr>
      </p:pic>
      <p:sp>
        <p:nvSpPr>
          <p:cNvPr id="4" name="Content Placeholder 1"/>
          <p:cNvSpPr txBox="1">
            <a:spLocks/>
          </p:cNvSpPr>
          <p:nvPr/>
        </p:nvSpPr>
        <p:spPr>
          <a:xfrm>
            <a:off x="152400" y="762000"/>
            <a:ext cx="4953000" cy="5410200"/>
          </a:xfrm>
          <a:prstGeom prst="rect">
            <a:avLst/>
          </a:prstGeom>
        </p:spPr>
        <p:txBody>
          <a:bodyPr/>
          <a:lstStyle/>
          <a:p>
            <a:pPr marL="0" marR="0" lvl="0" indent="-342900" algn="l" defTabSz="914400" rtl="0" eaLnBrk="0" fontAlgn="base" latinLnBrk="0" hangingPunct="0">
              <a:lnSpc>
                <a:spcPct val="100000"/>
              </a:lnSpc>
              <a:spcBef>
                <a:spcPts val="0"/>
              </a:spcBef>
              <a:spcAft>
                <a:spcPct val="0"/>
              </a:spcAft>
              <a:buClrTx/>
              <a:buSzTx/>
              <a:buFont typeface="Arial" charset="0"/>
              <a:buNone/>
              <a:tabLst/>
              <a:defRPr/>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Scientific Achievement</a:t>
            </a:r>
          </a:p>
          <a:p>
            <a:pPr marL="238125" lvl="1" eaLnBrk="0" hangingPunct="0"/>
            <a:r>
              <a:rPr lang="en-US" b="1" dirty="0" smtClean="0">
                <a:latin typeface="+mn-lt"/>
              </a:rPr>
              <a:t>Precisely controlled ion chemistry and physics create a never-before-seen material with tunable self-organization and attendant varied optical properties</a:t>
            </a:r>
          </a:p>
          <a:p>
            <a:pPr marL="238125" lvl="1" eaLnBrk="0" hangingPunct="0"/>
            <a:endParaRPr lang="en-US" b="1" dirty="0">
              <a:latin typeface="+mn-lt"/>
            </a:endParaRPr>
          </a:p>
          <a:p>
            <a:pPr marL="0" lvl="1" indent="0" eaLnBrk="0" hangingPunct="0"/>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Significance and Impact</a:t>
            </a:r>
          </a:p>
          <a:p>
            <a:pPr marL="182880" lvl="1" indent="-182880" eaLnBrk="0" hangingPunct="0">
              <a:spcBef>
                <a:spcPts val="200"/>
              </a:spcBef>
            </a:pPr>
            <a:r>
              <a:rPr lang="en-US" sz="1600" b="1" dirty="0" smtClean="0">
                <a:solidFill>
                  <a:prstClr val="black"/>
                </a:solidFill>
                <a:latin typeface="+mn-lt"/>
                <a:cs typeface="Arial" pitchFamily="34" charset="0"/>
              </a:rPr>
              <a:t>	Illustrates how to control molecular properties to create desirable macroscopic structures; such techniques could benefit future material development </a:t>
            </a:r>
            <a:r>
              <a:rPr lang="en-US" sz="1600" b="1" dirty="0" smtClean="0">
                <a:latin typeface="+mn-lt"/>
                <a:cs typeface="Arial" pitchFamily="34" charset="0"/>
              </a:rPr>
              <a:t>for separations, sensors, and energy storage</a:t>
            </a:r>
            <a:br>
              <a:rPr lang="en-US" sz="1600" b="1" dirty="0" smtClean="0">
                <a:latin typeface="+mn-lt"/>
                <a:cs typeface="Arial" pitchFamily="34" charset="0"/>
              </a:rPr>
            </a:br>
            <a:endParaRPr lang="en-US" sz="1600" dirty="0" smtClean="0">
              <a:latin typeface="+mn-lt"/>
              <a:cs typeface="Arial" pitchFamily="34" charset="0"/>
            </a:endParaRPr>
          </a:p>
          <a:p>
            <a:pPr marL="182880" lvl="1" indent="-182880" eaLnBrk="0" hangingPunct="0">
              <a:spcBef>
                <a:spcPts val="200"/>
              </a:spcBef>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Research Details</a:t>
            </a:r>
          </a:p>
          <a:p>
            <a:pPr marL="0" lvl="1" eaLnBrk="0" hangingPunct="0">
              <a:spcBef>
                <a:spcPts val="600"/>
              </a:spcBef>
              <a:buFont typeface="Calibri" pitchFamily="34" charset="0"/>
              <a:buChar char="–"/>
            </a:pPr>
            <a:r>
              <a:rPr lang="en-US" sz="1400" noProof="0" dirty="0">
                <a:solidFill>
                  <a:srgbClr val="146737"/>
                </a:solidFill>
                <a:latin typeface="+mn-lt"/>
                <a:cs typeface="Arial" pitchFamily="34" charset="0"/>
              </a:rPr>
              <a:t> </a:t>
            </a:r>
            <a:r>
              <a:rPr lang="en-US" sz="1400" dirty="0" smtClean="0">
                <a:solidFill>
                  <a:srgbClr val="146737"/>
                </a:solidFill>
                <a:latin typeface="+mn-lt"/>
                <a:cs typeface="Arial" pitchFamily="34" charset="0"/>
              </a:rPr>
              <a:t>Created a liquid-like material with boron and halide containing anions by deposition, via soft landing, onto a substrate and accumulation of neutral molecules from the gas phase</a:t>
            </a:r>
          </a:p>
          <a:p>
            <a:pPr marL="0" lvl="1" eaLnBrk="0" hangingPunct="0">
              <a:spcBef>
                <a:spcPts val="600"/>
              </a:spcBef>
              <a:buFont typeface="Calibri" pitchFamily="34" charset="0"/>
              <a:buChar char="–"/>
            </a:pPr>
            <a:r>
              <a:rPr lang="en-US" sz="1400" dirty="0" smtClean="0">
                <a:solidFill>
                  <a:srgbClr val="146737"/>
                </a:solidFill>
                <a:latin typeface="+mn-lt"/>
                <a:cs typeface="Arial" pitchFamily="34" charset="0"/>
              </a:rPr>
              <a:t>When exposed to air, the material self-organized into droplets</a:t>
            </a:r>
          </a:p>
          <a:p>
            <a:pPr marL="0" lvl="1" eaLnBrk="0" hangingPunct="0">
              <a:spcBef>
                <a:spcPts val="600"/>
              </a:spcBef>
              <a:buFont typeface="Calibri" pitchFamily="34" charset="0"/>
              <a:buChar char="–"/>
            </a:pPr>
            <a:r>
              <a:rPr lang="en-US" sz="1400" dirty="0" smtClean="0">
                <a:solidFill>
                  <a:srgbClr val="146737"/>
                </a:solidFill>
                <a:latin typeface="+mn-lt"/>
                <a:cs typeface="Arial" pitchFamily="34" charset="0"/>
              </a:rPr>
              <a:t>The droplets exhibited different optical properties, based on the halide used and the amount of time they are exposed to the atmosphere</a:t>
            </a:r>
          </a:p>
          <a:p>
            <a:pPr marL="0" lvl="1" eaLnBrk="0" hangingPunct="0">
              <a:spcBef>
                <a:spcPts val="600"/>
              </a:spcBef>
              <a:buFont typeface="Calibri" pitchFamily="34" charset="0"/>
              <a:buChar char="–"/>
            </a:pPr>
            <a:endParaRPr kumimoji="0" lang="en-US" sz="1400" i="0" u="none" strike="noStrike" kern="1200" cap="none" spc="0" normalizeH="0" baseline="0" noProof="0" dirty="0" smtClean="0">
              <a:ln>
                <a:noFill/>
              </a:ln>
              <a:solidFill>
                <a:srgbClr val="146737"/>
              </a:solidFill>
              <a:effectLst/>
              <a:uLnTx/>
              <a:uFillTx/>
              <a:latin typeface="+mn-lt"/>
              <a:ea typeface="+mn-ea"/>
              <a:cs typeface="Arial" pitchFamily="34" charset="0"/>
            </a:endParaRPr>
          </a:p>
        </p:txBody>
      </p:sp>
      <p:sp>
        <p:nvSpPr>
          <p:cNvPr id="13" name="Rectangle 12"/>
          <p:cNvSpPr/>
          <p:nvPr/>
        </p:nvSpPr>
        <p:spPr>
          <a:xfrm>
            <a:off x="5334000" y="5105400"/>
            <a:ext cx="3581400" cy="246221"/>
          </a:xfrm>
          <a:prstGeom prst="rect">
            <a:avLst/>
          </a:prstGeom>
        </p:spPr>
        <p:txBody>
          <a:bodyPr wrap="square">
            <a:spAutoFit/>
          </a:bodyPr>
          <a:lstStyle/>
          <a:p>
            <a:pPr algn="ctr"/>
            <a:endParaRPr lang="en-US" sz="1000" dirty="0">
              <a:solidFill>
                <a:srgbClr val="106636"/>
              </a:solidFill>
              <a:latin typeface="Arial Narrow" pitchFamily="34" charset="0"/>
              <a:cs typeface="Arial" pitchFamily="34" charset="0"/>
            </a:endParaRPr>
          </a:p>
        </p:txBody>
      </p:sp>
      <p:sp>
        <p:nvSpPr>
          <p:cNvPr id="22" name="Title 1"/>
          <p:cNvSpPr txBox="1">
            <a:spLocks/>
          </p:cNvSpPr>
          <p:nvPr/>
        </p:nvSpPr>
        <p:spPr bwMode="auto">
          <a:xfrm>
            <a:off x="-76200" y="0"/>
            <a:ext cx="9296400" cy="676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25" name="Title 1"/>
          <p:cNvSpPr>
            <a:spLocks noGrp="1"/>
          </p:cNvSpPr>
          <p:nvPr>
            <p:ph type="title"/>
          </p:nvPr>
        </p:nvSpPr>
        <p:spPr>
          <a:xfrm>
            <a:off x="0" y="0"/>
            <a:ext cx="9144000" cy="676275"/>
          </a:xfrm>
        </p:spPr>
        <p:txBody>
          <a:bodyPr/>
          <a:lstStyle/>
          <a:p>
            <a:r>
              <a:rPr lang="en-US" dirty="0" smtClean="0"/>
              <a:t>An Intricate </a:t>
            </a:r>
            <a:r>
              <a:rPr lang="en-US" dirty="0"/>
              <a:t>Dance of Ions Results in a New Material</a:t>
            </a:r>
          </a:p>
        </p:txBody>
      </p:sp>
      <p:sp>
        <p:nvSpPr>
          <p:cNvPr id="127" name="Text Placeholder 2"/>
          <p:cNvSpPr txBox="1">
            <a:spLocks/>
          </p:cNvSpPr>
          <p:nvPr/>
        </p:nvSpPr>
        <p:spPr bwMode="auto">
          <a:xfrm>
            <a:off x="5334000" y="3766655"/>
            <a:ext cx="3581400" cy="533400"/>
          </a:xfrm>
          <a:prstGeom prst="rect">
            <a:avLst/>
          </a:prstGeom>
          <a:noFill/>
          <a:ln w="3175">
            <a:noFill/>
            <a:miter lim="800000"/>
            <a:headEnd/>
            <a:tailEnd/>
          </a:ln>
        </p:spPr>
        <p:txBody>
          <a:bodyPr/>
          <a:lstStyle/>
          <a:p>
            <a:pPr algn="ctr" eaLnBrk="0" hangingPunct="0">
              <a:spcBef>
                <a:spcPct val="20000"/>
              </a:spcBef>
            </a:pPr>
            <a:r>
              <a:rPr lang="en-US" sz="1200" dirty="0"/>
              <a:t>Scientists built a first-of-its-kind material by stacking up layers of negatively charged ions (anions, left). When exposed to air, the liquid-like material crumbles into droplets that reflect light depending on the properties of the deposited anions (right).</a:t>
            </a:r>
            <a:endParaRPr lang="en-US" sz="1200" i="1" dirty="0">
              <a:latin typeface="Arial Narrow" pitchFamily="34" charset="0"/>
              <a:cs typeface="Times New Roman" pitchFamily="18" charset="0"/>
            </a:endParaRPr>
          </a:p>
        </p:txBody>
      </p:sp>
      <p:sp>
        <p:nvSpPr>
          <p:cNvPr id="131" name="Rectangle 3"/>
          <p:cNvSpPr>
            <a:spLocks noChangeArrowheads="1"/>
          </p:cNvSpPr>
          <p:nvPr/>
        </p:nvSpPr>
        <p:spPr bwMode="auto">
          <a:xfrm>
            <a:off x="5167806" y="5006499"/>
            <a:ext cx="3978235" cy="738664"/>
          </a:xfrm>
          <a:prstGeom prst="rect">
            <a:avLst/>
          </a:prstGeom>
          <a:noFill/>
          <a:ln w="3175">
            <a:noFill/>
            <a:miter lim="800000"/>
            <a:headEnd/>
            <a:tailEnd/>
          </a:ln>
        </p:spPr>
        <p:txBody>
          <a:bodyPr wrap="square">
            <a:spAutoFit/>
          </a:bodyPr>
          <a:lstStyle/>
          <a:p>
            <a:pPr algn="ctr"/>
            <a:r>
              <a:rPr lang="en-US" sz="1400" dirty="0" smtClean="0">
                <a:solidFill>
                  <a:srgbClr val="106636"/>
                </a:solidFill>
                <a:cs typeface="Arial" pitchFamily="34" charset="0"/>
              </a:rPr>
              <a:t>Warneke et al.,</a:t>
            </a:r>
            <a:endParaRPr lang="en-US" sz="1400" i="1" dirty="0" smtClean="0">
              <a:solidFill>
                <a:srgbClr val="106636"/>
              </a:solidFill>
              <a:cs typeface="Arial" pitchFamily="34" charset="0"/>
            </a:endParaRPr>
          </a:p>
          <a:p>
            <a:pPr algn="ctr"/>
            <a:r>
              <a:rPr lang="de-DE" sz="1400" i="1" dirty="0" smtClean="0">
                <a:solidFill>
                  <a:srgbClr val="106636"/>
                </a:solidFill>
                <a:cs typeface="Arial" pitchFamily="34" charset="0"/>
              </a:rPr>
              <a:t>Nature Communications, </a:t>
            </a:r>
            <a:r>
              <a:rPr lang="de-DE" sz="1400" dirty="0" smtClean="0">
                <a:solidFill>
                  <a:srgbClr val="106636"/>
                </a:solidFill>
                <a:cs typeface="Arial" pitchFamily="34" charset="0"/>
              </a:rPr>
              <a:t>2018, </a:t>
            </a:r>
            <a:br>
              <a:rPr lang="de-DE" sz="1400" dirty="0" smtClean="0">
                <a:solidFill>
                  <a:srgbClr val="106636"/>
                </a:solidFill>
                <a:cs typeface="Arial" pitchFamily="34" charset="0"/>
              </a:rPr>
            </a:br>
            <a:r>
              <a:rPr lang="de-DE" sz="1400" dirty="0" smtClean="0">
                <a:solidFill>
                  <a:srgbClr val="106636"/>
                </a:solidFill>
                <a:cs typeface="Arial" pitchFamily="34" charset="0"/>
              </a:rPr>
              <a:t>DOI</a:t>
            </a:r>
            <a:r>
              <a:rPr lang="de-DE" sz="1400" dirty="0">
                <a:solidFill>
                  <a:srgbClr val="106636"/>
                </a:solidFill>
                <a:cs typeface="Arial" pitchFamily="34" charset="0"/>
              </a:rPr>
              <a:t>: 10.1038/s41467-018-04228-2</a:t>
            </a:r>
            <a:endParaRPr lang="en-US" sz="1400" dirty="0">
              <a:solidFill>
                <a:srgbClr val="106636"/>
              </a:solidFill>
              <a:cs typeface="Arial" pitchFamily="34" charset="0"/>
            </a:endParaRPr>
          </a:p>
        </p:txBody>
      </p:sp>
      <p:sp>
        <p:nvSpPr>
          <p:cNvPr id="2054" name="AutoShape 6"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56" name="AutoShape 8"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60" name="AutoShape 12" descr="data:image/jpeg;base64,/9j/4AAQSkZJRgABAQAAAQABAAD/2wBDAAkGBwgHBgkIBwgKCgkLDRYPDQwMDRsUFRAWIB0iIiAdHx8kKDQsJCYxJx8fLT0tMTU3Ojo6Iys/RD84QzQ5Ojf/2wBDAQoKCg0MDRoPDxo3JR8lNzc3Nzc3Nzc3Nzc3Nzc3Nzc3Nzc3Nzc3Nzc3Nzc3Nzc3Nzc3Nzc3Nzc3Nzc3Nzc3Nzf/wAARCAA3AKkDASIAAhEBAxEB/8QAHAAAAgIDAQEAAAAAAAAAAAAAAAcFBgEDBAII/8QARBAAAQMDAwEFAwYMAwkAAAAAAQIDBAAFEQYSITEHEyJBYRRRgSMycXSRsQgVFjM1N0JScrKzwTQ2wlVic3WSlKHw8f/EABkBAAMBAQEAAAAAAAAAAAAAAAABAgMEBf/EACURAAICAgIBBAIDAAAAAAAAAAECABEDIRIxQQQTUXEysWGB8f/aAAwDAQACEQMRAD8At/aTJv5vdktunbgYjspD6lZWEpVt29cgnjJ6Coa7WnX1tgTJf5U98mKfEkK2lQ27sjKevOMVKdpciRB1Pp2fGgyJns7UklLDZUpO4JTnjjz8+Kr9z1Xdp9tuUN2y3l1MxKgA5FASglO0fNQDjzoPHyf3PQwjJxXgoI82B8/zuY021r2/RBKTfpMZlaQpouBJK0kkbgOOMg//AAiovUl01zp2QETb1KU0s/JvJ27Veh44P384JxUu/qW5Q7RCZtdlnPS20MpPtNuIQyEI2lICUgkE5OM+Z+isv3X8pbYuFfrPcbY6CFtvMwHHmgsHOdmMgHnKeR5gjmpPHq9zdGcP7j414X1Quv3I+ySde3ibFjNXx1j2lgSG1POJ5aKsbgACT0PFd2qI2u7DZHrm5qcutNqWlSUHChjOCMp56dPvrCr/AD4l6hSkWy6T1RIao5mi3llThKwoYRjASANvPP0efDqjUN1u2mJdtes93dK1FxLj8XARyTnwJHQE0Dj87/uSwyswIxqF+l/2OafEeuFu7lmfIhOqCSH4+3eP+oEY+FIu86l1laNXO2J7UklYblts96GmxuQspwcbeuFfbT+Y/Mt/wj7q+fu0j9a6vrMT/RXb6SixBE8XJqo2l6XvQSe61rd0r8itiOofZsqqXXWWqtCXRmPqhli7W1781MjN904rHUYzjcP3TjPketNaqJ21MNO6ClOOAb2X2VtkjoreBx9IJHxrPEwZwrCwZTaFiW+0XOHeLaxcLc8Hoz6dyFjj6QR5EHgiuylX2AyHV2O6x1qJZalgtg9AVIBIHx5+NNTNRlTg5WNTYuFFFFZyoUUUUQhRRRmiEKKM0UQgKzWBWaISPX+nWvqq/wCZNd9R8k91eoSzgJdada+lXhUB9iVVXtUahuUuTI0/o1DT93QjMmQtYDUFJ6FR5ys+ScH3n1oKWMm6mvW2tFW2WzYNPoRL1DLUENtk+BjI+cv4c49M1WYrmquzVf4w1DMTd7NMfHtam1qU5HcV+2kKAyPLA46cDzWkxu+aQ1Ql6buZu0ZwSO8dX3gcznxE58SVcj39elTuvNe3vUFuj26425FtjLSmQpPiJfH7KgVAYTnn4da7x6eqVaIPcx9zsmfQFvnRblDZmQX0Pxnk7m3EHIIrzd/0VN+rufymk5oOPrHR1tN4ct5esLo76RDLnyyEebqUeRxyRnJHkDTTfu0O7aZXMtcluQxLb7plxByCpZ2AehBPI8q48mPg2jYmoaxuS8f/AAzX8A+6vnvtOc7rtRedKVKCHoytqRkqwEHAHma+h0JCEBI6AYFfPfaR+tc/WYn+itfSfmfqTl6EbStfWpKNyoV7Csfmzan8/R83H/mqNq97VXaIpi32mwy4FpQ5vU7P+S7xQ6FQPIA8gATmnJWic4pqFIcR89DSlJ+kA1kmQIbA3LK2IndMIkfjcaF01PcjxYpW9d7o0kBx9wYCktnnaASEg9ePTm9SezmxOsKDKrjHlY8Mxu4PF1KvfkqIP2UruxJhNxv05t+ZKZeciB3ew8W1LO8bskdeVCnL+TiP9rXn/vVVvnJR6BqQmxdSiaO1PcWtRTtC6qlLkO5WzHmoUUOK8OcFSeQSnkHqDxnpVQ7YLUrT96YYiXO5LjyYxd2yJbjmxQODgk8jp1ptM9n1javzd8UZrtxbcDgddkqVlQGBkefHFLT8IX9OW36iv+aqwsrZhx+N/cTAhdy7M2G86zjpl3+4TbTblpBjWuG5sXtx855eMlR67RwOPWqRqe33rstu8KdZ7tLlW+QSA1JWVBRHJQsdOR0UACMH4vNj8w3/AAD7qV34QP6Gs/1xX9NVZ4chbJx8HxKZaW5fAmJqzTsV/vZTUeW0h9Ko76mVjIzjckg+fSkW2/O092oFiIqfdVw5a247DshSlPFSDtBJ44Khk+4E06ezf/IVh+pN/dSrifr9V/zFz+gqqwaLjxRifxLw/wBn02/x/aNVahuCpyxkswXA3HYPXahODnHTJ5NU6zXe89nuu0afuVwem2t1xCB3qirCXDhDicklODwRnHBp40iO179Z9t/4UT+sqlgc5CUbqo3FbEe4rNY86zXJNJG6ht71ytMiPDkGNM2lUaQnq04Bwr+x9CaQOidXS9BXi5NXGAt8vKCJbSnMOIcQVeIE9c7j168HPv8Ao81UNV6Gtl5u8S9uQw/JjEd7H3bUykjoFeo8s8HoeOnRhyKoKuNGZupOxK1ZLDI7Q783qvUkIRrW2hKIEEnKnkgk71njKcnOPP6PnXDW+j4GrrSYklIakNpPs0lI8TSv7pPmP74qagTI8ts+znBb8K21J2qbPuUny/8AcV0OOIbQpbikpQkZUpRwAPU1DZW5AjVdSgorcTuoe0u72i2SNPXKy9xekM9yqR3mWVJIwHUDGSD1A6fZis9hdin9y9c5DrqLVuHs0cnwuugEFzHoOB7z/CKuuodP27XCoglRSYcZzeJZylbo80I89hxyTweMfvC1R2GozDbEdtDTLaQlCEDASB0AFaNlUY+Kiie5IUlrM9k4r5s1/dI8ntHmT2VpcjR5bPjRyFBvbux7+QofCn7qhEBy0lF2he2xVutIUzgHJUsJSTkjjKhVfGmNDpkusP6fgsuIWpCQtofKbUhRKcE54UOOvXil6dxjJJEHHLUucd9qUwh+O4lxpxIUhaTkKB8xXtQCklJGQRgioC0R9N2FTzdqYjwy4rY4lptQypKO8x0/dJV8akl3eChLilPEBtSUK+TVwpWMDp1O4faKwI3qWD8xDzIs7sv181N7ha7cXF90UjAeYV1QD+8njjz2jyNPay3m3XyC3MtUpuQysZyk8p9FDqD6GtE6TZLpFdjTfZ5cYlsLStvejK8bfLGTuT9o99VBeg+z9Ly3hFeYyopUEPvoTkAqx19wPFdDuuUAtdyAOPXUtNy1G21dY1otjYm3F1aS62hXhjNZ8S3D5cZwOpPxIUf4QDzbuooTTawpxqCrekHlO5Rx9xpuQrVp2yQfxZFixIseYNpaxgvZwnxE8nOQOffiq+qw6JVbZdzRpmO5GjlQ390nLm0lJ2gnPl54yMYzSwuqPyqDAkVLrb5DUmDHfYWlbTjaVJUk5BGKV/4QDzf4ss7PeJ732pa9medoQRnHuyR9tXPTbOm7bvNmgNwnHStDiG2iCS2pQIOMjgpV9NcJ07oKUW3zbba57SUlDpRkOFeSnCuhzg/HiljITJy3G21qdXZjIaf0DZSy4lfdxUtr2nO1SeCD6gilPHnRkduPtffN+zm5rR3u7w5LZR1/i4pnp03oZtKym0wkJCAtZDKgAk8An3dfPy56V5XpbQSG3nF2a3BDLXfOKLBwlGSN3TplKvsq0yKrMd7iIJqXPNIPtflMDtJiuh1JRGZjd6Qc7NrilEH4EGnCxD0/Ht6rIxHjtxHA5mIEkBQGN+B5jxDOPfUQzpbQchDTjFntzqXwktrQyVBe7ODn1wfsqMLrjbkbjYchUuLa0OISttQUhQyFJOQRXuojTtrsltafTYY0dhsuFDoYGBvSSCD6jmpesT3qWIViiilCcky3R5S0urCkPpGEvNKKFge7I6j0OR6VqTaGVOJcmPPTFI5T7QoFIPkdgATn1xmiinZhUkMUYoopQnNcoLVwiKjPFaUqKVBSDgpUlQUkj6CAa43rDHkMqbkPPuFe4rWSEqKjtwoEAYI2jGMUUUwTUKE9PWKI+Xi8p1XeyUSD4gMKSlKcDA6FKcEeYJHnWqVp6LJMvvXXdkt1DrqRtGSgpIGcZx4ff5miigMYqEwdORlO96uRILmxpG7wAkNqCk5wnnlPn0yrGM10SLNHkMPMurWpDspEk5CThSVJUAOOmUD1ooo5GFCYnWdmVM9sKll1KUAIJ8CihRUgnjPCjnj064rybM07p1NnedWG+4S0txGNx4GTyD1/vRRRZjoTY9aGHZjMoLU2tlstoCEpwAeuMjj4Vzp05BSFj5QocUFOoUQUrO0pJxjjO4k7cc8++iigMYqEEaeiIx8q+rEMw/GQSUHHzjjKjx+1nqfea3IszCHQsOu7PZkRltHbtWhIVgHj/fPT0oopcjChNLWnYjPsZQ9J3REhLalObjjCgdxPUq3EknnNe49gixlbmHHkErQtWCMFSQRnGMDOcnGMnn35KKfMwoTfabUza0vJjuOqDqgtQcVnxBISVfScDPrXfRRSu+45/9k="/>
          <p:cNvSpPr>
            <a:spLocks noChangeAspect="1" noChangeArrowheads="1"/>
          </p:cNvSpPr>
          <p:nvPr/>
        </p:nvSpPr>
        <p:spPr bwMode="auto">
          <a:xfrm>
            <a:off x="63500" y="-182563"/>
            <a:ext cx="1171575" cy="3810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 name="TextBox 14"/>
          <p:cNvSpPr txBox="1"/>
          <p:nvPr/>
        </p:nvSpPr>
        <p:spPr>
          <a:xfrm>
            <a:off x="3120889" y="6256228"/>
            <a:ext cx="2609351" cy="646331"/>
          </a:xfrm>
          <a:prstGeom prst="rect">
            <a:avLst/>
          </a:prstGeom>
          <a:noFill/>
        </p:spPr>
        <p:txBody>
          <a:bodyPr wrap="square" rtlCol="0">
            <a:spAutoFit/>
          </a:bodyPr>
          <a:lstStyle/>
          <a:p>
            <a:r>
              <a:rPr lang="en-US" sz="900" dirty="0" smtClean="0">
                <a:solidFill>
                  <a:srgbClr val="0000FF"/>
                </a:solidFill>
              </a:rPr>
              <a:t>J </a:t>
            </a:r>
            <a:r>
              <a:rPr lang="en-US" sz="900" dirty="0">
                <a:solidFill>
                  <a:srgbClr val="0000FF"/>
                </a:solidFill>
              </a:rPr>
              <a:t>Warneke, </a:t>
            </a:r>
            <a:r>
              <a:rPr lang="en-US" sz="900" dirty="0" smtClean="0">
                <a:solidFill>
                  <a:srgbClr val="0000FF"/>
                </a:solidFill>
              </a:rPr>
              <a:t>M </a:t>
            </a:r>
            <a:r>
              <a:rPr lang="en-US" sz="900" dirty="0">
                <a:solidFill>
                  <a:srgbClr val="0000FF"/>
                </a:solidFill>
              </a:rPr>
              <a:t>McBriarty, </a:t>
            </a:r>
            <a:r>
              <a:rPr lang="en-US" sz="900" dirty="0" smtClean="0">
                <a:solidFill>
                  <a:srgbClr val="0000FF"/>
                </a:solidFill>
              </a:rPr>
              <a:t>S </a:t>
            </a:r>
            <a:r>
              <a:rPr lang="en-US" sz="900" dirty="0">
                <a:solidFill>
                  <a:srgbClr val="0000FF"/>
                </a:solidFill>
              </a:rPr>
              <a:t>Riechers, </a:t>
            </a:r>
            <a:r>
              <a:rPr lang="en-US" sz="900" dirty="0" smtClean="0">
                <a:solidFill>
                  <a:srgbClr val="0000FF"/>
                </a:solidFill>
              </a:rPr>
              <a:t>S </a:t>
            </a:r>
            <a:r>
              <a:rPr lang="en-US" sz="900" dirty="0">
                <a:solidFill>
                  <a:srgbClr val="0000FF"/>
                </a:solidFill>
              </a:rPr>
              <a:t>China, </a:t>
            </a:r>
            <a:r>
              <a:rPr lang="en-US" sz="900" dirty="0" smtClean="0">
                <a:solidFill>
                  <a:srgbClr val="0000FF"/>
                </a:solidFill>
              </a:rPr>
              <a:t>M </a:t>
            </a:r>
            <a:r>
              <a:rPr lang="en-US" sz="900" dirty="0">
                <a:solidFill>
                  <a:srgbClr val="0000FF"/>
                </a:solidFill>
              </a:rPr>
              <a:t>Engelhard, </a:t>
            </a:r>
            <a:r>
              <a:rPr lang="en-US" sz="900" dirty="0" smtClean="0">
                <a:solidFill>
                  <a:srgbClr val="0000FF"/>
                </a:solidFill>
              </a:rPr>
              <a:t>E </a:t>
            </a:r>
            <a:r>
              <a:rPr lang="en-US" sz="900" dirty="0">
                <a:solidFill>
                  <a:srgbClr val="0000FF"/>
                </a:solidFill>
              </a:rPr>
              <a:t>Apra, </a:t>
            </a:r>
            <a:r>
              <a:rPr lang="en-US" sz="900" dirty="0" smtClean="0">
                <a:solidFill>
                  <a:srgbClr val="0000FF"/>
                </a:solidFill>
              </a:rPr>
              <a:t>R </a:t>
            </a:r>
            <a:r>
              <a:rPr lang="en-US" sz="900" dirty="0">
                <a:solidFill>
                  <a:srgbClr val="0000FF"/>
                </a:solidFill>
              </a:rPr>
              <a:t>Young, </a:t>
            </a:r>
            <a:r>
              <a:rPr lang="en-US" sz="900" dirty="0" smtClean="0">
                <a:solidFill>
                  <a:srgbClr val="0000FF"/>
                </a:solidFill>
              </a:rPr>
              <a:t>Washton</a:t>
            </a:r>
            <a:r>
              <a:rPr lang="en-US" sz="900" dirty="0">
                <a:solidFill>
                  <a:srgbClr val="0000FF"/>
                </a:solidFill>
              </a:rPr>
              <a:t>, and </a:t>
            </a:r>
            <a:r>
              <a:rPr lang="en-US" sz="900" dirty="0" smtClean="0">
                <a:solidFill>
                  <a:srgbClr val="0000FF"/>
                </a:solidFill>
              </a:rPr>
              <a:t>G </a:t>
            </a:r>
            <a:r>
              <a:rPr lang="en-US" sz="900" dirty="0">
                <a:solidFill>
                  <a:srgbClr val="0000FF"/>
                </a:solidFill>
              </a:rPr>
              <a:t>Johnson, </a:t>
            </a:r>
            <a:r>
              <a:rPr lang="en-US" sz="900" dirty="0" smtClean="0">
                <a:solidFill>
                  <a:srgbClr val="0000FF"/>
                </a:solidFill>
              </a:rPr>
              <a:t>PNNL; C </a:t>
            </a:r>
            <a:r>
              <a:rPr lang="en-US" sz="900" dirty="0">
                <a:solidFill>
                  <a:srgbClr val="0000FF"/>
                </a:solidFill>
              </a:rPr>
              <a:t>Jenne, Bergische Universität Wuppertal; </a:t>
            </a:r>
            <a:r>
              <a:rPr lang="en-US" sz="900" dirty="0" smtClean="0">
                <a:solidFill>
                  <a:srgbClr val="0000FF"/>
                </a:solidFill>
              </a:rPr>
              <a:t>J </a:t>
            </a:r>
            <a:r>
              <a:rPr lang="en-US" sz="900" dirty="0">
                <a:solidFill>
                  <a:srgbClr val="0000FF"/>
                </a:solidFill>
              </a:rPr>
              <a:t>Laskin, </a:t>
            </a:r>
            <a:r>
              <a:rPr lang="en-US" sz="900" dirty="0" smtClean="0">
                <a:solidFill>
                  <a:srgbClr val="0000FF"/>
                </a:solidFill>
              </a:rPr>
              <a:t>Purdue U</a:t>
            </a:r>
            <a:endParaRPr lang="en-US" sz="900" dirty="0">
              <a:solidFill>
                <a:srgbClr val="0000FF"/>
              </a:solidFill>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94898" y="6352200"/>
            <a:ext cx="872841" cy="379496"/>
          </a:xfrm>
          <a:prstGeom prst="rect">
            <a:avLst/>
          </a:prstGeom>
        </p:spPr>
      </p:pic>
      <p:pic>
        <p:nvPicPr>
          <p:cNvPr id="7" name="Picture 6"/>
          <p:cNvPicPr>
            <a:picLocks noChangeAspect="1"/>
          </p:cNvPicPr>
          <p:nvPr/>
        </p:nvPicPr>
        <p:blipFill>
          <a:blip r:embed="rId5"/>
          <a:stretch>
            <a:fillRect/>
          </a:stretch>
        </p:blipFill>
        <p:spPr>
          <a:xfrm>
            <a:off x="7156924" y="6286708"/>
            <a:ext cx="510480" cy="510480"/>
          </a:xfrm>
          <a:prstGeom prst="rect">
            <a:avLst/>
          </a:prstGeom>
        </p:spPr>
      </p:pic>
      <p:pic>
        <p:nvPicPr>
          <p:cNvPr id="8" name="Picture 7"/>
          <p:cNvPicPr>
            <a:picLocks noChangeAspect="1"/>
          </p:cNvPicPr>
          <p:nvPr/>
        </p:nvPicPr>
        <p:blipFill>
          <a:blip r:embed="rId6"/>
          <a:stretch>
            <a:fillRect/>
          </a:stretch>
        </p:blipFill>
        <p:spPr>
          <a:xfrm>
            <a:off x="6089814" y="6373751"/>
            <a:ext cx="886217" cy="33639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TotalTime>
  <Words>314</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Times New Roman</vt:lpstr>
      <vt:lpstr>3_Office Theme</vt:lpstr>
      <vt:lpstr>An Intricate Dance of Ions Results in a New Material</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Manke, Kristin L</cp:lastModifiedBy>
  <cp:revision>1007</cp:revision>
  <cp:lastPrinted>2018-05-08T21:06:15Z</cp:lastPrinted>
  <dcterms:created xsi:type="dcterms:W3CDTF">2009-07-03T00:03:58Z</dcterms:created>
  <dcterms:modified xsi:type="dcterms:W3CDTF">2018-06-18T21:47:22Z</dcterms:modified>
</cp:coreProperties>
</file>