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6"/>
  </p:notesMasterIdLst>
  <p:sldIdLst>
    <p:sldId id="515" r:id="rId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3EAE04-3941-8EBF-9849-4F922F0D9ED2}" name="Justice, Amy L" initials="JAL" userId="S::H4210579@rl.gov::e970f9e1-8a55-45e0-bc45-797e0d3413cf" providerId="AD"/>
  <p188:author id="{67393040-F5F0-5F23-6A0D-04A706D8BBE8}" name="Demiter, Melissa A" initials="DMA" userId="Demiter, Melissa A" providerId="None"/>
  <p188:author id="{0C3F9443-C84D-3590-F83A-07870651AB11}" name="Brooks, Renee L" initials="BRL" userId="S::h9463790@rl.gov::e7a8e05e-d5ca-4575-aec1-8374d1254965" providerId="AD"/>
  <p188:author id="{46F8D54D-3537-86B6-CB61-81FCAF92FF60}" name="Edinger, Shane P" initials="ESP" userId="S::h5214046@rl.gov::c38479e5-a77f-443d-8ae3-b5264b0e4ad7" providerId="AD"/>
  <p188:author id="{F9CD95B5-2721-CDA9-2E46-6D615E533661}" name="Younger, Gary L" initials="YGL" userId="S::H0254975@rl.gov::8629a8b7-2acf-4a01-b1d9-84c83a0f29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36B"/>
    <a:srgbClr val="09436B"/>
    <a:srgbClr val="5F8083"/>
    <a:srgbClr val="83AFB4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02F908A3-8DAF-4C8C-821D-78F316886977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EC570589-B6CC-4D3C-AF88-D7388F8BB0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71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358595"/>
            <a:ext cx="8827347" cy="549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662564" y="526224"/>
            <a:ext cx="8481435" cy="6331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262890"/>
          </a:xfrm>
          <a:custGeom>
            <a:avLst/>
            <a:gdLst/>
            <a:ahLst/>
            <a:cxnLst/>
            <a:rect l="l" t="t" r="r" b="b"/>
            <a:pathLst>
              <a:path w="9144000" h="262890">
                <a:moveTo>
                  <a:pt x="0" y="262470"/>
                </a:moveTo>
                <a:lnTo>
                  <a:pt x="9144000" y="262470"/>
                </a:lnTo>
                <a:lnTo>
                  <a:pt x="9144000" y="0"/>
                </a:lnTo>
                <a:lnTo>
                  <a:pt x="0" y="0"/>
                </a:lnTo>
                <a:lnTo>
                  <a:pt x="0" y="262470"/>
                </a:lnTo>
                <a:close/>
              </a:path>
            </a:pathLst>
          </a:custGeom>
          <a:solidFill>
            <a:srgbClr val="055575">
              <a:alpha val="6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0" y="1109129"/>
            <a:ext cx="9144000" cy="5749290"/>
          </a:xfrm>
          <a:custGeom>
            <a:avLst/>
            <a:gdLst/>
            <a:ahLst/>
            <a:cxnLst/>
            <a:rect l="l" t="t" r="r" b="b"/>
            <a:pathLst>
              <a:path w="9144000" h="5749290">
                <a:moveTo>
                  <a:pt x="0" y="5748870"/>
                </a:moveTo>
                <a:lnTo>
                  <a:pt x="9144000" y="5748870"/>
                </a:lnTo>
                <a:lnTo>
                  <a:pt x="9144000" y="0"/>
                </a:lnTo>
                <a:lnTo>
                  <a:pt x="0" y="0"/>
                </a:lnTo>
                <a:lnTo>
                  <a:pt x="0" y="5748870"/>
                </a:lnTo>
                <a:close/>
              </a:path>
            </a:pathLst>
          </a:custGeom>
          <a:solidFill>
            <a:srgbClr val="055575">
              <a:alpha val="6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951960" y="1964420"/>
            <a:ext cx="2159000" cy="919480"/>
          </a:xfrm>
          <a:custGeom>
            <a:avLst/>
            <a:gdLst/>
            <a:ahLst/>
            <a:cxnLst/>
            <a:rect l="l" t="t" r="r" b="b"/>
            <a:pathLst>
              <a:path w="2159000" h="919480">
                <a:moveTo>
                  <a:pt x="2158697" y="918972"/>
                </a:moveTo>
                <a:lnTo>
                  <a:pt x="0" y="918972"/>
                </a:lnTo>
                <a:lnTo>
                  <a:pt x="0" y="0"/>
                </a:lnTo>
                <a:lnTo>
                  <a:pt x="2158697" y="0"/>
                </a:lnTo>
                <a:lnTo>
                  <a:pt x="2158697" y="918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951960" y="1964420"/>
            <a:ext cx="2159000" cy="919480"/>
          </a:xfrm>
          <a:custGeom>
            <a:avLst/>
            <a:gdLst/>
            <a:ahLst/>
            <a:cxnLst/>
            <a:rect l="l" t="t" r="r" b="b"/>
            <a:pathLst>
              <a:path w="2159000" h="919480">
                <a:moveTo>
                  <a:pt x="2158697" y="918972"/>
                </a:moveTo>
                <a:lnTo>
                  <a:pt x="0" y="918972"/>
                </a:lnTo>
                <a:lnTo>
                  <a:pt x="0" y="0"/>
                </a:lnTo>
                <a:lnTo>
                  <a:pt x="2158697" y="0"/>
                </a:lnTo>
                <a:lnTo>
                  <a:pt x="2158697" y="918972"/>
                </a:lnTo>
                <a:close/>
              </a:path>
            </a:pathLst>
          </a:custGeom>
          <a:ln w="25252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993120" y="3009544"/>
            <a:ext cx="1128395" cy="716280"/>
          </a:xfrm>
          <a:custGeom>
            <a:avLst/>
            <a:gdLst/>
            <a:ahLst/>
            <a:cxnLst/>
            <a:rect l="l" t="t" r="r" b="b"/>
            <a:pathLst>
              <a:path w="1128395" h="716279">
                <a:moveTo>
                  <a:pt x="0" y="715797"/>
                </a:moveTo>
                <a:lnTo>
                  <a:pt x="1127817" y="715797"/>
                </a:lnTo>
                <a:lnTo>
                  <a:pt x="1127817" y="0"/>
                </a:lnTo>
                <a:lnTo>
                  <a:pt x="0" y="0"/>
                </a:lnTo>
                <a:lnTo>
                  <a:pt x="0" y="715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993120" y="3009544"/>
            <a:ext cx="1911350" cy="716280"/>
          </a:xfrm>
          <a:custGeom>
            <a:avLst/>
            <a:gdLst/>
            <a:ahLst/>
            <a:cxnLst/>
            <a:rect l="l" t="t" r="r" b="b"/>
            <a:pathLst>
              <a:path w="1911350" h="716279">
                <a:moveTo>
                  <a:pt x="1911175" y="715797"/>
                </a:moveTo>
                <a:lnTo>
                  <a:pt x="0" y="715797"/>
                </a:lnTo>
                <a:lnTo>
                  <a:pt x="0" y="0"/>
                </a:lnTo>
                <a:lnTo>
                  <a:pt x="1911175" y="0"/>
                </a:lnTo>
                <a:lnTo>
                  <a:pt x="1911175" y="715797"/>
                </a:lnTo>
                <a:close/>
              </a:path>
            </a:pathLst>
          </a:custGeom>
          <a:ln w="12874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1198016" y="3901363"/>
            <a:ext cx="923290" cy="716280"/>
          </a:xfrm>
          <a:custGeom>
            <a:avLst/>
            <a:gdLst/>
            <a:ahLst/>
            <a:cxnLst/>
            <a:rect l="l" t="t" r="r" b="b"/>
            <a:pathLst>
              <a:path w="923289" h="716279">
                <a:moveTo>
                  <a:pt x="0" y="715810"/>
                </a:moveTo>
                <a:lnTo>
                  <a:pt x="922921" y="715810"/>
                </a:lnTo>
                <a:lnTo>
                  <a:pt x="922921" y="0"/>
                </a:lnTo>
                <a:lnTo>
                  <a:pt x="0" y="0"/>
                </a:lnTo>
                <a:lnTo>
                  <a:pt x="0" y="715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k object 28"/>
          <p:cNvSpPr/>
          <p:nvPr/>
        </p:nvSpPr>
        <p:spPr>
          <a:xfrm>
            <a:off x="1198016" y="3901363"/>
            <a:ext cx="1718945" cy="716280"/>
          </a:xfrm>
          <a:custGeom>
            <a:avLst/>
            <a:gdLst/>
            <a:ahLst/>
            <a:cxnLst/>
            <a:rect l="l" t="t" r="r" b="b"/>
            <a:pathLst>
              <a:path w="1718945" h="716279">
                <a:moveTo>
                  <a:pt x="1718754" y="715810"/>
                </a:moveTo>
                <a:lnTo>
                  <a:pt x="0" y="715810"/>
                </a:lnTo>
                <a:lnTo>
                  <a:pt x="0" y="0"/>
                </a:lnTo>
                <a:lnTo>
                  <a:pt x="1718754" y="0"/>
                </a:lnTo>
                <a:lnTo>
                  <a:pt x="1718754" y="715810"/>
                </a:lnTo>
                <a:close/>
              </a:path>
            </a:pathLst>
          </a:custGeom>
          <a:ln w="127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9"/>
          <p:cNvSpPr/>
          <p:nvPr/>
        </p:nvSpPr>
        <p:spPr>
          <a:xfrm>
            <a:off x="3704145" y="3901363"/>
            <a:ext cx="923290" cy="716280"/>
          </a:xfrm>
          <a:custGeom>
            <a:avLst/>
            <a:gdLst/>
            <a:ahLst/>
            <a:cxnLst/>
            <a:rect l="l" t="t" r="r" b="b"/>
            <a:pathLst>
              <a:path w="923289" h="716279">
                <a:moveTo>
                  <a:pt x="0" y="715810"/>
                </a:moveTo>
                <a:lnTo>
                  <a:pt x="922909" y="715810"/>
                </a:lnTo>
                <a:lnTo>
                  <a:pt x="922909" y="0"/>
                </a:lnTo>
                <a:lnTo>
                  <a:pt x="0" y="0"/>
                </a:lnTo>
                <a:lnTo>
                  <a:pt x="0" y="715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k object 30"/>
          <p:cNvSpPr/>
          <p:nvPr/>
        </p:nvSpPr>
        <p:spPr>
          <a:xfrm>
            <a:off x="3704145" y="3901363"/>
            <a:ext cx="1718945" cy="716280"/>
          </a:xfrm>
          <a:custGeom>
            <a:avLst/>
            <a:gdLst/>
            <a:ahLst/>
            <a:cxnLst/>
            <a:rect l="l" t="t" r="r" b="b"/>
            <a:pathLst>
              <a:path w="1718945" h="716279">
                <a:moveTo>
                  <a:pt x="1718754" y="715810"/>
                </a:moveTo>
                <a:lnTo>
                  <a:pt x="0" y="715810"/>
                </a:lnTo>
                <a:lnTo>
                  <a:pt x="0" y="0"/>
                </a:lnTo>
                <a:lnTo>
                  <a:pt x="1718754" y="0"/>
                </a:lnTo>
                <a:lnTo>
                  <a:pt x="1718754" y="715810"/>
                </a:lnTo>
                <a:close/>
              </a:path>
            </a:pathLst>
          </a:custGeom>
          <a:ln w="127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k object 31"/>
          <p:cNvSpPr/>
          <p:nvPr/>
        </p:nvSpPr>
        <p:spPr>
          <a:xfrm>
            <a:off x="3704145" y="4793183"/>
            <a:ext cx="923290" cy="716280"/>
          </a:xfrm>
          <a:custGeom>
            <a:avLst/>
            <a:gdLst/>
            <a:ahLst/>
            <a:cxnLst/>
            <a:rect l="l" t="t" r="r" b="b"/>
            <a:pathLst>
              <a:path w="923289" h="716279">
                <a:moveTo>
                  <a:pt x="0" y="715797"/>
                </a:moveTo>
                <a:lnTo>
                  <a:pt x="922909" y="715797"/>
                </a:lnTo>
                <a:lnTo>
                  <a:pt x="922909" y="0"/>
                </a:lnTo>
                <a:lnTo>
                  <a:pt x="0" y="0"/>
                </a:lnTo>
                <a:lnTo>
                  <a:pt x="0" y="715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k object 32"/>
          <p:cNvSpPr/>
          <p:nvPr/>
        </p:nvSpPr>
        <p:spPr>
          <a:xfrm>
            <a:off x="3704145" y="4793183"/>
            <a:ext cx="1718945" cy="716280"/>
          </a:xfrm>
          <a:custGeom>
            <a:avLst/>
            <a:gdLst/>
            <a:ahLst/>
            <a:cxnLst/>
            <a:rect l="l" t="t" r="r" b="b"/>
            <a:pathLst>
              <a:path w="1718945" h="716279">
                <a:moveTo>
                  <a:pt x="1718754" y="715797"/>
                </a:moveTo>
                <a:lnTo>
                  <a:pt x="0" y="715797"/>
                </a:lnTo>
                <a:lnTo>
                  <a:pt x="0" y="0"/>
                </a:lnTo>
                <a:lnTo>
                  <a:pt x="1718754" y="0"/>
                </a:lnTo>
                <a:lnTo>
                  <a:pt x="1718754" y="715797"/>
                </a:lnTo>
                <a:close/>
              </a:path>
            </a:pathLst>
          </a:custGeom>
          <a:ln w="127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k object 33"/>
          <p:cNvSpPr/>
          <p:nvPr/>
        </p:nvSpPr>
        <p:spPr>
          <a:xfrm>
            <a:off x="1198016" y="4810097"/>
            <a:ext cx="1718945" cy="660400"/>
          </a:xfrm>
          <a:custGeom>
            <a:avLst/>
            <a:gdLst/>
            <a:ahLst/>
            <a:cxnLst/>
            <a:rect l="l" t="t" r="r" b="b"/>
            <a:pathLst>
              <a:path w="1718945" h="660400">
                <a:moveTo>
                  <a:pt x="1718754" y="660367"/>
                </a:moveTo>
                <a:lnTo>
                  <a:pt x="0" y="660367"/>
                </a:lnTo>
                <a:lnTo>
                  <a:pt x="0" y="0"/>
                </a:lnTo>
                <a:lnTo>
                  <a:pt x="1718754" y="0"/>
                </a:lnTo>
                <a:lnTo>
                  <a:pt x="1718754" y="660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k object 34"/>
          <p:cNvSpPr/>
          <p:nvPr/>
        </p:nvSpPr>
        <p:spPr>
          <a:xfrm>
            <a:off x="1198016" y="4810097"/>
            <a:ext cx="1718945" cy="660400"/>
          </a:xfrm>
          <a:custGeom>
            <a:avLst/>
            <a:gdLst/>
            <a:ahLst/>
            <a:cxnLst/>
            <a:rect l="l" t="t" r="r" b="b"/>
            <a:pathLst>
              <a:path w="1718945" h="660400">
                <a:moveTo>
                  <a:pt x="1718754" y="660367"/>
                </a:moveTo>
                <a:lnTo>
                  <a:pt x="0" y="660367"/>
                </a:lnTo>
                <a:lnTo>
                  <a:pt x="0" y="0"/>
                </a:lnTo>
                <a:lnTo>
                  <a:pt x="1718754" y="0"/>
                </a:lnTo>
                <a:lnTo>
                  <a:pt x="1718754" y="660367"/>
                </a:lnTo>
                <a:close/>
              </a:path>
            </a:pathLst>
          </a:custGeom>
          <a:ln w="11843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bk object 35"/>
          <p:cNvSpPr/>
          <p:nvPr/>
        </p:nvSpPr>
        <p:spPr>
          <a:xfrm>
            <a:off x="3704132" y="3009544"/>
            <a:ext cx="923290" cy="716280"/>
          </a:xfrm>
          <a:custGeom>
            <a:avLst/>
            <a:gdLst/>
            <a:ahLst/>
            <a:cxnLst/>
            <a:rect l="l" t="t" r="r" b="b"/>
            <a:pathLst>
              <a:path w="923289" h="716279">
                <a:moveTo>
                  <a:pt x="0" y="715797"/>
                </a:moveTo>
                <a:lnTo>
                  <a:pt x="922934" y="715797"/>
                </a:lnTo>
                <a:lnTo>
                  <a:pt x="922934" y="0"/>
                </a:lnTo>
                <a:lnTo>
                  <a:pt x="0" y="0"/>
                </a:lnTo>
                <a:lnTo>
                  <a:pt x="0" y="715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bk object 36"/>
          <p:cNvSpPr/>
          <p:nvPr/>
        </p:nvSpPr>
        <p:spPr>
          <a:xfrm>
            <a:off x="3704132" y="3009544"/>
            <a:ext cx="1718945" cy="716280"/>
          </a:xfrm>
          <a:custGeom>
            <a:avLst/>
            <a:gdLst/>
            <a:ahLst/>
            <a:cxnLst/>
            <a:rect l="l" t="t" r="r" b="b"/>
            <a:pathLst>
              <a:path w="1718945" h="716279">
                <a:moveTo>
                  <a:pt x="1718754" y="715797"/>
                </a:moveTo>
                <a:lnTo>
                  <a:pt x="0" y="715797"/>
                </a:lnTo>
                <a:lnTo>
                  <a:pt x="0" y="0"/>
                </a:lnTo>
                <a:lnTo>
                  <a:pt x="1718754" y="0"/>
                </a:lnTo>
                <a:lnTo>
                  <a:pt x="1718754" y="715797"/>
                </a:lnTo>
                <a:close/>
              </a:path>
            </a:pathLst>
          </a:custGeom>
          <a:ln w="127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bk object 37"/>
          <p:cNvSpPr/>
          <p:nvPr/>
        </p:nvSpPr>
        <p:spPr>
          <a:xfrm>
            <a:off x="6252603" y="3009544"/>
            <a:ext cx="1718945" cy="716280"/>
          </a:xfrm>
          <a:custGeom>
            <a:avLst/>
            <a:gdLst/>
            <a:ahLst/>
            <a:cxnLst/>
            <a:rect l="l" t="t" r="r" b="b"/>
            <a:pathLst>
              <a:path w="1718945" h="716279">
                <a:moveTo>
                  <a:pt x="1718754" y="715797"/>
                </a:moveTo>
                <a:lnTo>
                  <a:pt x="0" y="715797"/>
                </a:lnTo>
                <a:lnTo>
                  <a:pt x="0" y="0"/>
                </a:lnTo>
                <a:lnTo>
                  <a:pt x="1718754" y="0"/>
                </a:lnTo>
                <a:lnTo>
                  <a:pt x="1718754" y="715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bk object 38"/>
          <p:cNvSpPr/>
          <p:nvPr/>
        </p:nvSpPr>
        <p:spPr>
          <a:xfrm>
            <a:off x="6252603" y="3009544"/>
            <a:ext cx="1718945" cy="716280"/>
          </a:xfrm>
          <a:custGeom>
            <a:avLst/>
            <a:gdLst/>
            <a:ahLst/>
            <a:cxnLst/>
            <a:rect l="l" t="t" r="r" b="b"/>
            <a:pathLst>
              <a:path w="1718945" h="716279">
                <a:moveTo>
                  <a:pt x="1718754" y="715797"/>
                </a:moveTo>
                <a:lnTo>
                  <a:pt x="0" y="715797"/>
                </a:lnTo>
                <a:lnTo>
                  <a:pt x="0" y="0"/>
                </a:lnTo>
                <a:lnTo>
                  <a:pt x="1718754" y="0"/>
                </a:lnTo>
                <a:lnTo>
                  <a:pt x="1718754" y="715797"/>
                </a:lnTo>
                <a:close/>
              </a:path>
            </a:pathLst>
          </a:custGeom>
          <a:ln w="127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bk object 39"/>
          <p:cNvSpPr/>
          <p:nvPr/>
        </p:nvSpPr>
        <p:spPr>
          <a:xfrm>
            <a:off x="3441674" y="2010498"/>
            <a:ext cx="2244090" cy="919480"/>
          </a:xfrm>
          <a:custGeom>
            <a:avLst/>
            <a:gdLst/>
            <a:ahLst/>
            <a:cxnLst/>
            <a:rect l="l" t="t" r="r" b="b"/>
            <a:pathLst>
              <a:path w="2244090" h="919480">
                <a:moveTo>
                  <a:pt x="2243658" y="918972"/>
                </a:moveTo>
                <a:lnTo>
                  <a:pt x="0" y="918972"/>
                </a:lnTo>
                <a:lnTo>
                  <a:pt x="0" y="0"/>
                </a:lnTo>
                <a:lnTo>
                  <a:pt x="2243658" y="0"/>
                </a:lnTo>
                <a:lnTo>
                  <a:pt x="2243658" y="918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bk object 40"/>
          <p:cNvSpPr/>
          <p:nvPr/>
        </p:nvSpPr>
        <p:spPr>
          <a:xfrm>
            <a:off x="3441674" y="2010498"/>
            <a:ext cx="2244090" cy="919480"/>
          </a:xfrm>
          <a:custGeom>
            <a:avLst/>
            <a:gdLst/>
            <a:ahLst/>
            <a:cxnLst/>
            <a:rect l="l" t="t" r="r" b="b"/>
            <a:pathLst>
              <a:path w="2244090" h="919480">
                <a:moveTo>
                  <a:pt x="2243658" y="918972"/>
                </a:moveTo>
                <a:lnTo>
                  <a:pt x="0" y="918972"/>
                </a:lnTo>
                <a:lnTo>
                  <a:pt x="0" y="0"/>
                </a:lnTo>
                <a:lnTo>
                  <a:pt x="2243658" y="0"/>
                </a:lnTo>
                <a:lnTo>
                  <a:pt x="2243658" y="918972"/>
                </a:lnTo>
                <a:close/>
              </a:path>
            </a:pathLst>
          </a:custGeom>
          <a:ln w="254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bk object 41"/>
          <p:cNvSpPr/>
          <p:nvPr/>
        </p:nvSpPr>
        <p:spPr>
          <a:xfrm>
            <a:off x="5990132" y="2010498"/>
            <a:ext cx="2244090" cy="919480"/>
          </a:xfrm>
          <a:custGeom>
            <a:avLst/>
            <a:gdLst/>
            <a:ahLst/>
            <a:cxnLst/>
            <a:rect l="l" t="t" r="r" b="b"/>
            <a:pathLst>
              <a:path w="2244090" h="919480">
                <a:moveTo>
                  <a:pt x="2243670" y="918972"/>
                </a:moveTo>
                <a:lnTo>
                  <a:pt x="0" y="918972"/>
                </a:lnTo>
                <a:lnTo>
                  <a:pt x="0" y="0"/>
                </a:lnTo>
                <a:lnTo>
                  <a:pt x="2243670" y="0"/>
                </a:lnTo>
                <a:lnTo>
                  <a:pt x="2243670" y="9189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bk object 42"/>
          <p:cNvSpPr/>
          <p:nvPr/>
        </p:nvSpPr>
        <p:spPr>
          <a:xfrm>
            <a:off x="5990132" y="2010498"/>
            <a:ext cx="2244090" cy="919480"/>
          </a:xfrm>
          <a:custGeom>
            <a:avLst/>
            <a:gdLst/>
            <a:ahLst/>
            <a:cxnLst/>
            <a:rect l="l" t="t" r="r" b="b"/>
            <a:pathLst>
              <a:path w="2244090" h="919480">
                <a:moveTo>
                  <a:pt x="2243670" y="918972"/>
                </a:moveTo>
                <a:lnTo>
                  <a:pt x="0" y="918972"/>
                </a:lnTo>
                <a:lnTo>
                  <a:pt x="0" y="0"/>
                </a:lnTo>
                <a:lnTo>
                  <a:pt x="2243670" y="0"/>
                </a:lnTo>
                <a:lnTo>
                  <a:pt x="2243670" y="918972"/>
                </a:lnTo>
                <a:close/>
              </a:path>
            </a:pathLst>
          </a:custGeom>
          <a:ln w="254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125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462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35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23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358595"/>
            <a:ext cx="8827347" cy="5499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662571" y="526224"/>
            <a:ext cx="8481428" cy="6331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262890"/>
          </a:xfrm>
          <a:custGeom>
            <a:avLst/>
            <a:gdLst/>
            <a:ahLst/>
            <a:cxnLst/>
            <a:rect l="l" t="t" r="r" b="b"/>
            <a:pathLst>
              <a:path w="9144000" h="262890">
                <a:moveTo>
                  <a:pt x="0" y="262470"/>
                </a:moveTo>
                <a:lnTo>
                  <a:pt x="9144000" y="262470"/>
                </a:lnTo>
                <a:lnTo>
                  <a:pt x="9144000" y="0"/>
                </a:lnTo>
                <a:lnTo>
                  <a:pt x="0" y="0"/>
                </a:lnTo>
                <a:lnTo>
                  <a:pt x="0" y="262470"/>
                </a:lnTo>
                <a:close/>
              </a:path>
            </a:pathLst>
          </a:custGeom>
          <a:solidFill>
            <a:srgbClr val="055575">
              <a:alpha val="6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0" y="1109129"/>
            <a:ext cx="9144000" cy="5749290"/>
          </a:xfrm>
          <a:custGeom>
            <a:avLst/>
            <a:gdLst/>
            <a:ahLst/>
            <a:cxnLst/>
            <a:rect l="l" t="t" r="r" b="b"/>
            <a:pathLst>
              <a:path w="9144000" h="5749290">
                <a:moveTo>
                  <a:pt x="0" y="5748870"/>
                </a:moveTo>
                <a:lnTo>
                  <a:pt x="9144000" y="5748870"/>
                </a:lnTo>
                <a:lnTo>
                  <a:pt x="9144000" y="0"/>
                </a:lnTo>
                <a:lnTo>
                  <a:pt x="0" y="0"/>
                </a:lnTo>
                <a:lnTo>
                  <a:pt x="0" y="5748870"/>
                </a:lnTo>
                <a:close/>
              </a:path>
            </a:pathLst>
          </a:custGeom>
          <a:solidFill>
            <a:srgbClr val="055575">
              <a:alpha val="6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0" y="249764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12706"/>
                </a:moveTo>
                <a:lnTo>
                  <a:pt x="9144000" y="12706"/>
                </a:lnTo>
                <a:lnTo>
                  <a:pt x="9144000" y="0"/>
                </a:lnTo>
                <a:lnTo>
                  <a:pt x="0" y="0"/>
                </a:lnTo>
                <a:lnTo>
                  <a:pt x="0" y="12706"/>
                </a:lnTo>
                <a:close/>
              </a:path>
            </a:pathLst>
          </a:custGeom>
          <a:solidFill>
            <a:srgbClr val="F3C72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0" y="1109129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12700"/>
                </a:move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3C72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0" y="262470"/>
            <a:ext cx="9144000" cy="847090"/>
          </a:xfrm>
          <a:custGeom>
            <a:avLst/>
            <a:gdLst/>
            <a:ahLst/>
            <a:cxnLst/>
            <a:rect l="l" t="t" r="r" b="b"/>
            <a:pathLst>
              <a:path w="9144000" h="847090">
                <a:moveTo>
                  <a:pt x="0" y="846658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846658"/>
                </a:lnTo>
                <a:lnTo>
                  <a:pt x="0" y="846658"/>
                </a:lnTo>
                <a:close/>
              </a:path>
            </a:pathLst>
          </a:custGeom>
          <a:solidFill>
            <a:srgbClr val="05557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959396" y="504751"/>
            <a:ext cx="1422412" cy="3936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409548" y="455579"/>
            <a:ext cx="492785" cy="4927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k object 28"/>
          <p:cNvSpPr/>
          <p:nvPr/>
        </p:nvSpPr>
        <p:spPr>
          <a:xfrm>
            <a:off x="8873591" y="659127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0"/>
                </a:moveTo>
                <a:lnTo>
                  <a:pt x="38100" y="38099"/>
                </a:lnTo>
                <a:lnTo>
                  <a:pt x="0" y="38099"/>
                </a:lnTo>
              </a:path>
            </a:pathLst>
          </a:custGeom>
          <a:ln w="25400">
            <a:solidFill>
              <a:srgbClr val="F3C72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9"/>
          <p:cNvSpPr/>
          <p:nvPr/>
        </p:nvSpPr>
        <p:spPr>
          <a:xfrm>
            <a:off x="301091" y="6629374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84963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3C727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k object 30"/>
          <p:cNvSpPr/>
          <p:nvPr/>
        </p:nvSpPr>
        <p:spPr>
          <a:xfrm>
            <a:off x="224891" y="659127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38099"/>
                </a:moveTo>
                <a:lnTo>
                  <a:pt x="0" y="38099"/>
                </a:lnTo>
                <a:lnTo>
                  <a:pt x="0" y="0"/>
                </a:lnTo>
              </a:path>
            </a:pathLst>
          </a:custGeom>
          <a:ln w="25400">
            <a:solidFill>
              <a:srgbClr val="F3C72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k object 31"/>
          <p:cNvSpPr/>
          <p:nvPr/>
        </p:nvSpPr>
        <p:spPr>
          <a:xfrm>
            <a:off x="224891" y="1447215"/>
            <a:ext cx="0" cy="5069205"/>
          </a:xfrm>
          <a:custGeom>
            <a:avLst/>
            <a:gdLst/>
            <a:ahLst/>
            <a:cxnLst/>
            <a:rect l="l" t="t" r="r" b="b"/>
            <a:pathLst>
              <a:path h="5069205">
                <a:moveTo>
                  <a:pt x="0" y="5068963"/>
                </a:moveTo>
                <a:lnTo>
                  <a:pt x="0" y="0"/>
                </a:lnTo>
              </a:path>
            </a:pathLst>
          </a:custGeom>
          <a:ln w="25400">
            <a:solidFill>
              <a:srgbClr val="F3C727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k object 32"/>
          <p:cNvSpPr/>
          <p:nvPr/>
        </p:nvSpPr>
        <p:spPr>
          <a:xfrm>
            <a:off x="224891" y="137156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38100"/>
                </a:moveTo>
                <a:lnTo>
                  <a:pt x="0" y="0"/>
                </a:lnTo>
                <a:lnTo>
                  <a:pt x="38100" y="0"/>
                </a:lnTo>
              </a:path>
            </a:pathLst>
          </a:custGeom>
          <a:ln w="25400">
            <a:solidFill>
              <a:srgbClr val="F3C72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k object 33"/>
          <p:cNvSpPr/>
          <p:nvPr/>
        </p:nvSpPr>
        <p:spPr>
          <a:xfrm>
            <a:off x="338683" y="1371569"/>
            <a:ext cx="5715000" cy="0"/>
          </a:xfrm>
          <a:custGeom>
            <a:avLst/>
            <a:gdLst/>
            <a:ahLst/>
            <a:cxnLst/>
            <a:rect l="l" t="t" r="r" b="b"/>
            <a:pathLst>
              <a:path w="5715000">
                <a:moveTo>
                  <a:pt x="0" y="0"/>
                </a:moveTo>
                <a:lnTo>
                  <a:pt x="5714746" y="0"/>
                </a:lnTo>
              </a:path>
            </a:pathLst>
          </a:custGeom>
          <a:ln w="25400">
            <a:solidFill>
              <a:srgbClr val="F3C727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bk object 34"/>
          <p:cNvSpPr/>
          <p:nvPr/>
        </p:nvSpPr>
        <p:spPr>
          <a:xfrm>
            <a:off x="6091274" y="1371569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38100" y="0"/>
                </a:lnTo>
                <a:lnTo>
                  <a:pt x="37934" y="38100"/>
                </a:lnTo>
              </a:path>
            </a:pathLst>
          </a:custGeom>
          <a:ln w="25400">
            <a:solidFill>
              <a:srgbClr val="F3C72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bk object 35"/>
          <p:cNvSpPr/>
          <p:nvPr/>
        </p:nvSpPr>
        <p:spPr>
          <a:xfrm>
            <a:off x="6122235" y="1484951"/>
            <a:ext cx="6985" cy="1618615"/>
          </a:xfrm>
          <a:custGeom>
            <a:avLst/>
            <a:gdLst/>
            <a:ahLst/>
            <a:cxnLst/>
            <a:rect l="l" t="t" r="r" b="b"/>
            <a:pathLst>
              <a:path w="6985" h="1618614">
                <a:moveTo>
                  <a:pt x="6667" y="0"/>
                </a:moveTo>
                <a:lnTo>
                  <a:pt x="0" y="1618602"/>
                </a:lnTo>
              </a:path>
            </a:pathLst>
          </a:custGeom>
          <a:ln w="25400">
            <a:solidFill>
              <a:srgbClr val="F3C727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bk object 36"/>
          <p:cNvSpPr/>
          <p:nvPr/>
        </p:nvSpPr>
        <p:spPr>
          <a:xfrm>
            <a:off x="6121917" y="314119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65" y="0"/>
                </a:moveTo>
                <a:lnTo>
                  <a:pt x="0" y="38100"/>
                </a:lnTo>
                <a:lnTo>
                  <a:pt x="38099" y="37985"/>
                </a:lnTo>
              </a:path>
            </a:pathLst>
          </a:custGeom>
          <a:ln w="25400">
            <a:solidFill>
              <a:srgbClr val="F3C72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bk object 37"/>
          <p:cNvSpPr/>
          <p:nvPr/>
        </p:nvSpPr>
        <p:spPr>
          <a:xfrm>
            <a:off x="6237547" y="3170988"/>
            <a:ext cx="2597785" cy="8255"/>
          </a:xfrm>
          <a:custGeom>
            <a:avLst/>
            <a:gdLst/>
            <a:ahLst/>
            <a:cxnLst/>
            <a:rect l="l" t="t" r="r" b="b"/>
            <a:pathLst>
              <a:path w="2597784" h="8255">
                <a:moveTo>
                  <a:pt x="0" y="7950"/>
                </a:moveTo>
                <a:lnTo>
                  <a:pt x="2597277" y="0"/>
                </a:lnTo>
              </a:path>
            </a:pathLst>
          </a:custGeom>
          <a:ln w="25400">
            <a:solidFill>
              <a:srgbClr val="F3C727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bk object 38"/>
          <p:cNvSpPr/>
          <p:nvPr/>
        </p:nvSpPr>
        <p:spPr>
          <a:xfrm>
            <a:off x="8873591" y="3170762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114"/>
                </a:moveTo>
                <a:lnTo>
                  <a:pt x="38100" y="0"/>
                </a:lnTo>
                <a:lnTo>
                  <a:pt x="38100" y="38100"/>
                </a:lnTo>
              </a:path>
            </a:pathLst>
          </a:custGeom>
          <a:ln w="25400">
            <a:solidFill>
              <a:srgbClr val="F3C72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bk object 39"/>
          <p:cNvSpPr/>
          <p:nvPr/>
        </p:nvSpPr>
        <p:spPr>
          <a:xfrm>
            <a:off x="8911691" y="3284023"/>
            <a:ext cx="0" cy="3270250"/>
          </a:xfrm>
          <a:custGeom>
            <a:avLst/>
            <a:gdLst/>
            <a:ahLst/>
            <a:cxnLst/>
            <a:rect l="l" t="t" r="r" b="b"/>
            <a:pathLst>
              <a:path h="3270250">
                <a:moveTo>
                  <a:pt x="0" y="0"/>
                </a:moveTo>
                <a:lnTo>
                  <a:pt x="0" y="3269678"/>
                </a:lnTo>
              </a:path>
            </a:pathLst>
          </a:custGeom>
          <a:ln w="25400">
            <a:solidFill>
              <a:srgbClr val="F3C727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2073" y="239948"/>
            <a:ext cx="4639853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206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mis.hanford.gov/page.cfm/SolicitationsandNotices" TargetMode="External"/><Relationship Id="rId13" Type="http://schemas.openxmlformats.org/officeDocument/2006/relationships/hyperlink" Target="mailto:H2CSmallBusiness@rl.gov" TargetMode="External"/><Relationship Id="rId18" Type="http://schemas.openxmlformats.org/officeDocument/2006/relationships/hyperlink" Target="https://ihamedical.com/hanford/" TargetMode="External"/><Relationship Id="rId26" Type="http://schemas.openxmlformats.org/officeDocument/2006/relationships/image" Target="../media/image21.png"/><Relationship Id="rId3" Type="http://schemas.openxmlformats.org/officeDocument/2006/relationships/image" Target="../media/image14.png"/><Relationship Id="rId21" Type="http://schemas.openxmlformats.org/officeDocument/2006/relationships/image" Target="../media/image20.png"/><Relationship Id="rId7" Type="http://schemas.openxmlformats.org/officeDocument/2006/relationships/hyperlink" Target="mailto:small_business_advocate@rl.gov" TargetMode="External"/><Relationship Id="rId12" Type="http://schemas.openxmlformats.org/officeDocument/2006/relationships/hyperlink" Target="http://www.hanfordvitplant.com/" TargetMode="External"/><Relationship Id="rId17" Type="http://schemas.openxmlformats.org/officeDocument/2006/relationships/hyperlink" Target="mailto:j_l_oconnor@rl.gov" TargetMode="External"/><Relationship Id="rId25" Type="http://schemas.openxmlformats.org/officeDocument/2006/relationships/hyperlink" Target="http://www.hanford.gov/page.cfm/ORP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s://gcc02.safelinks.protection.outlook.com/?url=http%3A%2F%2Fwww.energy.gov%2Fscience%2Foffice-science&amp;data=05%7C02%7Cchristina_l_fairchild%40rl.gov%7Ce1076d70da0644272dcc08dd8d8becbe%7C61e35c42ffa04f89bb152b8c13320625%7C0%7C0%7C638822354297822992%7CUnknown%7CTWFpbGZsb3d8eyJFbXB0eU1hcGkiOnRydWUsIlYiOiIwLjAuMDAwMCIsIlAiOiJXaW4zMiIsIkFOIjoiTWFpbCIsIldUIjoyfQ%3D%3D%7C0%7C%7C%7C&amp;sdata=Vh4BwfvI5%2B%2B4EeKz60KXtVzACqZRHfGVSy89MhqyXYE%3D&amp;reserved=0" TargetMode="Externa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rianna.yi@pnnl.gov" TargetMode="External"/><Relationship Id="rId11" Type="http://schemas.openxmlformats.org/officeDocument/2006/relationships/hyperlink" Target="mailto:wtpsba@bechtel.com" TargetMode="External"/><Relationship Id="rId24" Type="http://schemas.openxmlformats.org/officeDocument/2006/relationships/hyperlink" Target="mailto:ORPSB@rl.gov" TargetMode="External"/><Relationship Id="rId5" Type="http://schemas.openxmlformats.org/officeDocument/2006/relationships/hyperlink" Target="https://cpcco.hanford.gov/page.cfm/Suppliers-and-Contractors" TargetMode="External"/><Relationship Id="rId15" Type="http://schemas.openxmlformats.org/officeDocument/2006/relationships/hyperlink" Target="mailto:Abbey.Campbell@science.doe.gov" TargetMode="External"/><Relationship Id="rId23" Type="http://schemas.openxmlformats.org/officeDocument/2006/relationships/hyperlink" Target="https://navarro-atl.hanford.gov/page.cfm/BusinessOpportunities/CurrentSolicitations" TargetMode="External"/><Relationship Id="rId28" Type="http://schemas.openxmlformats.org/officeDocument/2006/relationships/image" Target="../media/image23.png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6.jpg"/><Relationship Id="rId14" Type="http://schemas.openxmlformats.org/officeDocument/2006/relationships/hyperlink" Target="http://www.hanford.gov/tocpmm" TargetMode="External"/><Relationship Id="rId22" Type="http://schemas.openxmlformats.org/officeDocument/2006/relationships/hyperlink" Target="mailto:HLMIContracts@rl.gov" TargetMode="External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5">
            <a:extLst>
              <a:ext uri="{FF2B5EF4-FFF2-40B4-BE49-F238E27FC236}">
                <a16:creationId xmlns:a16="http://schemas.microsoft.com/office/drawing/2014/main" id="{521DC613-04FF-4142-B9C2-10C6EF5087D1}"/>
              </a:ext>
            </a:extLst>
          </p:cNvPr>
          <p:cNvSpPr/>
          <p:nvPr/>
        </p:nvSpPr>
        <p:spPr>
          <a:xfrm>
            <a:off x="3530909" y="4602481"/>
            <a:ext cx="126691" cy="45719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40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82892" y="2065662"/>
            <a:ext cx="316865" cy="3969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70"/>
              </a:lnSpc>
            </a:pPr>
            <a:r>
              <a:rPr sz="2000" b="1" dirty="0">
                <a:solidFill>
                  <a:srgbClr val="F3C727"/>
                </a:solidFill>
                <a:latin typeface="Arial Narrow"/>
                <a:cs typeface="Arial Narrow"/>
              </a:rPr>
              <a:t>HANFORD SMALL BUSINESS</a:t>
            </a:r>
            <a:r>
              <a:rPr sz="2000" b="1" spc="-125" dirty="0">
                <a:solidFill>
                  <a:srgbClr val="F3C727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3C727"/>
                </a:solidFill>
                <a:latin typeface="Arial Narrow"/>
                <a:cs typeface="Arial Narrow"/>
              </a:rPr>
              <a:t>COUNCIL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8273" y="2895600"/>
            <a:ext cx="252729" cy="2760723"/>
          </a:xfrm>
          <a:custGeom>
            <a:avLst/>
            <a:gdLst/>
            <a:ahLst/>
            <a:cxnLst/>
            <a:rect l="l" t="t" r="r" b="b"/>
            <a:pathLst>
              <a:path w="252730" h="2245995">
                <a:moveTo>
                  <a:pt x="0" y="0"/>
                </a:moveTo>
                <a:lnTo>
                  <a:pt x="0" y="2245945"/>
                </a:lnTo>
                <a:lnTo>
                  <a:pt x="252336" y="2245945"/>
                </a:lnTo>
              </a:path>
            </a:pathLst>
          </a:custGeom>
          <a:ln w="253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8471" y="3649454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33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146" y="4679229"/>
            <a:ext cx="126950" cy="45719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40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7601" y="2923683"/>
            <a:ext cx="252729" cy="2760717"/>
          </a:xfrm>
          <a:custGeom>
            <a:avLst/>
            <a:gdLst/>
            <a:ahLst/>
            <a:cxnLst/>
            <a:rect l="l" t="t" r="r" b="b"/>
            <a:pathLst>
              <a:path w="252729" h="1361439">
                <a:moveTo>
                  <a:pt x="0" y="0"/>
                </a:moveTo>
                <a:lnTo>
                  <a:pt x="0" y="1361167"/>
                </a:lnTo>
                <a:lnTo>
                  <a:pt x="252336" y="1361167"/>
                </a:lnTo>
              </a:path>
            </a:pathLst>
          </a:custGeom>
          <a:ln w="250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1146" y="2946995"/>
            <a:ext cx="252729" cy="579755"/>
          </a:xfrm>
          <a:custGeom>
            <a:avLst/>
            <a:gdLst/>
            <a:ahLst/>
            <a:cxnLst/>
            <a:rect l="l" t="t" r="r" b="b"/>
            <a:pathLst>
              <a:path w="252729" h="579754">
                <a:moveTo>
                  <a:pt x="0" y="0"/>
                </a:moveTo>
                <a:lnTo>
                  <a:pt x="0" y="579158"/>
                </a:lnTo>
                <a:lnTo>
                  <a:pt x="252336" y="57915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477" y="367821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596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7001" y="1536153"/>
            <a:ext cx="2244090" cy="610235"/>
          </a:xfrm>
          <a:custGeom>
            <a:avLst/>
            <a:gdLst/>
            <a:ahLst/>
            <a:cxnLst/>
            <a:rect l="l" t="t" r="r" b="b"/>
            <a:pathLst>
              <a:path w="2244090" h="610235">
                <a:moveTo>
                  <a:pt x="0" y="609853"/>
                </a:moveTo>
                <a:lnTo>
                  <a:pt x="2243658" y="609853"/>
                </a:lnTo>
                <a:lnTo>
                  <a:pt x="2243658" y="0"/>
                </a:lnTo>
                <a:lnTo>
                  <a:pt x="0" y="0"/>
                </a:lnTo>
                <a:lnTo>
                  <a:pt x="0" y="609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001" y="2366136"/>
            <a:ext cx="2244090" cy="737870"/>
          </a:xfrm>
          <a:custGeom>
            <a:avLst/>
            <a:gdLst/>
            <a:ahLst/>
            <a:cxnLst/>
            <a:rect l="l" t="t" r="r" b="b"/>
            <a:pathLst>
              <a:path w="2244090" h="737869">
                <a:moveTo>
                  <a:pt x="0" y="737743"/>
                </a:moveTo>
                <a:lnTo>
                  <a:pt x="2243658" y="737743"/>
                </a:lnTo>
                <a:lnTo>
                  <a:pt x="2243658" y="0"/>
                </a:lnTo>
                <a:lnTo>
                  <a:pt x="0" y="0"/>
                </a:lnTo>
                <a:lnTo>
                  <a:pt x="0" y="737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000" y="1536153"/>
            <a:ext cx="5296599" cy="1567815"/>
          </a:xfrm>
          <a:custGeom>
            <a:avLst/>
            <a:gdLst/>
            <a:ahLst/>
            <a:cxnLst/>
            <a:rect l="l" t="t" r="r" b="b"/>
            <a:pathLst>
              <a:path w="2244090" h="1567814">
                <a:moveTo>
                  <a:pt x="2243658" y="1567726"/>
                </a:moveTo>
                <a:lnTo>
                  <a:pt x="0" y="1567726"/>
                </a:lnTo>
                <a:lnTo>
                  <a:pt x="0" y="0"/>
                </a:lnTo>
                <a:lnTo>
                  <a:pt x="2243658" y="0"/>
                </a:lnTo>
                <a:lnTo>
                  <a:pt x="2243658" y="1567726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001" y="2146007"/>
            <a:ext cx="5296598" cy="220345"/>
          </a:xfrm>
          <a:custGeom>
            <a:avLst/>
            <a:gdLst/>
            <a:ahLst/>
            <a:cxnLst/>
            <a:rect l="l" t="t" r="r" b="b"/>
            <a:pathLst>
              <a:path w="2244090" h="220344">
                <a:moveTo>
                  <a:pt x="2243658" y="0"/>
                </a:moveTo>
                <a:lnTo>
                  <a:pt x="0" y="0"/>
                </a:lnTo>
                <a:lnTo>
                  <a:pt x="0" y="220129"/>
                </a:lnTo>
                <a:lnTo>
                  <a:pt x="2243658" y="220129"/>
                </a:lnTo>
                <a:lnTo>
                  <a:pt x="2243658" y="0"/>
                </a:lnTo>
                <a:close/>
              </a:path>
            </a:pathLst>
          </a:custGeom>
          <a:solidFill>
            <a:srgbClr val="055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703" y="1606742"/>
            <a:ext cx="461022" cy="461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26149" y="1536153"/>
            <a:ext cx="2244090" cy="610235"/>
          </a:xfrm>
          <a:custGeom>
            <a:avLst/>
            <a:gdLst/>
            <a:ahLst/>
            <a:cxnLst/>
            <a:rect l="l" t="t" r="r" b="b"/>
            <a:pathLst>
              <a:path w="2244090" h="610235">
                <a:moveTo>
                  <a:pt x="0" y="609853"/>
                </a:moveTo>
                <a:lnTo>
                  <a:pt x="2243658" y="609853"/>
                </a:lnTo>
                <a:lnTo>
                  <a:pt x="2243658" y="0"/>
                </a:lnTo>
                <a:lnTo>
                  <a:pt x="0" y="0"/>
                </a:lnTo>
                <a:lnTo>
                  <a:pt x="0" y="609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26149" y="2366136"/>
            <a:ext cx="2244090" cy="737870"/>
          </a:xfrm>
          <a:custGeom>
            <a:avLst/>
            <a:gdLst/>
            <a:ahLst/>
            <a:cxnLst/>
            <a:rect l="l" t="t" r="r" b="b"/>
            <a:pathLst>
              <a:path w="2244090" h="737869">
                <a:moveTo>
                  <a:pt x="0" y="737743"/>
                </a:moveTo>
                <a:lnTo>
                  <a:pt x="2243658" y="737743"/>
                </a:lnTo>
                <a:lnTo>
                  <a:pt x="2243658" y="0"/>
                </a:lnTo>
                <a:lnTo>
                  <a:pt x="0" y="0"/>
                </a:lnTo>
                <a:lnTo>
                  <a:pt x="0" y="737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6149" y="1536153"/>
            <a:ext cx="2244090" cy="1567815"/>
          </a:xfrm>
          <a:custGeom>
            <a:avLst/>
            <a:gdLst/>
            <a:ahLst/>
            <a:cxnLst/>
            <a:rect l="l" t="t" r="r" b="b"/>
            <a:pathLst>
              <a:path w="2244090" h="1567814">
                <a:moveTo>
                  <a:pt x="2243658" y="1567726"/>
                </a:moveTo>
                <a:lnTo>
                  <a:pt x="0" y="1567726"/>
                </a:lnTo>
                <a:lnTo>
                  <a:pt x="0" y="0"/>
                </a:lnTo>
                <a:lnTo>
                  <a:pt x="2243658" y="0"/>
                </a:lnTo>
                <a:lnTo>
                  <a:pt x="2243658" y="1567726"/>
                </a:lnTo>
                <a:close/>
              </a:path>
            </a:pathLst>
          </a:custGeom>
          <a:ln w="254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26162" y="2146007"/>
            <a:ext cx="2244090" cy="220345"/>
          </a:xfrm>
          <a:custGeom>
            <a:avLst/>
            <a:gdLst/>
            <a:ahLst/>
            <a:cxnLst/>
            <a:rect l="l" t="t" r="r" b="b"/>
            <a:pathLst>
              <a:path w="2244090" h="220344">
                <a:moveTo>
                  <a:pt x="2243670" y="0"/>
                </a:moveTo>
                <a:lnTo>
                  <a:pt x="0" y="0"/>
                </a:lnTo>
                <a:lnTo>
                  <a:pt x="0" y="220129"/>
                </a:lnTo>
                <a:lnTo>
                  <a:pt x="2243670" y="220129"/>
                </a:lnTo>
                <a:lnTo>
                  <a:pt x="2243670" y="0"/>
                </a:lnTo>
                <a:close/>
              </a:path>
            </a:pathLst>
          </a:custGeom>
          <a:solidFill>
            <a:srgbClr val="0555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60074" y="3261930"/>
            <a:ext cx="2540308" cy="775048"/>
          </a:xfrm>
          <a:custGeom>
            <a:avLst/>
            <a:gdLst/>
            <a:ahLst/>
            <a:cxnLst/>
            <a:rect l="l" t="t" r="r" b="b"/>
            <a:pathLst>
              <a:path w="2334895" h="680085">
                <a:moveTo>
                  <a:pt x="2334602" y="680008"/>
                </a:moveTo>
                <a:lnTo>
                  <a:pt x="0" y="680008"/>
                </a:lnTo>
                <a:lnTo>
                  <a:pt x="0" y="0"/>
                </a:lnTo>
                <a:lnTo>
                  <a:pt x="2334602" y="0"/>
                </a:lnTo>
                <a:lnTo>
                  <a:pt x="2334602" y="680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0074" y="3242418"/>
            <a:ext cx="2540308" cy="782695"/>
          </a:xfrm>
          <a:custGeom>
            <a:avLst/>
            <a:gdLst/>
            <a:ahLst/>
            <a:cxnLst/>
            <a:rect l="l" t="t" r="r" b="b"/>
            <a:pathLst>
              <a:path w="2334895" h="680085">
                <a:moveTo>
                  <a:pt x="2334602" y="680008"/>
                </a:moveTo>
                <a:lnTo>
                  <a:pt x="0" y="680008"/>
                </a:lnTo>
                <a:lnTo>
                  <a:pt x="0" y="0"/>
                </a:lnTo>
                <a:lnTo>
                  <a:pt x="2334602" y="0"/>
                </a:lnTo>
                <a:lnTo>
                  <a:pt x="2334602" y="680008"/>
                </a:lnTo>
                <a:close/>
              </a:path>
            </a:pathLst>
          </a:custGeom>
          <a:ln w="254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41529" y="4135485"/>
            <a:ext cx="2549581" cy="1045864"/>
          </a:xfrm>
          <a:custGeom>
            <a:avLst/>
            <a:gdLst/>
            <a:ahLst/>
            <a:cxnLst/>
            <a:rect l="l" t="t" r="r" b="b"/>
            <a:pathLst>
              <a:path w="2334895" h="714375">
                <a:moveTo>
                  <a:pt x="2334602" y="714018"/>
                </a:moveTo>
                <a:lnTo>
                  <a:pt x="0" y="714018"/>
                </a:lnTo>
                <a:lnTo>
                  <a:pt x="0" y="0"/>
                </a:lnTo>
                <a:lnTo>
                  <a:pt x="2334602" y="0"/>
                </a:lnTo>
                <a:lnTo>
                  <a:pt x="2334602" y="714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650802" y="4133445"/>
            <a:ext cx="2540308" cy="1049872"/>
          </a:xfrm>
          <a:custGeom>
            <a:avLst/>
            <a:gdLst/>
            <a:ahLst/>
            <a:cxnLst/>
            <a:rect l="l" t="t" r="r" b="b"/>
            <a:pathLst>
              <a:path w="2334895" h="714375">
                <a:moveTo>
                  <a:pt x="2334602" y="714018"/>
                </a:moveTo>
                <a:lnTo>
                  <a:pt x="0" y="714018"/>
                </a:lnTo>
                <a:lnTo>
                  <a:pt x="0" y="0"/>
                </a:lnTo>
                <a:lnTo>
                  <a:pt x="2334602" y="0"/>
                </a:lnTo>
                <a:lnTo>
                  <a:pt x="2334602" y="714018"/>
                </a:lnTo>
                <a:close/>
              </a:path>
            </a:pathLst>
          </a:custGeom>
          <a:ln w="26562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1925" y="3267204"/>
            <a:ext cx="2540479" cy="751402"/>
          </a:xfrm>
          <a:custGeom>
            <a:avLst/>
            <a:gdLst/>
            <a:ahLst/>
            <a:cxnLst/>
            <a:rect l="l" t="t" r="r" b="b"/>
            <a:pathLst>
              <a:path w="2559685" h="680085">
                <a:moveTo>
                  <a:pt x="2559100" y="680008"/>
                </a:moveTo>
                <a:lnTo>
                  <a:pt x="0" y="680008"/>
                </a:lnTo>
                <a:lnTo>
                  <a:pt x="0" y="0"/>
                </a:lnTo>
                <a:lnTo>
                  <a:pt x="2559100" y="0"/>
                </a:lnTo>
                <a:lnTo>
                  <a:pt x="2559100" y="680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ts val="14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055575"/>
                </a:solidFill>
                <a:latin typeface="Arial"/>
                <a:cs typeface="Arial"/>
              </a:rPr>
              <a:t>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4361" y="3247962"/>
            <a:ext cx="2559685" cy="790638"/>
          </a:xfrm>
          <a:custGeom>
            <a:avLst/>
            <a:gdLst/>
            <a:ahLst/>
            <a:cxnLst/>
            <a:rect l="l" t="t" r="r" b="b"/>
            <a:pathLst>
              <a:path w="2559685" h="680085">
                <a:moveTo>
                  <a:pt x="2559100" y="680008"/>
                </a:moveTo>
                <a:lnTo>
                  <a:pt x="0" y="680008"/>
                </a:lnTo>
                <a:lnTo>
                  <a:pt x="0" y="0"/>
                </a:lnTo>
                <a:lnTo>
                  <a:pt x="2559100" y="0"/>
                </a:lnTo>
                <a:lnTo>
                  <a:pt x="2559100" y="680008"/>
                </a:lnTo>
                <a:close/>
              </a:path>
            </a:pathLst>
          </a:custGeom>
          <a:ln w="25561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8220" y="4321719"/>
            <a:ext cx="2511441" cy="743891"/>
          </a:xfrm>
          <a:custGeom>
            <a:avLst/>
            <a:gdLst/>
            <a:ahLst/>
            <a:cxnLst/>
            <a:rect l="l" t="t" r="r" b="b"/>
            <a:pathLst>
              <a:path w="2334895" h="680085">
                <a:moveTo>
                  <a:pt x="2334602" y="680021"/>
                </a:moveTo>
                <a:lnTo>
                  <a:pt x="0" y="680021"/>
                </a:lnTo>
                <a:lnTo>
                  <a:pt x="0" y="0"/>
                </a:lnTo>
                <a:lnTo>
                  <a:pt x="2334602" y="0"/>
                </a:lnTo>
                <a:lnTo>
                  <a:pt x="2334602" y="6800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4361" y="4315528"/>
            <a:ext cx="2525410" cy="738977"/>
          </a:xfrm>
          <a:custGeom>
            <a:avLst/>
            <a:gdLst/>
            <a:ahLst/>
            <a:cxnLst/>
            <a:rect l="l" t="t" r="r" b="b"/>
            <a:pathLst>
              <a:path w="2334895" h="680085">
                <a:moveTo>
                  <a:pt x="2334602" y="680021"/>
                </a:moveTo>
                <a:lnTo>
                  <a:pt x="0" y="680021"/>
                </a:lnTo>
                <a:lnTo>
                  <a:pt x="0" y="0"/>
                </a:lnTo>
                <a:lnTo>
                  <a:pt x="2334602" y="0"/>
                </a:lnTo>
                <a:lnTo>
                  <a:pt x="2334602" y="680021"/>
                </a:lnTo>
                <a:close/>
              </a:path>
            </a:pathLst>
          </a:custGeom>
          <a:ln w="25400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49402" y="3299363"/>
            <a:ext cx="2334895" cy="737615"/>
          </a:xfrm>
          <a:custGeom>
            <a:avLst/>
            <a:gdLst/>
            <a:ahLst/>
            <a:cxnLst/>
            <a:rect l="l" t="t" r="r" b="b"/>
            <a:pathLst>
              <a:path w="2334895" h="901064">
                <a:moveTo>
                  <a:pt x="2334602" y="900888"/>
                </a:moveTo>
                <a:lnTo>
                  <a:pt x="0" y="900888"/>
                </a:lnTo>
                <a:lnTo>
                  <a:pt x="0" y="0"/>
                </a:lnTo>
                <a:lnTo>
                  <a:pt x="2334602" y="0"/>
                </a:lnTo>
                <a:lnTo>
                  <a:pt x="2334602" y="900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49402" y="3299363"/>
            <a:ext cx="2334895" cy="737615"/>
          </a:xfrm>
          <a:custGeom>
            <a:avLst/>
            <a:gdLst/>
            <a:ahLst/>
            <a:cxnLst/>
            <a:rect l="l" t="t" r="r" b="b"/>
            <a:pathLst>
              <a:path w="2334895" h="901064">
                <a:moveTo>
                  <a:pt x="2334602" y="900888"/>
                </a:moveTo>
                <a:lnTo>
                  <a:pt x="0" y="900888"/>
                </a:lnTo>
                <a:lnTo>
                  <a:pt x="0" y="0"/>
                </a:lnTo>
                <a:lnTo>
                  <a:pt x="2334602" y="0"/>
                </a:lnTo>
                <a:lnTo>
                  <a:pt x="2334602" y="900888"/>
                </a:lnTo>
                <a:close/>
              </a:path>
            </a:pathLst>
          </a:custGeom>
          <a:ln w="32581">
            <a:solidFill>
              <a:srgbClr val="055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63301" y="1685112"/>
            <a:ext cx="1291527" cy="322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01334" y="1715933"/>
            <a:ext cx="483999" cy="256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31632" y="1686166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20039"/>
                </a:lnTo>
              </a:path>
            </a:pathLst>
          </a:custGeom>
          <a:ln w="8712">
            <a:solidFill>
              <a:srgbClr val="F3C7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38196" y="3385846"/>
            <a:ext cx="2512610" cy="571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ts val="990"/>
              </a:lnSpc>
              <a:spcBef>
                <a:spcPts val="80"/>
              </a:spcBef>
            </a:pPr>
            <a:r>
              <a:rPr lang="en-US" sz="1400" b="1" dirty="0">
                <a:solidFill>
                  <a:srgbClr val="055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 Foster</a:t>
            </a:r>
          </a:p>
          <a:p>
            <a:r>
              <a:rPr sz="925" dirty="0">
                <a:solidFill>
                  <a:srgbClr val="055575"/>
                </a:solidFill>
                <a:latin typeface="Arial Narrow"/>
                <a:cs typeface="Arial Narrow"/>
              </a:rPr>
              <a:t>Small Business </a:t>
            </a:r>
            <a:r>
              <a:rPr lang="en-US" sz="925" dirty="0">
                <a:solidFill>
                  <a:srgbClr val="055575"/>
                </a:solidFill>
                <a:latin typeface="Arial Narrow"/>
                <a:cs typeface="Arial Narrow"/>
              </a:rPr>
              <a:t>Field Liaison</a:t>
            </a:r>
            <a:r>
              <a:rPr sz="925" spc="-5" dirty="0">
                <a:solidFill>
                  <a:srgbClr val="055575"/>
                </a:solidFill>
                <a:latin typeface="Arial Narrow"/>
                <a:cs typeface="Arial Narrow"/>
              </a:rPr>
              <a:t> </a:t>
            </a:r>
            <a:r>
              <a:rPr sz="925" spc="-5" dirty="0">
                <a:solidFill>
                  <a:srgbClr val="055575"/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en-US" sz="900" u="sng" dirty="0">
                <a:latin typeface="Arial Narrow" panose="020B0606020202030204" pitchFamily="34" charset="0"/>
                <a:hlinkClick r:id="rId5"/>
              </a:rPr>
              <a:t>https://cpcco.hanford.gov/page.cfm/Suppliers-and-Contractors</a:t>
            </a:r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64543" y="3335781"/>
            <a:ext cx="2690148" cy="64953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85"/>
              </a:spcBef>
            </a:pPr>
            <a:r>
              <a:rPr lang="en-US" sz="1400" b="1" spc="-5" dirty="0">
                <a:solidFill>
                  <a:srgbClr val="055575"/>
                </a:solidFill>
                <a:latin typeface="Arial"/>
                <a:cs typeface="Arial"/>
              </a:rPr>
              <a:t>Talia Ochoa</a:t>
            </a:r>
            <a:endParaRPr sz="1400" dirty="0">
              <a:latin typeface="Arial"/>
              <a:cs typeface="Arial"/>
            </a:endParaRPr>
          </a:p>
          <a:p>
            <a:pPr marL="68580" marR="1005205">
              <a:lnSpc>
                <a:spcPts val="960"/>
              </a:lnSpc>
              <a:spcBef>
                <a:spcPts val="195"/>
              </a:spcBef>
            </a:pPr>
            <a:r>
              <a:rPr sz="900" dirty="0">
                <a:solidFill>
                  <a:srgbClr val="055575"/>
                </a:solidFill>
                <a:latin typeface="Arial Narrow"/>
                <a:cs typeface="Arial Narrow"/>
              </a:rPr>
              <a:t>Small Business Program </a:t>
            </a:r>
            <a:r>
              <a:rPr sz="900" spc="-5" dirty="0">
                <a:solidFill>
                  <a:srgbClr val="055575"/>
                </a:solidFill>
                <a:latin typeface="Arial Narrow"/>
                <a:cs typeface="Arial Narrow"/>
              </a:rPr>
              <a:t>Manag</a:t>
            </a:r>
            <a:r>
              <a:rPr lang="en-US" sz="900" spc="-5" dirty="0">
                <a:solidFill>
                  <a:srgbClr val="055575"/>
                </a:solidFill>
                <a:latin typeface="Arial Narrow"/>
                <a:cs typeface="Arial Narrow"/>
              </a:rPr>
              <a:t>er </a:t>
            </a:r>
            <a:r>
              <a:rPr lang="en-US" sz="1000" spc="-5" dirty="0">
                <a:solidFill>
                  <a:srgbClr val="055575"/>
                </a:solidFill>
                <a:latin typeface="Arial Narrow"/>
                <a:cs typeface="Arial Narrow"/>
                <a:hlinkClick r:id="rId6"/>
              </a:rPr>
              <a:t>small.business</a:t>
            </a:r>
            <a:r>
              <a:rPr sz="1000" spc="-5" dirty="0">
                <a:solidFill>
                  <a:srgbClr val="055575"/>
                </a:solidFill>
                <a:latin typeface="Arial Narrow"/>
                <a:cs typeface="Arial Narrow"/>
                <a:hlinkClick r:id="rId6"/>
              </a:rPr>
              <a:t>@pnnl.gov </a:t>
            </a:r>
            <a:r>
              <a:rPr sz="1000" spc="-5" dirty="0">
                <a:solidFill>
                  <a:srgbClr val="055575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55575"/>
                </a:solidFill>
                <a:latin typeface="Arial Narrow"/>
                <a:cs typeface="Arial Narrow"/>
              </a:rPr>
              <a:t>http://www.pnnl.gov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6472" y="4383417"/>
            <a:ext cx="2376549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0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rgbClr val="055575"/>
                </a:solidFill>
                <a:latin typeface="Arial"/>
                <a:cs typeface="Arial"/>
              </a:rPr>
              <a:t>Chris Fairchild</a:t>
            </a:r>
          </a:p>
          <a:p>
            <a:pPr marR="5080" algn="just">
              <a:lnSpc>
                <a:spcPts val="969"/>
              </a:lnSpc>
              <a:spcBef>
                <a:spcPts val="85"/>
              </a:spcBef>
            </a:pPr>
            <a:r>
              <a:rPr sz="1000" dirty="0">
                <a:solidFill>
                  <a:srgbClr val="055575"/>
                </a:solidFill>
                <a:latin typeface="Arial Narrow"/>
                <a:cs typeface="Arial Narrow"/>
              </a:rPr>
              <a:t>Small Business Program</a:t>
            </a:r>
            <a:r>
              <a:rPr sz="1000" spc="-95" dirty="0">
                <a:solidFill>
                  <a:srgbClr val="055575"/>
                </a:solidFill>
                <a:latin typeface="Arial Narrow"/>
                <a:cs typeface="Arial Narrow"/>
              </a:rPr>
              <a:t> </a:t>
            </a:r>
            <a:r>
              <a:rPr sz="1000" spc="-5" dirty="0">
                <a:solidFill>
                  <a:srgbClr val="055575"/>
                </a:solidFill>
                <a:latin typeface="Arial Narrow"/>
                <a:cs typeface="Arial Narrow"/>
              </a:rPr>
              <a:t>Manager  </a:t>
            </a:r>
            <a:endParaRPr lang="en-US" sz="1000" spc="-5" dirty="0">
              <a:solidFill>
                <a:srgbClr val="055575"/>
              </a:solidFill>
              <a:latin typeface="Arial Narrow"/>
              <a:cs typeface="Arial Narrow"/>
            </a:endParaRPr>
          </a:p>
          <a:p>
            <a:pPr marR="5080">
              <a:lnSpc>
                <a:spcPts val="969"/>
              </a:lnSpc>
              <a:spcBef>
                <a:spcPts val="85"/>
              </a:spcBef>
            </a:pPr>
            <a:r>
              <a:rPr sz="1000" spc="-5" dirty="0">
                <a:solidFill>
                  <a:srgbClr val="055575"/>
                </a:solidFill>
                <a:latin typeface="Arial Narrow"/>
                <a:cs typeface="Arial Narrow"/>
                <a:hlinkClick r:id="rId7"/>
              </a:rPr>
              <a:t>small_business_advocate@rl.gov</a:t>
            </a:r>
            <a:br>
              <a:rPr lang="en-US" sz="1000" spc="-5" dirty="0">
                <a:solidFill>
                  <a:srgbClr val="055575"/>
                </a:solidFill>
                <a:latin typeface="Arial Narrow"/>
                <a:cs typeface="Arial Narrow"/>
              </a:rPr>
            </a:br>
            <a:r>
              <a:rPr lang="en-US" sz="1000" dirty="0">
                <a:hlinkClick r:id="rId8"/>
              </a:rPr>
              <a:t>Hanford Mission Integration Solutions</a:t>
            </a:r>
            <a:endParaRPr lang="en-US" sz="1000" spc="-5" dirty="0">
              <a:solidFill>
                <a:srgbClr val="055575"/>
              </a:solidFill>
              <a:latin typeface="Arial Narrow"/>
              <a:cs typeface="Arial Narrow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58740" y="3276600"/>
            <a:ext cx="532370" cy="3992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01000" y="3355759"/>
            <a:ext cx="747855" cy="3780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740503" y="3295169"/>
            <a:ext cx="184785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33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rgbClr val="055575"/>
                </a:solidFill>
                <a:latin typeface="Arial"/>
                <a:cs typeface="Arial"/>
              </a:rPr>
              <a:t>Kylie Rollosson</a:t>
            </a:r>
            <a:endParaRPr sz="1400" dirty="0">
              <a:latin typeface="Arial"/>
              <a:cs typeface="Arial"/>
            </a:endParaRPr>
          </a:p>
          <a:p>
            <a:pPr marL="20955" marR="5080">
              <a:spcBef>
                <a:spcPts val="45"/>
              </a:spcBef>
            </a:pPr>
            <a:r>
              <a:rPr sz="1000" dirty="0">
                <a:solidFill>
                  <a:srgbClr val="055575"/>
                </a:solidFill>
                <a:latin typeface="Arial Narrow"/>
                <a:cs typeface="Arial Narrow"/>
              </a:rPr>
              <a:t>Small Business Program</a:t>
            </a:r>
            <a:r>
              <a:rPr sz="1000" spc="-100" dirty="0">
                <a:solidFill>
                  <a:srgbClr val="055575"/>
                </a:solidFill>
                <a:latin typeface="Arial Narrow"/>
                <a:cs typeface="Arial Narrow"/>
              </a:rPr>
              <a:t> </a:t>
            </a:r>
            <a:r>
              <a:rPr sz="1000" spc="-5" dirty="0">
                <a:solidFill>
                  <a:srgbClr val="055575"/>
                </a:solidFill>
                <a:latin typeface="Arial Narrow"/>
                <a:cs typeface="Arial Narrow"/>
              </a:rPr>
              <a:t>Manager  </a:t>
            </a:r>
            <a:r>
              <a:rPr sz="1000" spc="-5" dirty="0">
                <a:solidFill>
                  <a:srgbClr val="055575"/>
                </a:solidFill>
                <a:latin typeface="Arial Narrow"/>
                <a:cs typeface="Arial Narrow"/>
                <a:hlinkClick r:id="rId11"/>
              </a:rPr>
              <a:t>wtpsba@bechtel.com </a:t>
            </a:r>
            <a:r>
              <a:rPr sz="1000" spc="-5" dirty="0">
                <a:solidFill>
                  <a:srgbClr val="055575"/>
                </a:solidFill>
                <a:latin typeface="Arial Narrow"/>
                <a:cs typeface="Arial Narrow"/>
              </a:rPr>
              <a:t> </a:t>
            </a:r>
            <a:r>
              <a:rPr sz="1000" dirty="0">
                <a:solidFill>
                  <a:srgbClr val="055575"/>
                </a:solidFill>
                <a:latin typeface="Arial Narrow"/>
                <a:cs typeface="Arial Narrow"/>
                <a:hlinkClick r:id="rId12"/>
              </a:rPr>
              <a:t>www.HanfordVitPlant.com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36944" y="2167180"/>
            <a:ext cx="1055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OFFICE 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38352" y="4176583"/>
            <a:ext cx="2462030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b="1" dirty="0">
                <a:solidFill>
                  <a:srgbClr val="055575"/>
                </a:solidFill>
                <a:latin typeface="Arial"/>
                <a:cs typeface="Arial"/>
              </a:rPr>
              <a:t>Sarah Brooks</a:t>
            </a:r>
            <a:endParaRPr sz="1400" dirty="0">
              <a:latin typeface="Arial"/>
              <a:cs typeface="Arial"/>
            </a:endParaRPr>
          </a:p>
          <a:p>
            <a:pPr marR="5080">
              <a:spcBef>
                <a:spcPts val="85"/>
              </a:spcBef>
            </a:pPr>
            <a:r>
              <a:rPr sz="1000" dirty="0">
                <a:solidFill>
                  <a:srgbClr val="055575"/>
                </a:solidFill>
                <a:latin typeface="Arial Narrow"/>
                <a:cs typeface="Arial Narrow"/>
              </a:rPr>
              <a:t>Small Business Program</a:t>
            </a:r>
            <a:r>
              <a:rPr sz="1000" spc="-95" dirty="0">
                <a:solidFill>
                  <a:srgbClr val="055575"/>
                </a:solidFill>
                <a:latin typeface="Arial Narrow"/>
                <a:cs typeface="Arial Narrow"/>
              </a:rPr>
              <a:t> </a:t>
            </a:r>
            <a:r>
              <a:rPr sz="1000" spc="-5" dirty="0">
                <a:solidFill>
                  <a:srgbClr val="055575"/>
                </a:solidFill>
                <a:latin typeface="Arial Narrow"/>
                <a:cs typeface="Arial Narrow"/>
              </a:rPr>
              <a:t>Manager </a:t>
            </a:r>
            <a:r>
              <a:rPr lang="en-US" sz="10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13"/>
              </a:rPr>
              <a:t>H2CSmallBusiness@rl.gov </a:t>
            </a:r>
            <a:r>
              <a:rPr sz="1000" dirty="0">
                <a:solidFill>
                  <a:srgbClr val="055575"/>
                </a:solidFill>
                <a:latin typeface="Arial Narrow"/>
                <a:cs typeface="Arial Narrow"/>
                <a:hlinkClick r:id="rId14"/>
              </a:rPr>
              <a:t>www.hanford.gov/tocpmm</a:t>
            </a:r>
            <a:endParaRPr sz="10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81430" y="2425407"/>
            <a:ext cx="2602086" cy="57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554">
              <a:lnSpc>
                <a:spcPts val="137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rgbClr val="055575"/>
                </a:solidFill>
                <a:latin typeface="Arial"/>
                <a:cs typeface="Arial"/>
              </a:rPr>
              <a:t>Abbey Campbell</a:t>
            </a:r>
            <a:endParaRPr sz="1400" dirty="0">
              <a:latin typeface="Arial"/>
              <a:cs typeface="Arial"/>
            </a:endParaRPr>
          </a:p>
          <a:p>
            <a:pPr marL="249554" marR="358140">
              <a:lnSpc>
                <a:spcPts val="930"/>
              </a:lnSpc>
              <a:spcBef>
                <a:spcPts val="85"/>
              </a:spcBef>
            </a:pPr>
            <a:r>
              <a:rPr sz="900" dirty="0">
                <a:solidFill>
                  <a:srgbClr val="055575"/>
                </a:solidFill>
                <a:latin typeface="Arial Narrow"/>
                <a:cs typeface="Arial Narrow"/>
              </a:rPr>
              <a:t>Procurement Analyst </a:t>
            </a:r>
            <a:endParaRPr lang="en-US" sz="900" dirty="0">
              <a:solidFill>
                <a:srgbClr val="055575"/>
              </a:solidFill>
              <a:latin typeface="Arial Narrow"/>
              <a:cs typeface="Arial Narrow"/>
            </a:endParaRPr>
          </a:p>
          <a:p>
            <a:pPr marL="249554" marR="358140">
              <a:lnSpc>
                <a:spcPts val="930"/>
              </a:lnSpc>
              <a:spcBef>
                <a:spcPts val="85"/>
              </a:spcBef>
            </a:pPr>
            <a:r>
              <a:rPr lang="en-US" sz="9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15"/>
              </a:rPr>
              <a:t>Abbey.Campbell@science.doe.gov</a:t>
            </a:r>
            <a:endParaRPr lang="en-US" sz="9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49554" marR="358140">
              <a:lnSpc>
                <a:spcPts val="930"/>
              </a:lnSpc>
              <a:spcBef>
                <a:spcPts val="85"/>
              </a:spcBef>
            </a:pPr>
            <a:r>
              <a:rPr lang="en-US" sz="9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16"/>
              </a:rPr>
              <a:t>www.energy.gov/science/office-science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51527" y="2172201"/>
            <a:ext cx="16160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U.S. 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DEPARTMENT 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38200" y="5308351"/>
            <a:ext cx="2549957" cy="711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bject 46"/>
          <p:cNvSpPr txBox="1"/>
          <p:nvPr/>
        </p:nvSpPr>
        <p:spPr>
          <a:xfrm>
            <a:off x="897058" y="5343800"/>
            <a:ext cx="2491100" cy="616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10"/>
              </a:lnSpc>
              <a:spcBef>
                <a:spcPts val="100"/>
              </a:spcBef>
            </a:pPr>
            <a:r>
              <a:rPr lang="en-US" sz="1400" b="1" dirty="0">
                <a:solidFill>
                  <a:srgbClr val="055575"/>
                </a:solidFill>
                <a:latin typeface="Arial"/>
                <a:cs typeface="Arial"/>
              </a:rPr>
              <a:t>Jody O’Connor</a:t>
            </a:r>
            <a:endParaRPr sz="1400" dirty="0">
              <a:latin typeface="Arial"/>
              <a:cs typeface="Arial"/>
            </a:endParaRPr>
          </a:p>
          <a:p>
            <a:pPr marR="5080">
              <a:lnSpc>
                <a:spcPts val="980"/>
              </a:lnSpc>
              <a:spcBef>
                <a:spcPts val="85"/>
              </a:spcBef>
            </a:pPr>
            <a:r>
              <a:rPr sz="950" dirty="0">
                <a:solidFill>
                  <a:srgbClr val="055575"/>
                </a:solidFill>
                <a:latin typeface="Arial Narrow"/>
                <a:cs typeface="Arial Narrow"/>
              </a:rPr>
              <a:t>Small Business Program</a:t>
            </a:r>
            <a:r>
              <a:rPr sz="950" spc="-95" dirty="0">
                <a:solidFill>
                  <a:srgbClr val="055575"/>
                </a:solidFill>
                <a:latin typeface="Arial Narrow"/>
                <a:cs typeface="Arial Narrow"/>
              </a:rPr>
              <a:t> </a:t>
            </a:r>
            <a:r>
              <a:rPr sz="950" spc="-5" dirty="0">
                <a:solidFill>
                  <a:srgbClr val="055575"/>
                </a:solidFill>
                <a:latin typeface="Arial Narrow"/>
                <a:cs typeface="Arial Narrow"/>
              </a:rPr>
              <a:t>Manager </a:t>
            </a:r>
            <a:endParaRPr lang="en-US" sz="950" spc="-5" dirty="0">
              <a:solidFill>
                <a:srgbClr val="055575"/>
              </a:solidFill>
              <a:latin typeface="Arial Narrow"/>
              <a:cs typeface="Arial Narrow"/>
            </a:endParaRPr>
          </a:p>
          <a:p>
            <a:pPr marR="5080">
              <a:lnSpc>
                <a:spcPts val="980"/>
              </a:lnSpc>
              <a:spcBef>
                <a:spcPts val="85"/>
              </a:spcBef>
            </a:pPr>
            <a:r>
              <a:rPr lang="en-US" sz="1000" u="sng" dirty="0">
                <a:solidFill>
                  <a:srgbClr val="0331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hlinkClick r:id="rId17"/>
              </a:rPr>
              <a:t>j_l_oconnor@rl.gov</a:t>
            </a:r>
            <a:endParaRPr lang="en-US" sz="1000" u="sng" dirty="0">
              <a:solidFill>
                <a:srgbClr val="0331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R="5080">
              <a:lnSpc>
                <a:spcPts val="980"/>
              </a:lnSpc>
              <a:spcBef>
                <a:spcPts val="85"/>
              </a:spcBef>
            </a:pPr>
            <a:r>
              <a:rPr lang="en-US" sz="960" dirty="0">
                <a:hlinkClick r:id="rId18"/>
              </a:rPr>
              <a:t>Hanford – </a:t>
            </a:r>
            <a:r>
              <a:rPr lang="en-US" sz="960" dirty="0" err="1">
                <a:hlinkClick r:id="rId18"/>
              </a:rPr>
              <a:t>Inomedic</a:t>
            </a:r>
            <a:r>
              <a:rPr lang="en-US" sz="960" dirty="0">
                <a:hlinkClick r:id="rId18"/>
              </a:rPr>
              <a:t> Health Applications, Inc (IHA)</a:t>
            </a:r>
            <a:endParaRPr lang="en-US" sz="960" u="sng" dirty="0">
              <a:solidFill>
                <a:srgbClr val="0331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6849" y="298218"/>
            <a:ext cx="1066667" cy="77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62" y="4289839"/>
            <a:ext cx="930719" cy="389390"/>
          </a:xfrm>
          <a:prstGeom prst="rect">
            <a:avLst/>
          </a:prstGeom>
        </p:spPr>
      </p:pic>
      <p:sp>
        <p:nvSpPr>
          <p:cNvPr id="68" name="object 59"/>
          <p:cNvSpPr txBox="1"/>
          <p:nvPr/>
        </p:nvSpPr>
        <p:spPr>
          <a:xfrm>
            <a:off x="638784" y="1598357"/>
            <a:ext cx="5296597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335">
              <a:lnSpc>
                <a:spcPct val="100000"/>
              </a:lnSpc>
              <a:spcBef>
                <a:spcPts val="100"/>
              </a:spcBef>
            </a:pPr>
            <a:r>
              <a:rPr lang="en-US" sz="1400" b="1" spc="35" dirty="0">
                <a:solidFill>
                  <a:srgbClr val="000040"/>
                </a:solidFill>
                <a:latin typeface="Calibri"/>
                <a:cs typeface="Calibri"/>
              </a:rPr>
              <a:t>Hanford Field Office</a:t>
            </a:r>
            <a:endParaRPr lang="en-US" sz="1400" b="1" spc="25" dirty="0">
              <a:solidFill>
                <a:srgbClr val="000040"/>
              </a:solidFill>
              <a:latin typeface="Calibri"/>
              <a:cs typeface="Calibri"/>
            </a:endParaRPr>
          </a:p>
          <a:p>
            <a:pPr marL="648335">
              <a:lnSpc>
                <a:spcPct val="100000"/>
              </a:lnSpc>
              <a:spcBef>
                <a:spcPts val="100"/>
              </a:spcBef>
            </a:pPr>
            <a:r>
              <a:rPr lang="en-US" sz="1200" b="1" spc="25" dirty="0">
                <a:solidFill>
                  <a:srgbClr val="000040"/>
                </a:solidFill>
                <a:latin typeface="Calibri"/>
                <a:cs typeface="Calibri"/>
              </a:rPr>
              <a:t>Assistant Manager for Procurement (AMP)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10460" y="3276600"/>
            <a:ext cx="949105" cy="38522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952BFE7A-E75B-4FD1-A126-D61B8BF51576}"/>
              </a:ext>
            </a:extLst>
          </p:cNvPr>
          <p:cNvSpPr/>
          <p:nvPr/>
        </p:nvSpPr>
        <p:spPr>
          <a:xfrm>
            <a:off x="3660074" y="5281959"/>
            <a:ext cx="3020644" cy="884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bject 46">
            <a:extLst>
              <a:ext uri="{FF2B5EF4-FFF2-40B4-BE49-F238E27FC236}">
                <a16:creationId xmlns:a16="http://schemas.microsoft.com/office/drawing/2014/main" id="{E774990F-38D3-406E-A36E-3584F12AB83D}"/>
              </a:ext>
            </a:extLst>
          </p:cNvPr>
          <p:cNvSpPr txBox="1"/>
          <p:nvPr/>
        </p:nvSpPr>
        <p:spPr>
          <a:xfrm>
            <a:off x="3738352" y="5334000"/>
            <a:ext cx="3184961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10"/>
              </a:lnSpc>
              <a:spcBef>
                <a:spcPts val="100"/>
              </a:spcBef>
            </a:pPr>
            <a:r>
              <a:rPr lang="en-US" sz="1400" b="1" dirty="0">
                <a:solidFill>
                  <a:srgbClr val="164460"/>
                </a:solidFill>
                <a:latin typeface="Arial"/>
                <a:cs typeface="Arial"/>
              </a:rPr>
              <a:t>Shannon Malisani</a:t>
            </a:r>
            <a:endParaRPr sz="1400" b="1" dirty="0">
              <a:solidFill>
                <a:srgbClr val="164460"/>
              </a:solidFill>
              <a:latin typeface="Arial"/>
              <a:cs typeface="Arial"/>
            </a:endParaRPr>
          </a:p>
          <a:p>
            <a:pPr marR="5080">
              <a:lnSpc>
                <a:spcPts val="980"/>
              </a:lnSpc>
              <a:spcBef>
                <a:spcPts val="85"/>
              </a:spcBef>
            </a:pPr>
            <a:r>
              <a:rPr lang="en-US" sz="1000" dirty="0">
                <a:solidFill>
                  <a:srgbClr val="055575"/>
                </a:solidFill>
                <a:latin typeface="Arial Narrow"/>
                <a:cs typeface="Arial Narrow"/>
              </a:rPr>
              <a:t>Procurement Manager</a:t>
            </a:r>
          </a:p>
          <a:p>
            <a:pPr marR="5080">
              <a:lnSpc>
                <a:spcPts val="980"/>
              </a:lnSpc>
              <a:spcBef>
                <a:spcPts val="85"/>
              </a:spcBef>
            </a:pPr>
            <a:r>
              <a:rPr lang="en-US" sz="900" spc="-5" dirty="0">
                <a:solidFill>
                  <a:srgbClr val="055575"/>
                </a:solidFill>
                <a:latin typeface="Arial Narrow" panose="020B0606020202030204" pitchFamily="34" charset="0"/>
                <a:cs typeface="Arial Narrow"/>
                <a:hlinkClick r:id="rId22"/>
              </a:rPr>
              <a:t>HLMIContracts@rl.gov</a:t>
            </a:r>
            <a:r>
              <a:rPr lang="en-US" sz="900" spc="-5" dirty="0">
                <a:solidFill>
                  <a:srgbClr val="055575"/>
                </a:solidFill>
                <a:latin typeface="Arial Narrow" panose="020B0606020202030204" pitchFamily="34" charset="0"/>
                <a:cs typeface="Arial Narrow"/>
              </a:rPr>
              <a:t> </a:t>
            </a:r>
          </a:p>
          <a:p>
            <a:pPr marR="5080">
              <a:lnSpc>
                <a:spcPts val="980"/>
              </a:lnSpc>
              <a:spcBef>
                <a:spcPts val="85"/>
              </a:spcBef>
            </a:pPr>
            <a:r>
              <a:rPr lang="en-US" sz="900" u="sng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Aptos" panose="020B0004020202020204" pitchFamily="34" charset="0"/>
                <a:cs typeface="Aptos" panose="020B0004020202020204" pitchFamily="34" charset="0"/>
                <a:hlinkClick r:id="rId23"/>
              </a:rPr>
              <a:t>https://navarro-atl.hanford.gov/page.cfm/BusinessOpportunities/CurrentSolicitations</a:t>
            </a:r>
            <a:endParaRPr lang="en-US" sz="900" dirty="0">
              <a:effectLst/>
              <a:latin typeface="Arial Narrow" panose="020B0606020202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R="5080">
              <a:lnSpc>
                <a:spcPts val="980"/>
              </a:lnSpc>
              <a:spcBef>
                <a:spcPts val="85"/>
              </a:spcBef>
            </a:pPr>
            <a:r>
              <a:rPr lang="en-US" sz="1000" dirty="0">
                <a:solidFill>
                  <a:srgbClr val="055575"/>
                </a:solidFill>
                <a:latin typeface="Arial Narrow"/>
                <a:cs typeface="Arial Narrow"/>
              </a:rPr>
              <a:t> </a:t>
            </a:r>
            <a:endParaRPr lang="en-US" sz="1000" dirty="0">
              <a:latin typeface="Arial Narrow"/>
              <a:cs typeface="Arial Narrow"/>
            </a:endParaRP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E16A0347-E6A3-6042-4536-D77A087C775F}"/>
              </a:ext>
            </a:extLst>
          </p:cNvPr>
          <p:cNvSpPr txBox="1"/>
          <p:nvPr/>
        </p:nvSpPr>
        <p:spPr>
          <a:xfrm>
            <a:off x="692994" y="2395733"/>
            <a:ext cx="3558621" cy="66300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9690" rIns="0" bIns="0" rtlCol="0">
            <a:spAutoFit/>
          </a:bodyPr>
          <a:lstStyle/>
          <a:p>
            <a:pPr marL="248920" marR="0" lvl="0" indent="0" algn="l" defTabSz="914400" rtl="0" eaLnBrk="1" fontAlgn="auto" latinLnBrk="0" hangingPunct="1">
              <a:lnSpc>
                <a:spcPts val="1385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055575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Tara Coleman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48920" marR="563245" defTabSz="914400">
              <a:lnSpc>
                <a:spcPts val="950"/>
              </a:lnSpc>
              <a:spcBef>
                <a:spcPts val="85"/>
              </a:spcBef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</a:rPr>
              <a:t>HFO Small Business Program Manager</a:t>
            </a:r>
          </a:p>
          <a:p>
            <a:pPr marL="248920" marR="563245" lvl="0" indent="0" algn="l" defTabSz="914400" rtl="0" eaLnBrk="1" fontAlgn="auto" latinLnBrk="0" hangingPunct="1">
              <a:lnSpc>
                <a:spcPts val="95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srgbClr val="055575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hlinkClick r:id="rId24"/>
              </a:rPr>
              <a:t>DOESB@rl.gov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srgbClr val="055575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248920" marR="563245" lvl="0" indent="0" algn="l" defTabSz="914400" rtl="0" eaLnBrk="1" fontAlgn="auto" latinLnBrk="0" hangingPunct="1">
              <a:lnSpc>
                <a:spcPts val="95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srgbClr val="055575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  <a:hlinkClick r:id="rId25"/>
              </a:rPr>
              <a:t>www.hanford.gov/page.cfm/ORP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B2C1A4-A382-4BA4-9245-B984A0B1FF7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0460" y="5338932"/>
            <a:ext cx="964167" cy="3228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8CD375-79E7-8EDE-3A89-F5CCEE28CA3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876371" y="5332819"/>
            <a:ext cx="717504" cy="450334"/>
          </a:xfrm>
          <a:prstGeom prst="rect">
            <a:avLst/>
          </a:prstGeom>
        </p:spPr>
      </p:pic>
      <p:pic>
        <p:nvPicPr>
          <p:cNvPr id="15" name="Picture 14" descr="Logo&#10;&#10;AI-generated content may be incorrect.">
            <a:extLst>
              <a:ext uri="{FF2B5EF4-FFF2-40B4-BE49-F238E27FC236}">
                <a16:creationId xmlns:a16="http://schemas.microsoft.com/office/drawing/2014/main" id="{805B6ED7-C2FE-4D13-4542-BB4E0877516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72" y="4243095"/>
            <a:ext cx="745599" cy="4041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75463618DDD44AFD08ACAFEE4643F" ma:contentTypeVersion="9" ma:contentTypeDescription="Create a new document." ma:contentTypeScope="" ma:versionID="ee3105fa8cc3ea544b94a0f604fe2486">
  <xsd:schema xmlns:xsd="http://www.w3.org/2001/XMLSchema" xmlns:xs="http://www.w3.org/2001/XMLSchema" xmlns:p="http://schemas.microsoft.com/office/2006/metadata/properties" xmlns:ns2="6f7a8362-648e-414f-b3c3-08d4117e82dd" xmlns:ns3="6e227a1e-b4f6-43c4-ae7e-aa50685ec073" targetNamespace="http://schemas.microsoft.com/office/2006/metadata/properties" ma:root="true" ma:fieldsID="6981acac05732127a35443df2c2ecf59" ns2:_="" ns3:_="">
    <xsd:import namespace="6f7a8362-648e-414f-b3c3-08d4117e82dd"/>
    <xsd:import namespace="6e227a1e-b4f6-43c4-ae7e-aa50685ec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a8362-648e-414f-b3c3-08d4117e8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27a1e-b4f6-43c4-ae7e-aa50685ec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B2B56B-1406-41C0-9EDA-216C26970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a8362-648e-414f-b3c3-08d4117e82dd"/>
    <ds:schemaRef ds:uri="6e227a1e-b4f6-43c4-ae7e-aa50685ec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4EDF3-0B98-431A-8562-B7218B465D41}">
  <ds:schemaRefs>
    <ds:schemaRef ds:uri="6f7a8362-648e-414f-b3c3-08d4117e82dd"/>
    <ds:schemaRef ds:uri="http://schemas.microsoft.com/office/2006/documentManagement/types"/>
    <ds:schemaRef ds:uri="http://purl.org/dc/terms/"/>
    <ds:schemaRef ds:uri="http://schemas.microsoft.com/office/infopath/2007/PartnerControls"/>
    <ds:schemaRef ds:uri="6e227a1e-b4f6-43c4-ae7e-aa50685ec073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3B5E001-F49D-45A0-A92E-A3AF03856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14488</TotalTime>
  <Words>214</Words>
  <Application>Microsoft Office PowerPoint</Application>
  <PresentationFormat>On-screen Show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Arial Narrow</vt:lpstr>
      <vt:lpstr>Calibri</vt:lpstr>
      <vt:lpstr>1_Office Theme</vt:lpstr>
      <vt:lpstr>PowerPoint Presentation</vt:lpstr>
    </vt:vector>
  </TitlesOfParts>
  <Company>Hanford(MSP ver 2.0)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Searls, Michelle M</dc:creator>
  <cp:lastModifiedBy>Ochoa, Talia</cp:lastModifiedBy>
  <cp:revision>295</cp:revision>
  <cp:lastPrinted>2025-05-08T15:24:30Z</cp:lastPrinted>
  <dcterms:created xsi:type="dcterms:W3CDTF">2019-07-25T17:21:12Z</dcterms:created>
  <dcterms:modified xsi:type="dcterms:W3CDTF">2026-01-12T21:10:49Z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0x0101003D275463618DDD44AFD08ACAFEE4643F</vt:lpwstr>
  </property>
</Properties>
</file>