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5" r:id="rId1"/>
  </p:sldMasterIdLst>
  <p:notesMasterIdLst>
    <p:notesMasterId r:id="rId3"/>
  </p:notesMasterIdLst>
  <p:handoutMasterIdLst>
    <p:handoutMasterId r:id="rId4"/>
  </p:handoutMasterIdLst>
  <p:sldIdLst>
    <p:sldId id="681" r:id="rId2"/>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1588" algn="l" rtl="0" fontAlgn="base">
      <a:spcBef>
        <a:spcPct val="0"/>
      </a:spcBef>
      <a:spcAft>
        <a:spcPct val="0"/>
      </a:spcAft>
      <a:defRPr kern="1200">
        <a:solidFill>
          <a:schemeClr val="tx1"/>
        </a:solidFill>
        <a:latin typeface="Arial" charset="0"/>
        <a:ea typeface="+mn-ea"/>
        <a:cs typeface="+mn-cs"/>
      </a:defRPr>
    </a:lvl2pPr>
    <a:lvl3pPr marL="912813" indent="1588" algn="l" rtl="0" fontAlgn="base">
      <a:spcBef>
        <a:spcPct val="0"/>
      </a:spcBef>
      <a:spcAft>
        <a:spcPct val="0"/>
      </a:spcAft>
      <a:defRPr kern="1200">
        <a:solidFill>
          <a:schemeClr val="tx1"/>
        </a:solidFill>
        <a:latin typeface="Arial" charset="0"/>
        <a:ea typeface="+mn-ea"/>
        <a:cs typeface="+mn-cs"/>
      </a:defRPr>
    </a:lvl3pPr>
    <a:lvl4pPr marL="1370013" indent="1588" algn="l" rtl="0" fontAlgn="base">
      <a:spcBef>
        <a:spcPct val="0"/>
      </a:spcBef>
      <a:spcAft>
        <a:spcPct val="0"/>
      </a:spcAft>
      <a:defRPr kern="1200">
        <a:solidFill>
          <a:schemeClr val="tx1"/>
        </a:solidFill>
        <a:latin typeface="Arial" charset="0"/>
        <a:ea typeface="+mn-ea"/>
        <a:cs typeface="+mn-cs"/>
      </a:defRPr>
    </a:lvl4pPr>
    <a:lvl5pPr marL="1827213" indent="1588"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4">
          <p15:clr>
            <a:srgbClr val="A4A3A4"/>
          </p15:clr>
        </p15:guide>
        <p15:guide id="2" pos="2872">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636"/>
    <a:srgbClr val="0000FF"/>
    <a:srgbClr val="008000"/>
    <a:srgbClr val="006600"/>
    <a:srgbClr val="EFEFFF"/>
    <a:srgbClr val="C5ECFF"/>
    <a:srgbClr val="ABE3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9" autoAdjust="0"/>
    <p:restoredTop sz="87097" autoAdjust="0"/>
  </p:normalViewPr>
  <p:slideViewPr>
    <p:cSldViewPr snapToGrid="0">
      <p:cViewPr varScale="1">
        <p:scale>
          <a:sx n="120" d="100"/>
          <a:sy n="120" d="100"/>
        </p:scale>
        <p:origin x="2058" y="108"/>
      </p:cViewPr>
      <p:guideLst>
        <p:guide orient="horz" pos="374"/>
        <p:guide pos="2872"/>
      </p:guideLst>
    </p:cSldViewPr>
  </p:slideViewPr>
  <p:notesTextViewPr>
    <p:cViewPr>
      <p:scale>
        <a:sx n="100" d="100"/>
        <a:sy n="100" d="100"/>
      </p:scale>
      <p:origin x="0" y="0"/>
    </p:cViewPr>
  </p:notesTextViewPr>
  <p:sorterViewPr>
    <p:cViewPr>
      <p:scale>
        <a:sx n="90" d="100"/>
        <a:sy n="90" d="100"/>
      </p:scale>
      <p:origin x="0" y="1380"/>
    </p:cViewPr>
  </p:sorterViewPr>
  <p:notesViewPr>
    <p:cSldViewPr snapToGrid="0">
      <p:cViewPr varScale="1">
        <p:scale>
          <a:sx n="55" d="100"/>
          <a:sy n="55" d="100"/>
        </p:scale>
        <p:origin x="-1806" y="-102"/>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defTabSz="911597">
              <a:defRPr sz="1200">
                <a:latin typeface="Arial" pitchFamily="34" charset="0"/>
              </a:defRPr>
            </a:lvl1pPr>
          </a:lstStyle>
          <a:p>
            <a:pPr>
              <a:defRPr/>
            </a:pPr>
            <a:endParaRPr lang="en-US" dirty="0"/>
          </a:p>
        </p:txBody>
      </p:sp>
      <p:sp>
        <p:nvSpPr>
          <p:cNvPr id="3" name="Date Placeholder 2"/>
          <p:cNvSpPr>
            <a:spLocks noGrp="1"/>
          </p:cNvSpPr>
          <p:nvPr>
            <p:ph type="dt" sz="quarter" idx="1"/>
          </p:nvPr>
        </p:nvSpPr>
        <p:spPr bwMode="auto">
          <a:xfrm>
            <a:off x="3955953"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algn="r" defTabSz="911597">
              <a:defRPr sz="1200">
                <a:latin typeface="Arial" pitchFamily="34" charset="0"/>
              </a:defRPr>
            </a:lvl1pPr>
          </a:lstStyle>
          <a:p>
            <a:pPr>
              <a:defRPr/>
            </a:pPr>
            <a:fld id="{D285EF16-F4A5-44BF-85ED-E5359C341A14}" type="datetimeFigureOut">
              <a:rPr lang="en-US"/>
              <a:pPr>
                <a:defRPr/>
              </a:pPr>
              <a:t>5/1/2018</a:t>
            </a:fld>
            <a:endParaRPr lang="en-US" dirty="0"/>
          </a:p>
        </p:txBody>
      </p:sp>
      <p:sp>
        <p:nvSpPr>
          <p:cNvPr id="4" name="Footer Placeholder 3"/>
          <p:cNvSpPr>
            <a:spLocks noGrp="1"/>
          </p:cNvSpPr>
          <p:nvPr>
            <p:ph type="ftr" sz="quarter" idx="2"/>
          </p:nvPr>
        </p:nvSpPr>
        <p:spPr bwMode="auto">
          <a:xfrm>
            <a:off x="1"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defTabSz="911597">
              <a:defRPr sz="1200">
                <a:latin typeface="Arial" pitchFamily="34" charset="0"/>
              </a:defRPr>
            </a:lvl1pPr>
          </a:lstStyle>
          <a:p>
            <a:pPr>
              <a:defRPr/>
            </a:pPr>
            <a:endParaRPr lang="en-US" dirty="0"/>
          </a:p>
        </p:txBody>
      </p:sp>
      <p:sp>
        <p:nvSpPr>
          <p:cNvPr id="5" name="Slide Number Placeholder 4"/>
          <p:cNvSpPr>
            <a:spLocks noGrp="1"/>
          </p:cNvSpPr>
          <p:nvPr>
            <p:ph type="sldNum" sz="quarter" idx="3"/>
          </p:nvPr>
        </p:nvSpPr>
        <p:spPr bwMode="auto">
          <a:xfrm>
            <a:off x="3955953"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algn="r" defTabSz="911597">
              <a:defRPr sz="1200">
                <a:latin typeface="Arial" pitchFamily="34" charset="0"/>
              </a:defRPr>
            </a:lvl1pPr>
          </a:lstStyle>
          <a:p>
            <a:pPr>
              <a:defRPr/>
            </a:pPr>
            <a:fld id="{58AD67F4-220F-4DF7-8150-5E0B21D92410}" type="slidenum">
              <a:rPr lang="en-US"/>
              <a:pPr>
                <a:defRPr/>
              </a:pPr>
              <a:t>‹#›</a:t>
            </a:fld>
            <a:endParaRPr lang="en-US" dirty="0"/>
          </a:p>
        </p:txBody>
      </p:sp>
    </p:spTree>
    <p:extLst>
      <p:ext uri="{BB962C8B-B14F-4D97-AF65-F5344CB8AC3E}">
        <p14:creationId xmlns:p14="http://schemas.microsoft.com/office/powerpoint/2010/main" val="232920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defTabSz="911597">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55953"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algn="r" defTabSz="911597">
              <a:defRPr sz="1200">
                <a:latin typeface="Calibri" pitchFamily="34" charset="0"/>
              </a:defRPr>
            </a:lvl1pPr>
          </a:lstStyle>
          <a:p>
            <a:pPr>
              <a:defRPr/>
            </a:pPr>
            <a:fld id="{3AF9EE93-7C47-4ABE-A4EF-98452C5D13ED}" type="datetimeFigureOut">
              <a:rPr lang="en-US"/>
              <a:pPr>
                <a:defRPr/>
              </a:pPr>
              <a:t>5/1/2018</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1002" tIns="45501" rIns="91002" bIns="45501" rtlCol="0" anchor="ctr"/>
          <a:lstStyle/>
          <a:p>
            <a:pPr lvl="0"/>
            <a:endParaRPr lang="en-US" noProof="0" dirty="0" smtClean="0"/>
          </a:p>
        </p:txBody>
      </p:sp>
      <p:sp>
        <p:nvSpPr>
          <p:cNvPr id="5" name="Notes Placeholder 4"/>
          <p:cNvSpPr>
            <a:spLocks noGrp="1"/>
          </p:cNvSpPr>
          <p:nvPr>
            <p:ph type="body" sz="quarter" idx="3"/>
          </p:nvPr>
        </p:nvSpPr>
        <p:spPr bwMode="auto">
          <a:xfrm>
            <a:off x="699133" y="4410392"/>
            <a:ext cx="5586735" cy="4177348"/>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1"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defTabSz="911597">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55953"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algn="r" defTabSz="911597">
              <a:defRPr sz="1200">
                <a:latin typeface="Calibri" pitchFamily="34" charset="0"/>
              </a:defRPr>
            </a:lvl1pPr>
          </a:lstStyle>
          <a:p>
            <a:pPr>
              <a:defRPr/>
            </a:pPr>
            <a:fld id="{1860B4F2-E066-4AA7-8357-FB703FC891AD}" type="slidenum">
              <a:rPr lang="en-US"/>
              <a:pPr>
                <a:defRPr/>
              </a:pPr>
              <a:t>‹#›</a:t>
            </a:fld>
            <a:endParaRPr lang="en-US" dirty="0"/>
          </a:p>
        </p:txBody>
      </p:sp>
    </p:spTree>
    <p:extLst>
      <p:ext uri="{BB962C8B-B14F-4D97-AF65-F5344CB8AC3E}">
        <p14:creationId xmlns:p14="http://schemas.microsoft.com/office/powerpoint/2010/main" val="3408509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4932" algn="l" defTabSz="913972" rtl="0" eaLnBrk="1" latinLnBrk="0" hangingPunct="1">
      <a:defRPr sz="1200" kern="1200">
        <a:solidFill>
          <a:schemeClr val="tx1"/>
        </a:solidFill>
        <a:latin typeface="+mn-lt"/>
        <a:ea typeface="+mn-ea"/>
        <a:cs typeface="+mn-cs"/>
      </a:defRPr>
    </a:lvl6pPr>
    <a:lvl7pPr marL="2741916" algn="l" defTabSz="913972" rtl="0" eaLnBrk="1" latinLnBrk="0" hangingPunct="1">
      <a:defRPr sz="1200" kern="1200">
        <a:solidFill>
          <a:schemeClr val="tx1"/>
        </a:solidFill>
        <a:latin typeface="+mn-lt"/>
        <a:ea typeface="+mn-ea"/>
        <a:cs typeface="+mn-cs"/>
      </a:defRPr>
    </a:lvl7pPr>
    <a:lvl8pPr marL="3198904" algn="l" defTabSz="913972" rtl="0" eaLnBrk="1" latinLnBrk="0" hangingPunct="1">
      <a:defRPr sz="1200" kern="1200">
        <a:solidFill>
          <a:schemeClr val="tx1"/>
        </a:solidFill>
        <a:latin typeface="+mn-lt"/>
        <a:ea typeface="+mn-ea"/>
        <a:cs typeface="+mn-cs"/>
      </a:defRPr>
    </a:lvl8pPr>
    <a:lvl9pPr marL="3655888" algn="l" defTabSz="9139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effectLst/>
                <a:latin typeface="+mn-lt"/>
                <a:ea typeface="+mn-ea"/>
                <a:cs typeface="+mn-cs"/>
              </a:rPr>
              <a:t>Scientists and engineers must be able to reliably predict how electrically charged atoms and molecules called ions will respond when atoms and molecules come together, whether in biological or human-made systems. Ion clusters represent an ideal way to model such larger-scale systems because they mimic chemical and physical processes. In a unique approach, scientists took a simple solution of known chemicals and applied a high voltage to create a charged </a:t>
            </a:r>
            <a:r>
              <a:rPr lang="en-US" sz="1200" kern="1200" dirty="0" err="1" smtClean="0">
                <a:solidFill>
                  <a:schemeClr val="tx1"/>
                </a:solidFill>
                <a:effectLst/>
                <a:latin typeface="+mn-lt"/>
                <a:ea typeface="+mn-ea"/>
                <a:cs typeface="+mn-cs"/>
              </a:rPr>
              <a:t>microdroplet</a:t>
            </a:r>
            <a:r>
              <a:rPr lang="en-US" sz="1200" kern="1200" dirty="0" smtClean="0">
                <a:solidFill>
                  <a:schemeClr val="tx1"/>
                </a:solidFill>
                <a:effectLst/>
                <a:latin typeface="+mn-lt"/>
                <a:ea typeface="+mn-ea"/>
                <a:cs typeface="+mn-cs"/>
              </a:rPr>
              <a:t> that kept similar molecules together so that scientists could capture and cool them in an ion trap. Studying clusters allowed scientists to discover ion properties and better predict their behavior, with implications for understanding climate, advancing bio-inspired sustainable energy, and synthesizing new materials. The featured article on the work was awarded the American Chemical Society’s coveted Editors’ Choice.</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Bruce Kay</a:t>
            </a:r>
          </a:p>
          <a:p>
            <a:r>
              <a:rPr lang="en-US" sz="1200" kern="1200" dirty="0" smtClean="0">
                <a:solidFill>
                  <a:schemeClr val="tx1"/>
                </a:solidFill>
                <a:effectLst/>
                <a:latin typeface="+mn-lt"/>
                <a:ea typeface="+mn-ea"/>
                <a:cs typeface="+mn-cs"/>
              </a:rPr>
              <a:t>Project: 16248, KC0301050, Chemical Kinetics and Dynamics at Interfaces</a:t>
            </a:r>
          </a:p>
          <a:p>
            <a:r>
              <a:rPr lang="en-US" sz="1200" kern="1200" dirty="0" smtClean="0">
                <a:solidFill>
                  <a:schemeClr val="tx1"/>
                </a:solidFill>
                <a:effectLst/>
                <a:latin typeface="+mn-lt"/>
                <a:ea typeface="+mn-ea"/>
                <a:cs typeface="+mn-cs"/>
              </a:rPr>
              <a:t>DOE Program Manager: Greg </a:t>
            </a:r>
            <a:r>
              <a:rPr lang="en-US" sz="1200" kern="1200" dirty="0" err="1" smtClean="0">
                <a:solidFill>
                  <a:schemeClr val="tx1"/>
                </a:solidFill>
                <a:effectLst/>
                <a:latin typeface="+mn-lt"/>
                <a:ea typeface="+mn-ea"/>
                <a:cs typeface="+mn-cs"/>
              </a:rPr>
              <a:t>Fiechtner</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Publication: Cluster Model Studies of Anion and Molecular Specificities via Electrospray Ionization Photoelectron Spectroscopy</a:t>
            </a:r>
          </a:p>
          <a:p>
            <a:r>
              <a:rPr lang="en-US" sz="1200" kern="1200" dirty="0" err="1" smtClean="0">
                <a:solidFill>
                  <a:schemeClr val="tx1"/>
                </a:solidFill>
                <a:effectLst/>
                <a:latin typeface="+mn-lt"/>
                <a:ea typeface="+mn-ea"/>
                <a:cs typeface="+mn-cs"/>
              </a:rPr>
              <a:t>Xue</a:t>
            </a:r>
            <a:r>
              <a:rPr lang="en-US" sz="1200" kern="1200" dirty="0" smtClean="0">
                <a:solidFill>
                  <a:schemeClr val="tx1"/>
                </a:solidFill>
                <a:effectLst/>
                <a:latin typeface="+mn-lt"/>
                <a:ea typeface="+mn-ea"/>
                <a:cs typeface="+mn-cs"/>
              </a:rPr>
              <a:t>-Bin Wang</a:t>
            </a:r>
          </a:p>
          <a:p>
            <a:r>
              <a:rPr lang="en-US" sz="1200" kern="1200" dirty="0" smtClean="0">
                <a:solidFill>
                  <a:schemeClr val="tx1"/>
                </a:solidFill>
                <a:effectLst/>
                <a:latin typeface="+mn-lt"/>
                <a:ea typeface="+mn-ea"/>
                <a:cs typeface="+mn-cs"/>
              </a:rPr>
              <a:t>dx.doi.org/ 10.1021/acs.jpca.6b09784 | </a:t>
            </a:r>
            <a:r>
              <a:rPr lang="en-US" sz="1200" i="1" kern="1200" dirty="0" smtClean="0">
                <a:solidFill>
                  <a:schemeClr val="tx1"/>
                </a:solidFill>
                <a:effectLst/>
                <a:latin typeface="+mn-lt"/>
                <a:ea typeface="+mn-ea"/>
                <a:cs typeface="+mn-cs"/>
              </a:rPr>
              <a:t>Journal of Physical Chemistry A</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smtClean="0">
                <a:solidFill>
                  <a:schemeClr val="tx1"/>
                </a:solidFill>
                <a:effectLst/>
                <a:latin typeface="+mn-lt"/>
                <a:ea typeface="+mn-ea"/>
                <a:cs typeface="+mn-cs"/>
              </a:rPr>
              <a:t> </a:t>
            </a: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377C86-9AA9-4188-8B4E-7ED7CBBE0E0E}" type="slidenum">
              <a:rPr lang="en-US" smtClean="0"/>
              <a:pPr/>
              <a:t>1</a:t>
            </a:fld>
            <a:endParaRPr lang="en-US" dirty="0"/>
          </a:p>
        </p:txBody>
      </p:sp>
    </p:spTree>
    <p:extLst>
      <p:ext uri="{BB962C8B-B14F-4D97-AF65-F5344CB8AC3E}">
        <p14:creationId xmlns:p14="http://schemas.microsoft.com/office/powerpoint/2010/main" val="156425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dirty="0" smtClean="0"/>
              <a:t>Materials Sciences and Engineering Division</a:t>
            </a:r>
          </a:p>
          <a:p>
            <a:pPr>
              <a:defRPr/>
            </a:pPr>
            <a:r>
              <a:rPr lang="en-US" dirty="0" smtClean="0"/>
              <a:t>Office of Basic Energy Sciences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95" tIns="45599" rIns="91195" bIns="45599"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195" tIns="45599" rIns="91195" bIns="455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8E19CD28-BC99-485A-96DA-CE53FCCADF81}" type="slidenum">
              <a:rPr lang="en-US"/>
              <a:pPr>
                <a:defRPr/>
              </a:pPr>
              <a:t>‹#›</a:t>
            </a:fld>
            <a:endParaRPr lang="en-US" dirty="0"/>
          </a:p>
        </p:txBody>
      </p:sp>
      <p:pic>
        <p:nvPicPr>
          <p:cNvPr id="2054" name="Picture 9" descr="horizontal-logo-green-text.jpg"/>
          <p:cNvPicPr>
            <a:picLocks noChangeAspect="1"/>
          </p:cNvPicPr>
          <p:nvPr/>
        </p:nvPicPr>
        <p:blipFill>
          <a:blip r:embed="rId4"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666" r:id="rId1"/>
  </p:sldLayoutIdLst>
  <p:hf hdr="0" dt="0"/>
  <p:txStyles>
    <p:titleStyle>
      <a:lvl1pPr algn="ctr" rtl="0" eaLnBrk="0" fontAlgn="base" hangingPunct="0">
        <a:spcBef>
          <a:spcPct val="0"/>
        </a:spcBef>
        <a:spcAft>
          <a:spcPct val="0"/>
        </a:spcAft>
        <a:tabLst>
          <a:tab pos="3482975" algn="l"/>
        </a:tabLst>
        <a:defRPr sz="2400" b="1"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tabLst>
          <a:tab pos="3482975" algn="l"/>
        </a:tabLst>
        <a:defRPr sz="2400" b="1">
          <a:solidFill>
            <a:srgbClr val="106636"/>
          </a:solidFill>
          <a:latin typeface="Arial" charset="0"/>
          <a:cs typeface="Arial" charset="0"/>
        </a:defRPr>
      </a:lvl2pPr>
      <a:lvl3pPr algn="ctr" rtl="0" eaLnBrk="0" fontAlgn="base" hangingPunct="0">
        <a:spcBef>
          <a:spcPct val="0"/>
        </a:spcBef>
        <a:spcAft>
          <a:spcPct val="0"/>
        </a:spcAft>
        <a:tabLst>
          <a:tab pos="3482975" algn="l"/>
        </a:tabLst>
        <a:defRPr sz="2400" b="1">
          <a:solidFill>
            <a:srgbClr val="106636"/>
          </a:solidFill>
          <a:latin typeface="Arial" charset="0"/>
          <a:cs typeface="Arial" charset="0"/>
        </a:defRPr>
      </a:lvl3pPr>
      <a:lvl4pPr algn="ctr" rtl="0" eaLnBrk="0" fontAlgn="base" hangingPunct="0">
        <a:spcBef>
          <a:spcPct val="0"/>
        </a:spcBef>
        <a:spcAft>
          <a:spcPct val="0"/>
        </a:spcAft>
        <a:tabLst>
          <a:tab pos="3482975" algn="l"/>
        </a:tabLst>
        <a:defRPr sz="2400" b="1">
          <a:solidFill>
            <a:srgbClr val="106636"/>
          </a:solidFill>
          <a:latin typeface="Arial" charset="0"/>
          <a:cs typeface="Arial" charset="0"/>
        </a:defRPr>
      </a:lvl4pPr>
      <a:lvl5pPr algn="ctr" rtl="0" eaLnBrk="0" fontAlgn="base" hangingPunct="0">
        <a:spcBef>
          <a:spcPct val="0"/>
        </a:spcBef>
        <a:spcAft>
          <a:spcPct val="0"/>
        </a:spcAft>
        <a:tabLst>
          <a:tab pos="3482975" algn="l"/>
        </a:tabLst>
        <a:defRPr sz="2400" b="1">
          <a:solidFill>
            <a:srgbClr val="106636"/>
          </a:solidFill>
          <a:latin typeface="Arial" charset="0"/>
          <a:cs typeface="Arial" charset="0"/>
        </a:defRPr>
      </a:lvl5pPr>
      <a:lvl6pPr marL="455976" algn="ctr" rtl="0" fontAlgn="base">
        <a:spcBef>
          <a:spcPct val="0"/>
        </a:spcBef>
        <a:spcAft>
          <a:spcPct val="0"/>
        </a:spcAft>
        <a:defRPr sz="2400">
          <a:solidFill>
            <a:srgbClr val="106636"/>
          </a:solidFill>
          <a:latin typeface="Arial" charset="0"/>
          <a:cs typeface="Arial" charset="0"/>
        </a:defRPr>
      </a:lvl6pPr>
      <a:lvl7pPr marL="911944" algn="ctr" rtl="0" fontAlgn="base">
        <a:spcBef>
          <a:spcPct val="0"/>
        </a:spcBef>
        <a:spcAft>
          <a:spcPct val="0"/>
        </a:spcAft>
        <a:defRPr sz="2400">
          <a:solidFill>
            <a:srgbClr val="106636"/>
          </a:solidFill>
          <a:latin typeface="Arial" charset="0"/>
          <a:cs typeface="Arial" charset="0"/>
        </a:defRPr>
      </a:lvl7pPr>
      <a:lvl8pPr marL="1367917" algn="ctr" rtl="0" fontAlgn="base">
        <a:spcBef>
          <a:spcPct val="0"/>
        </a:spcBef>
        <a:spcAft>
          <a:spcPct val="0"/>
        </a:spcAft>
        <a:defRPr sz="2400">
          <a:solidFill>
            <a:srgbClr val="106636"/>
          </a:solidFill>
          <a:latin typeface="Arial" charset="0"/>
          <a:cs typeface="Arial" charset="0"/>
        </a:defRPr>
      </a:lvl8pPr>
      <a:lvl9pPr marL="182388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charset="0"/>
        <a:buChar char="•"/>
        <a:defRPr sz="2000" b="1" kern="1200">
          <a:solidFill>
            <a:schemeClr val="tx1"/>
          </a:solidFill>
          <a:latin typeface="Arial" pitchFamily="34" charset="0"/>
          <a:ea typeface="+mn-ea"/>
          <a:cs typeface="Arial" pitchFamily="34" charset="0"/>
        </a:defRPr>
      </a:lvl1pPr>
      <a:lvl2pPr marL="739775" indent="-284163" algn="l" rtl="0" eaLnBrk="0" fontAlgn="base" hangingPunct="0">
        <a:spcBef>
          <a:spcPct val="20000"/>
        </a:spcBef>
        <a:spcAft>
          <a:spcPct val="0"/>
        </a:spcAft>
        <a:buFont typeface="Arial" charset="0"/>
        <a:buChar char="–"/>
        <a:defRPr sz="2000" kern="1200">
          <a:solidFill>
            <a:srgbClr val="106636"/>
          </a:solidFill>
          <a:latin typeface="Arial" pitchFamily="34" charset="0"/>
          <a:ea typeface="+mn-ea"/>
          <a:cs typeface="Arial" pitchFamily="34" charset="0"/>
        </a:defRPr>
      </a:lvl2pPr>
      <a:lvl3pPr marL="1139825"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3pPr>
      <a:lvl4pPr marL="1595438" indent="-227013" algn="l" rtl="0" eaLnBrk="0" fontAlgn="base" hangingPunct="0">
        <a:spcBef>
          <a:spcPct val="20000"/>
        </a:spcBef>
        <a:spcAft>
          <a:spcPct val="0"/>
        </a:spcAft>
        <a:buFont typeface="Arial" charset="0"/>
        <a:buChar char="–"/>
        <a:defRPr kern="1200">
          <a:solidFill>
            <a:srgbClr val="106636"/>
          </a:solidFill>
          <a:latin typeface="Arial" pitchFamily="34" charset="0"/>
          <a:ea typeface="+mn-ea"/>
          <a:cs typeface="Arial" pitchFamily="34" charset="0"/>
        </a:defRPr>
      </a:lvl4pPr>
      <a:lvl5pPr marL="2051050"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07848"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82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9791"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576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944" rtl="0" eaLnBrk="1" latinLnBrk="0" hangingPunct="1">
        <a:defRPr sz="1800" kern="1200">
          <a:solidFill>
            <a:schemeClr val="tx1"/>
          </a:solidFill>
          <a:latin typeface="+mn-lt"/>
          <a:ea typeface="+mn-ea"/>
          <a:cs typeface="+mn-cs"/>
        </a:defRPr>
      </a:lvl1pPr>
      <a:lvl2pPr marL="455976" algn="l" defTabSz="911944" rtl="0" eaLnBrk="1" latinLnBrk="0" hangingPunct="1">
        <a:defRPr sz="1800" kern="1200">
          <a:solidFill>
            <a:schemeClr val="tx1"/>
          </a:solidFill>
          <a:latin typeface="+mn-lt"/>
          <a:ea typeface="+mn-ea"/>
          <a:cs typeface="+mn-cs"/>
        </a:defRPr>
      </a:lvl2pPr>
      <a:lvl3pPr marL="911944" algn="l" defTabSz="911944" rtl="0" eaLnBrk="1" latinLnBrk="0" hangingPunct="1">
        <a:defRPr sz="1800" kern="1200">
          <a:solidFill>
            <a:schemeClr val="tx1"/>
          </a:solidFill>
          <a:latin typeface="+mn-lt"/>
          <a:ea typeface="+mn-ea"/>
          <a:cs typeface="+mn-cs"/>
        </a:defRPr>
      </a:lvl3pPr>
      <a:lvl4pPr marL="1367917" algn="l" defTabSz="911944" rtl="0" eaLnBrk="1" latinLnBrk="0" hangingPunct="1">
        <a:defRPr sz="1800" kern="1200">
          <a:solidFill>
            <a:schemeClr val="tx1"/>
          </a:solidFill>
          <a:latin typeface="+mn-lt"/>
          <a:ea typeface="+mn-ea"/>
          <a:cs typeface="+mn-cs"/>
        </a:defRPr>
      </a:lvl4pPr>
      <a:lvl5pPr marL="1823887" algn="l" defTabSz="911944" rtl="0" eaLnBrk="1" latinLnBrk="0" hangingPunct="1">
        <a:defRPr sz="1800" kern="1200">
          <a:solidFill>
            <a:schemeClr val="tx1"/>
          </a:solidFill>
          <a:latin typeface="+mn-lt"/>
          <a:ea typeface="+mn-ea"/>
          <a:cs typeface="+mn-cs"/>
        </a:defRPr>
      </a:lvl5pPr>
      <a:lvl6pPr marL="2279859" algn="l" defTabSz="911944" rtl="0" eaLnBrk="1" latinLnBrk="0" hangingPunct="1">
        <a:defRPr sz="1800" kern="1200">
          <a:solidFill>
            <a:schemeClr val="tx1"/>
          </a:solidFill>
          <a:latin typeface="+mn-lt"/>
          <a:ea typeface="+mn-ea"/>
          <a:cs typeface="+mn-cs"/>
        </a:defRPr>
      </a:lvl6pPr>
      <a:lvl7pPr marL="2735831" algn="l" defTabSz="911944" rtl="0" eaLnBrk="1" latinLnBrk="0" hangingPunct="1">
        <a:defRPr sz="1800" kern="1200">
          <a:solidFill>
            <a:schemeClr val="tx1"/>
          </a:solidFill>
          <a:latin typeface="+mn-lt"/>
          <a:ea typeface="+mn-ea"/>
          <a:cs typeface="+mn-cs"/>
        </a:defRPr>
      </a:lvl7pPr>
      <a:lvl8pPr marL="3191805" algn="l" defTabSz="911944" rtl="0" eaLnBrk="1" latinLnBrk="0" hangingPunct="1">
        <a:defRPr sz="1800" kern="1200">
          <a:solidFill>
            <a:schemeClr val="tx1"/>
          </a:solidFill>
          <a:latin typeface="+mn-lt"/>
          <a:ea typeface="+mn-ea"/>
          <a:cs typeface="+mn-cs"/>
        </a:defRPr>
      </a:lvl8pPr>
      <a:lvl9pPr marL="3647775" algn="l" defTabSz="9119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152400" y="762000"/>
            <a:ext cx="4953000" cy="5410200"/>
          </a:xfrm>
          <a:prstGeom prst="rect">
            <a:avLst/>
          </a:prstGeom>
        </p:spPr>
        <p:txBody>
          <a:bodyPr/>
          <a:lstStyle/>
          <a:p>
            <a:pPr marL="0" marR="0" lvl="0" indent="-342900" algn="l" defTabSz="914400" rtl="0" eaLnBrk="0" fontAlgn="base" latinLnBrk="0" hangingPunct="0">
              <a:lnSpc>
                <a:spcPct val="100000"/>
              </a:lnSpc>
              <a:spcBef>
                <a:spcPts val="0"/>
              </a:spcBef>
              <a:spcAft>
                <a:spcPct val="0"/>
              </a:spcAft>
              <a:buClrTx/>
              <a:buSzTx/>
              <a:buFont typeface="Arial" charset="0"/>
              <a:buNone/>
              <a:tabLst/>
              <a:defRPr/>
            </a:pPr>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Scientific Achievement</a:t>
            </a:r>
          </a:p>
          <a:p>
            <a:pPr marL="238125" lvl="1" eaLnBrk="0" hangingPunct="0"/>
            <a:r>
              <a:rPr lang="en-US" b="1" dirty="0" smtClean="0">
                <a:latin typeface="+mn-lt"/>
              </a:rPr>
              <a:t>Developed a new approach to bring ions </a:t>
            </a:r>
            <a:r>
              <a:rPr lang="en-US" b="1" dirty="0">
                <a:latin typeface="+mn-lt"/>
              </a:rPr>
              <a:t>together in clusters to </a:t>
            </a:r>
            <a:r>
              <a:rPr lang="en-US" b="1" dirty="0" smtClean="0">
                <a:latin typeface="+mn-lt"/>
              </a:rPr>
              <a:t>discover </a:t>
            </a:r>
            <a:r>
              <a:rPr lang="en-US" b="1" dirty="0">
                <a:latin typeface="+mn-lt"/>
              </a:rPr>
              <a:t>their properties and </a:t>
            </a:r>
            <a:r>
              <a:rPr lang="en-US" b="1" dirty="0" smtClean="0">
                <a:latin typeface="+mn-lt"/>
              </a:rPr>
              <a:t>better predict </a:t>
            </a:r>
            <a:r>
              <a:rPr lang="en-US" b="1" dirty="0">
                <a:latin typeface="+mn-lt"/>
              </a:rPr>
              <a:t>their </a:t>
            </a:r>
            <a:r>
              <a:rPr lang="en-US" b="1" dirty="0" smtClean="0">
                <a:latin typeface="+mn-lt"/>
              </a:rPr>
              <a:t>behavior.</a:t>
            </a:r>
            <a:endParaRPr lang="en-US" b="1" dirty="0" smtClean="0">
              <a:latin typeface="+mn-lt"/>
            </a:endParaRPr>
          </a:p>
          <a:p>
            <a:pPr marL="238125" lvl="1" eaLnBrk="0" hangingPunct="0"/>
            <a:endParaRPr kumimoji="0" lang="en-US" sz="1600" b="1" i="0" u="none" strike="noStrike" kern="1200" cap="none" spc="0" normalizeH="0" baseline="0" noProof="0" dirty="0">
              <a:ln>
                <a:noFill/>
              </a:ln>
              <a:solidFill>
                <a:srgbClr val="146737"/>
              </a:solidFill>
              <a:effectLst/>
              <a:uLnTx/>
              <a:uFillTx/>
              <a:latin typeface="+mn-lt"/>
              <a:ea typeface="+mn-ea"/>
              <a:cs typeface="Arial" pitchFamily="34" charset="0"/>
            </a:endParaRPr>
          </a:p>
          <a:p>
            <a:pPr marL="0" lvl="1" indent="0" eaLnBrk="0" hangingPunct="0"/>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Significance and Impact</a:t>
            </a:r>
          </a:p>
          <a:p>
            <a:pPr marL="182880" lvl="1" indent="-182880" eaLnBrk="0" hangingPunct="0">
              <a:spcBef>
                <a:spcPts val="200"/>
              </a:spcBef>
            </a:pPr>
            <a:r>
              <a:rPr lang="en-US" sz="1600" b="1" dirty="0" smtClean="0">
                <a:solidFill>
                  <a:prstClr val="black"/>
                </a:solidFill>
                <a:latin typeface="+mn-lt"/>
                <a:cs typeface="Arial" pitchFamily="34" charset="0"/>
              </a:rPr>
              <a:t>	Cluster modeling </a:t>
            </a:r>
            <a:r>
              <a:rPr lang="en-US" sz="1600" b="1" dirty="0" smtClean="0">
                <a:latin typeface="+mn-lt"/>
              </a:rPr>
              <a:t>represents </a:t>
            </a:r>
            <a:r>
              <a:rPr lang="en-US" sz="1600" b="1" dirty="0">
                <a:latin typeface="+mn-lt"/>
              </a:rPr>
              <a:t>an ideal way to model </a:t>
            </a:r>
            <a:r>
              <a:rPr lang="en-US" sz="1600" b="1" dirty="0" smtClean="0">
                <a:latin typeface="+mn-lt"/>
              </a:rPr>
              <a:t>larger scale biological and human-made systems </a:t>
            </a:r>
            <a:r>
              <a:rPr lang="en-US" sz="1600" b="1" dirty="0">
                <a:latin typeface="+mn-lt"/>
              </a:rPr>
              <a:t>because </a:t>
            </a:r>
            <a:r>
              <a:rPr lang="en-US" sz="1600" b="1" dirty="0" smtClean="0">
                <a:latin typeface="+mn-lt"/>
              </a:rPr>
              <a:t>ion clusters </a:t>
            </a:r>
            <a:r>
              <a:rPr lang="en-US" sz="1600" b="1" dirty="0">
                <a:latin typeface="+mn-lt"/>
              </a:rPr>
              <a:t>mimic chemical and physical </a:t>
            </a:r>
            <a:r>
              <a:rPr lang="en-US" sz="1600" b="1" dirty="0" smtClean="0">
                <a:latin typeface="+mn-lt"/>
              </a:rPr>
              <a:t>processes in a way current modeling cannot. The work could help explain why some molecules </a:t>
            </a:r>
            <a:r>
              <a:rPr lang="en-US" sz="1600" b="1" dirty="0" smtClean="0">
                <a:latin typeface="+mn-lt"/>
                <a:cs typeface="Arial" pitchFamily="34" charset="0"/>
              </a:rPr>
              <a:t>form </a:t>
            </a:r>
            <a:r>
              <a:rPr lang="en-US" sz="1600" b="1" dirty="0">
                <a:latin typeface="+mn-lt"/>
                <a:cs typeface="Arial" pitchFamily="34" charset="0"/>
              </a:rPr>
              <a:t>solids in </a:t>
            </a:r>
            <a:r>
              <a:rPr lang="en-US" sz="1600" b="1" dirty="0" smtClean="0">
                <a:latin typeface="+mn-lt"/>
                <a:cs typeface="Arial" pitchFamily="34" charset="0"/>
              </a:rPr>
              <a:t>gases, </a:t>
            </a:r>
            <a:r>
              <a:rPr lang="en-US" sz="1600" b="1" dirty="0">
                <a:latin typeface="+mn-lt"/>
                <a:cs typeface="Arial" pitchFamily="34" charset="0"/>
              </a:rPr>
              <a:t>like pollutants in the </a:t>
            </a:r>
            <a:r>
              <a:rPr lang="en-US" sz="1600" b="1" dirty="0" smtClean="0">
                <a:latin typeface="+mn-lt"/>
                <a:cs typeface="Arial" pitchFamily="34" charset="0"/>
              </a:rPr>
              <a:t>atmosphere.</a:t>
            </a:r>
          </a:p>
          <a:p>
            <a:pPr marL="182880" lvl="1" indent="-182880" eaLnBrk="0" hangingPunct="0">
              <a:spcBef>
                <a:spcPts val="200"/>
              </a:spcBef>
            </a:pPr>
            <a:endParaRPr lang="en-US" sz="1600" b="1" dirty="0">
              <a:latin typeface="+mn-lt"/>
              <a:cs typeface="Arial" pitchFamily="34" charset="0"/>
            </a:endParaRPr>
          </a:p>
          <a:p>
            <a:pPr marL="182880" lvl="1" indent="-182880" eaLnBrk="0" hangingPunct="0">
              <a:spcBef>
                <a:spcPts val="200"/>
              </a:spcBef>
            </a:pPr>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Research Details</a:t>
            </a:r>
          </a:p>
          <a:p>
            <a:r>
              <a:rPr lang="en-US" sz="1400" dirty="0" smtClean="0">
                <a:solidFill>
                  <a:srgbClr val="146737"/>
                </a:solidFill>
                <a:latin typeface="+mn-lt"/>
                <a:cs typeface="Arial" pitchFamily="34" charset="0"/>
              </a:rPr>
              <a:t>-- </a:t>
            </a:r>
            <a:r>
              <a:rPr lang="en-US" sz="1400" dirty="0" smtClean="0">
                <a:solidFill>
                  <a:srgbClr val="146737"/>
                </a:solidFill>
                <a:latin typeface="+mn-lt"/>
                <a:cs typeface="Arial" pitchFamily="34" charset="0"/>
              </a:rPr>
              <a:t>Used electrospray ionization to create an aerosol of a simple solution of known chemicals.</a:t>
            </a:r>
          </a:p>
          <a:p>
            <a:r>
              <a:rPr lang="en-US" sz="1400" dirty="0" smtClean="0">
                <a:solidFill>
                  <a:srgbClr val="146737"/>
                </a:solidFill>
                <a:latin typeface="+mn-lt"/>
                <a:cs typeface="Arial" pitchFamily="34" charset="0"/>
              </a:rPr>
              <a:t>-- </a:t>
            </a:r>
            <a:r>
              <a:rPr lang="en-US" sz="1400" dirty="0" smtClean="0">
                <a:solidFill>
                  <a:srgbClr val="146737"/>
                </a:solidFill>
                <a:latin typeface="+mn-lt"/>
                <a:cs typeface="Arial" pitchFamily="34" charset="0"/>
              </a:rPr>
              <a:t>Captured similar molecules and cooled them in an ion trap.</a:t>
            </a:r>
          </a:p>
          <a:p>
            <a:r>
              <a:rPr lang="en-US" sz="1400" dirty="0" smtClean="0">
                <a:solidFill>
                  <a:srgbClr val="146737"/>
                </a:solidFill>
                <a:latin typeface="+mn-lt"/>
                <a:cs typeface="Arial" pitchFamily="34" charset="0"/>
              </a:rPr>
              <a:t>-- Studied </a:t>
            </a:r>
            <a:r>
              <a:rPr lang="en-US" sz="1400" dirty="0" smtClean="0">
                <a:solidFill>
                  <a:srgbClr val="146737"/>
                </a:solidFill>
                <a:latin typeface="+mn-lt"/>
                <a:cs typeface="Arial" pitchFamily="34" charset="0"/>
              </a:rPr>
              <a:t>using negative ion photoelectron spectroscopy.</a:t>
            </a:r>
          </a:p>
          <a:p>
            <a:r>
              <a:rPr lang="en-US" sz="1400" dirty="0" smtClean="0">
                <a:solidFill>
                  <a:srgbClr val="146737"/>
                </a:solidFill>
                <a:latin typeface="+mn-lt"/>
                <a:cs typeface="Arial" pitchFamily="34" charset="0"/>
              </a:rPr>
              <a:t>-- Tested </a:t>
            </a:r>
            <a:r>
              <a:rPr lang="en-US" sz="1400" dirty="0" smtClean="0">
                <a:solidFill>
                  <a:srgbClr val="146737"/>
                </a:solidFill>
                <a:latin typeface="+mn-lt"/>
                <a:cs typeface="Arial" pitchFamily="34" charset="0"/>
              </a:rPr>
              <a:t>approach on studies ranging from biological functions to atmospheric chemistry.</a:t>
            </a:r>
          </a:p>
          <a:p>
            <a:r>
              <a:rPr lang="en-US" sz="1400" dirty="0" smtClean="0">
                <a:solidFill>
                  <a:srgbClr val="146737"/>
                </a:solidFill>
                <a:latin typeface="+mn-lt"/>
                <a:cs typeface="Arial" pitchFamily="34" charset="0"/>
              </a:rPr>
              <a:t>-- Discovered </a:t>
            </a:r>
            <a:r>
              <a:rPr lang="en-US" sz="1400" dirty="0" smtClean="0">
                <a:solidFill>
                  <a:srgbClr val="146737"/>
                </a:solidFill>
                <a:latin typeface="+mn-lt"/>
                <a:cs typeface="Arial" pitchFamily="34" charset="0"/>
              </a:rPr>
              <a:t>that how a cluster behaved determined an ion’s role in a solution, as a solid, and at an interface.</a:t>
            </a:r>
          </a:p>
          <a:p>
            <a:endParaRPr lang="en-US" sz="1400" dirty="0" smtClean="0">
              <a:solidFill>
                <a:srgbClr val="146737"/>
              </a:solidFill>
              <a:latin typeface="+mn-lt"/>
              <a:cs typeface="Arial" pitchFamily="34" charset="0"/>
            </a:endParaRPr>
          </a:p>
        </p:txBody>
      </p:sp>
      <p:sp>
        <p:nvSpPr>
          <p:cNvPr id="13" name="Rectangle 12"/>
          <p:cNvSpPr/>
          <p:nvPr/>
        </p:nvSpPr>
        <p:spPr>
          <a:xfrm>
            <a:off x="5334000" y="5105400"/>
            <a:ext cx="3581400" cy="246221"/>
          </a:xfrm>
          <a:prstGeom prst="rect">
            <a:avLst/>
          </a:prstGeom>
        </p:spPr>
        <p:txBody>
          <a:bodyPr wrap="square">
            <a:spAutoFit/>
          </a:bodyPr>
          <a:lstStyle/>
          <a:p>
            <a:pPr algn="ctr"/>
            <a:endParaRPr lang="en-US" sz="1000" dirty="0">
              <a:solidFill>
                <a:srgbClr val="106636"/>
              </a:solidFill>
              <a:latin typeface="Arial Narrow" pitchFamily="34" charset="0"/>
              <a:cs typeface="Arial" pitchFamily="34" charset="0"/>
            </a:endParaRPr>
          </a:p>
        </p:txBody>
      </p:sp>
      <p:sp>
        <p:nvSpPr>
          <p:cNvPr id="22" name="Title 1"/>
          <p:cNvSpPr txBox="1">
            <a:spLocks/>
          </p:cNvSpPr>
          <p:nvPr/>
        </p:nvSpPr>
        <p:spPr bwMode="auto">
          <a:xfrm>
            <a:off x="-76200" y="0"/>
            <a:ext cx="9296400" cy="676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25" name="Title 1"/>
          <p:cNvSpPr>
            <a:spLocks noGrp="1"/>
          </p:cNvSpPr>
          <p:nvPr>
            <p:ph type="title"/>
          </p:nvPr>
        </p:nvSpPr>
        <p:spPr>
          <a:xfrm>
            <a:off x="0" y="0"/>
            <a:ext cx="9144000" cy="676275"/>
          </a:xfrm>
        </p:spPr>
        <p:txBody>
          <a:bodyPr/>
          <a:lstStyle/>
          <a:p>
            <a:r>
              <a:rPr lang="en-US" dirty="0" smtClean="0"/>
              <a:t>When Ions Cluster</a:t>
            </a:r>
            <a:endParaRPr lang="en-US" b="1" dirty="0" smtClean="0">
              <a:latin typeface="Arial" charset="0"/>
              <a:cs typeface="Arial" charset="0"/>
            </a:endParaRPr>
          </a:p>
        </p:txBody>
      </p:sp>
      <p:sp>
        <p:nvSpPr>
          <p:cNvPr id="127" name="Text Placeholder 2"/>
          <p:cNvSpPr txBox="1">
            <a:spLocks/>
          </p:cNvSpPr>
          <p:nvPr/>
        </p:nvSpPr>
        <p:spPr bwMode="auto">
          <a:xfrm>
            <a:off x="5516880" y="3604895"/>
            <a:ext cx="3215640" cy="533400"/>
          </a:xfrm>
          <a:prstGeom prst="rect">
            <a:avLst/>
          </a:prstGeom>
          <a:noFill/>
          <a:ln w="3175">
            <a:noFill/>
            <a:miter lim="800000"/>
            <a:headEnd/>
            <a:tailEnd/>
          </a:ln>
        </p:spPr>
        <p:txBody>
          <a:bodyPr/>
          <a:lstStyle/>
          <a:p>
            <a:pPr algn="ctr" eaLnBrk="0" hangingPunct="0">
              <a:spcBef>
                <a:spcPct val="20000"/>
              </a:spcBef>
              <a:buFont typeface="Arial" charset="0"/>
              <a:buNone/>
            </a:pPr>
            <a:r>
              <a:rPr lang="en-US" sz="1200" dirty="0" smtClean="0"/>
              <a:t>PNNL’s new </a:t>
            </a:r>
            <a:r>
              <a:rPr lang="en-US" sz="1200" dirty="0"/>
              <a:t>approach to studying  </a:t>
            </a:r>
            <a:r>
              <a:rPr lang="en-US" sz="1200" dirty="0" smtClean="0"/>
              <a:t>ions could </a:t>
            </a:r>
            <a:r>
              <a:rPr lang="en-US" sz="1200" dirty="0"/>
              <a:t>lead to breakthroughs in biology, atmospheric chemistry, and materials development</a:t>
            </a:r>
            <a:endParaRPr lang="en-US" sz="1200" i="1" dirty="0">
              <a:latin typeface="Arial Narrow" pitchFamily="34" charset="0"/>
              <a:cs typeface="Times New Roman" pitchFamily="18" charset="0"/>
            </a:endParaRPr>
          </a:p>
        </p:txBody>
      </p:sp>
      <p:sp>
        <p:nvSpPr>
          <p:cNvPr id="131" name="Rectangle 3"/>
          <p:cNvSpPr>
            <a:spLocks noChangeArrowheads="1"/>
          </p:cNvSpPr>
          <p:nvPr/>
        </p:nvSpPr>
        <p:spPr bwMode="auto">
          <a:xfrm>
            <a:off x="5234473" y="5433536"/>
            <a:ext cx="3978235" cy="738664"/>
          </a:xfrm>
          <a:prstGeom prst="rect">
            <a:avLst/>
          </a:prstGeom>
          <a:noFill/>
          <a:ln w="3175">
            <a:noFill/>
            <a:miter lim="800000"/>
            <a:headEnd/>
            <a:tailEnd/>
          </a:ln>
        </p:spPr>
        <p:txBody>
          <a:bodyPr wrap="square">
            <a:spAutoFit/>
          </a:bodyPr>
          <a:lstStyle/>
          <a:p>
            <a:pPr algn="ctr"/>
            <a:r>
              <a:rPr lang="en-US" sz="1400" dirty="0" smtClean="0">
                <a:solidFill>
                  <a:srgbClr val="106636"/>
                </a:solidFill>
                <a:cs typeface="Arial" pitchFamily="34" charset="0"/>
              </a:rPr>
              <a:t>Wang,</a:t>
            </a:r>
            <a:endParaRPr lang="en-US" sz="1400" i="1" dirty="0" smtClean="0">
              <a:solidFill>
                <a:srgbClr val="106636"/>
              </a:solidFill>
              <a:cs typeface="Arial" pitchFamily="34" charset="0"/>
            </a:endParaRPr>
          </a:p>
          <a:p>
            <a:pPr algn="ctr"/>
            <a:r>
              <a:rPr lang="de-DE" sz="1400" i="1" dirty="0" smtClean="0">
                <a:solidFill>
                  <a:srgbClr val="106636"/>
                </a:solidFill>
                <a:cs typeface="Arial" pitchFamily="34" charset="0"/>
              </a:rPr>
              <a:t>The Journal of  Physical Chemstry A</a:t>
            </a:r>
            <a:r>
              <a:rPr lang="de-DE" sz="1400" dirty="0" smtClean="0">
                <a:solidFill>
                  <a:srgbClr val="106636"/>
                </a:solidFill>
                <a:cs typeface="Arial" pitchFamily="34" charset="0"/>
              </a:rPr>
              <a:t>,</a:t>
            </a:r>
            <a:r>
              <a:rPr lang="de-DE" sz="1400" i="1" dirty="0" smtClean="0">
                <a:solidFill>
                  <a:srgbClr val="106636"/>
                </a:solidFill>
                <a:cs typeface="Arial" pitchFamily="34" charset="0"/>
              </a:rPr>
              <a:t> </a:t>
            </a:r>
            <a:r>
              <a:rPr lang="de-DE" sz="1400" dirty="0" smtClean="0">
                <a:solidFill>
                  <a:srgbClr val="106636"/>
                </a:solidFill>
                <a:cs typeface="Arial" pitchFamily="34" charset="0"/>
              </a:rPr>
              <a:t>2017 , DOI</a:t>
            </a:r>
            <a:r>
              <a:rPr lang="de-DE" sz="1400" dirty="0">
                <a:solidFill>
                  <a:srgbClr val="106636"/>
                </a:solidFill>
                <a:cs typeface="Arial" pitchFamily="34" charset="0"/>
              </a:rPr>
              <a:t>: </a:t>
            </a:r>
            <a:r>
              <a:rPr lang="en-US" sz="1400" dirty="0">
                <a:solidFill>
                  <a:srgbClr val="106636"/>
                </a:solidFill>
              </a:rPr>
              <a:t>10.1021/acs.jpca.6b09784 </a:t>
            </a:r>
            <a:endParaRPr lang="en-US" sz="1400" dirty="0">
              <a:solidFill>
                <a:srgbClr val="106636"/>
              </a:solidFill>
              <a:cs typeface="Arial" pitchFamily="34" charset="0"/>
            </a:endParaRPr>
          </a:p>
        </p:txBody>
      </p:sp>
      <p:sp>
        <p:nvSpPr>
          <p:cNvPr id="2054" name="AutoShape 6"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56" name="AutoShape 8"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60" name="AutoShape 12" descr="data:image/jpeg;base64,/9j/4AAQSkZJRgABAQAAAQABAAD/2wBDAAkGBwgHBgkIBwgKCgkLDRYPDQwMDRsUFRAWIB0iIiAdHx8kKDQsJCYxJx8fLT0tMTU3Ojo6Iys/RD84QzQ5Ojf/2wBDAQoKCg0MDRoPDxo3JR8lNzc3Nzc3Nzc3Nzc3Nzc3Nzc3Nzc3Nzc3Nzc3Nzc3Nzc3Nzc3Nzc3Nzc3Nzc3Nzc3Nzf/wAARCAA3AKkDASIAAhEBAxEB/8QAHAAAAgIDAQEAAAAAAAAAAAAAAAcFBgEDBAII/8QARBAAAQMDAwEFAwYMAwkAAAAAAQIDBAAFEQYSITEHEyJBYRRRgSMycXSRsQgVFjM1N0JScrKzwTQ2wlVic3WSlKHw8f/EABkBAAMBAQEAAAAAAAAAAAAAAAABAgMEBf/EACURAAICAgIBBAIDAAAAAAAAAAECABEDIRIxQQQTUXEysWGB8f/aAAwDAQACEQMRAD8At/aTJv5vdktunbgYjspD6lZWEpVt29cgnjJ6Coa7WnX1tgTJf5U98mKfEkK2lQ27sjKevOMVKdpciRB1Pp2fGgyJns7UklLDZUpO4JTnjjz8+Kr9z1Xdp9tuUN2y3l1MxKgA5FASglO0fNQDjzoPHyf3PQwjJxXgoI82B8/zuY021r2/RBKTfpMZlaQpouBJK0kkbgOOMg//AAiovUl01zp2QETb1KU0s/JvJ27Veh44P384JxUu/qW5Q7RCZtdlnPS20MpPtNuIQyEI2lICUgkE5OM+Z+isv3X8pbYuFfrPcbY6CFtvMwHHmgsHOdmMgHnKeR5gjmpPHq9zdGcP7j414X1Quv3I+ySde3ibFjNXx1j2lgSG1POJ5aKsbgACT0PFd2qI2u7DZHrm5qcutNqWlSUHChjOCMp56dPvrCr/AD4l6hSkWy6T1RIao5mi3llThKwoYRjASANvPP0efDqjUN1u2mJdtes93dK1FxLj8XARyTnwJHQE0Dj87/uSwyswIxqF+l/2OafEeuFu7lmfIhOqCSH4+3eP+oEY+FIu86l1laNXO2J7UklYblts96GmxuQspwcbeuFfbT+Y/Mt/wj7q+fu0j9a6vrMT/RXb6SixBE8XJqo2l6XvQSe61rd0r8itiOofZsqqXXWWqtCXRmPqhli7W1781MjN904rHUYzjcP3TjPketNaqJ21MNO6ClOOAb2X2VtkjoreBx9IJHxrPEwZwrCwZTaFiW+0XOHeLaxcLc8Hoz6dyFjj6QR5EHgiuylX2AyHV2O6x1qJZalgtg9AVIBIHx5+NNTNRlTg5WNTYuFFFFZyoUUUUQhRRRmiEKKM0UQgKzWBWaISPX+nWvqq/wCZNd9R8k91eoSzgJdada+lXhUB9iVVXtUahuUuTI0/o1DT93QjMmQtYDUFJ6FR5ys+ScH3n1oKWMm6mvW2tFW2WzYNPoRL1DLUENtk+BjI+cv4c49M1WYrmquzVf4w1DMTd7NMfHtam1qU5HcV+2kKAyPLA46cDzWkxu+aQ1Ql6buZu0ZwSO8dX3gcznxE58SVcj39elTuvNe3vUFuj26425FtjLSmQpPiJfH7KgVAYTnn4da7x6eqVaIPcx9zsmfQFvnRblDZmQX0Pxnk7m3EHIIrzd/0VN+rufymk5oOPrHR1tN4ct5esLo76RDLnyyEebqUeRxyRnJHkDTTfu0O7aZXMtcluQxLb7plxByCpZ2AehBPI8q48mPg2jYmoaxuS8f/AAzX8A+6vnvtOc7rtRedKVKCHoytqRkqwEHAHma+h0JCEBI6AYFfPfaR+tc/WYn+itfSfmfqTl6EbStfWpKNyoV7Csfmzan8/R83H/mqNq97VXaIpi32mwy4FpQ5vU7P+S7xQ6FQPIA8gATmnJWic4pqFIcR89DSlJ+kA1kmQIbA3LK2IndMIkfjcaF01PcjxYpW9d7o0kBx9wYCktnnaASEg9ePTm9SezmxOsKDKrjHlY8Mxu4PF1KvfkqIP2UruxJhNxv05t+ZKZeciB3ew8W1LO8bskdeVCnL+TiP9rXn/vVVvnJR6BqQmxdSiaO1PcWtRTtC6qlLkO5WzHmoUUOK8OcFSeQSnkHqDxnpVQ7YLUrT96YYiXO5LjyYxd2yJbjmxQODgk8jp1ptM9n1javzd8UZrtxbcDgddkqVlQGBkefHFLT8IX9OW36iv+aqwsrZhx+N/cTAhdy7M2G86zjpl3+4TbTblpBjWuG5sXtx855eMlR67RwOPWqRqe33rstu8KdZ7tLlW+QSA1JWVBRHJQsdOR0UACMH4vNj8w3/AAD7qV34QP6Gs/1xX9NVZ4chbJx8HxKZaW5fAmJqzTsV/vZTUeW0h9Ko76mVjIzjckg+fSkW2/O092oFiIqfdVw5a247DshSlPFSDtBJ44Khk+4E06ezf/IVh+pN/dSrifr9V/zFz+gqqwaLjxRifxLw/wBn02/x/aNVahuCpyxkswXA3HYPXahODnHTJ5NU6zXe89nuu0afuVwem2t1xCB3qirCXDhDicklODwRnHBp40iO179Z9t/4UT+sqlgc5CUbqo3FbEe4rNY86zXJNJG6ht71ytMiPDkGNM2lUaQnq04Bwr+x9CaQOidXS9BXi5NXGAt8vKCJbSnMOIcQVeIE9c7j168HPv8Ao81UNV6Gtl5u8S9uQw/JjEd7H3bUykjoFeo8s8HoeOnRhyKoKuNGZupOxK1ZLDI7Q783qvUkIRrW2hKIEEnKnkgk71njKcnOPP6PnXDW+j4GrrSYklIakNpPs0lI8TSv7pPmP74qagTI8ts+znBb8K21J2qbPuUny/8AcV0OOIbQpbikpQkZUpRwAPU1DZW5AjVdSgorcTuoe0u72i2SNPXKy9xekM9yqR3mWVJIwHUDGSD1A6fZis9hdin9y9c5DrqLVuHs0cnwuugEFzHoOB7z/CKuuodP27XCoglRSYcZzeJZylbo80I89hxyTweMfvC1R2GozDbEdtDTLaQlCEDASB0AFaNlUY+Kiie5IUlrM9k4r5s1/dI8ntHmT2VpcjR5bPjRyFBvbux7+QofCn7qhEBy0lF2he2xVutIUzgHJUsJSTkjjKhVfGmNDpkusP6fgsuIWpCQtofKbUhRKcE54UOOvXil6dxjJJEHHLUucd9qUwh+O4lxpxIUhaTkKB8xXtQCklJGQRgioC0R9N2FTzdqYjwy4rY4lptQypKO8x0/dJV8akl3eChLilPEBtSUK+TVwpWMDp1O4faKwI3qWD8xDzIs7sv181N7ha7cXF90UjAeYV1QD+8njjz2jyNPay3m3XyC3MtUpuQysZyk8p9FDqD6GtE6TZLpFdjTfZ5cYlsLStvejK8bfLGTuT9o99VBeg+z9Ly3hFeYyopUEPvoTkAqx19wPFdDuuUAtdyAOPXUtNy1G21dY1otjYm3F1aS62hXhjNZ8S3D5cZwOpPxIUf4QDzbuooTTawpxqCrekHlO5Rx9xpuQrVp2yQfxZFixIseYNpaxgvZwnxE8nOQOffiq+qw6JVbZdzRpmO5GjlQ390nLm0lJ2gnPl54yMYzSwuqPyqDAkVLrb5DUmDHfYWlbTjaVJUk5BGKV/4QDzf4ss7PeJ732pa9medoQRnHuyR9tXPTbOm7bvNmgNwnHStDiG2iCS2pQIOMjgpV9NcJ07oKUW3zbba57SUlDpRkOFeSnCuhzg/HiljITJy3G21qdXZjIaf0DZSy4lfdxUtr2nO1SeCD6gilPHnRkduPtffN+zm5rR3u7w5LZR1/i4pnp03oZtKym0wkJCAtZDKgAk8An3dfPy56V5XpbQSG3nF2a3BDLXfOKLBwlGSN3TplKvsq0yKrMd7iIJqXPNIPtflMDtJiuh1JRGZjd6Qc7NrilEH4EGnCxD0/Ht6rIxHjtxHA5mIEkBQGN+B5jxDOPfUQzpbQchDTjFntzqXwktrQyVBe7ODn1wfsqMLrjbkbjYchUuLa0OISttQUhQyFJOQRXuojTtrsltafTYY0dhsuFDoYGBvSSCD6jmpesT3qWIViiilCcky3R5S0urCkPpGEvNKKFge7I6j0OR6VqTaGVOJcmPPTFI5T7QoFIPkdgATn1xmiinZhUkMUYoopQnNcoLVwiKjPFaUqKVBSDgpUlQUkj6CAa43rDHkMqbkPPuFe4rWSEqKjtwoEAYI2jGMUUUwTUKE9PWKI+Xi8p1XeyUSD4gMKSlKcDA6FKcEeYJHnWqVp6LJMvvXXdkt1DrqRtGSgpIGcZx4ff5miigMYqEwdORlO96uRILmxpG7wAkNqCk5wnnlPn0yrGM10SLNHkMPMurWpDspEk5CThSVJUAOOmUD1ooo5GFCYnWdmVM9sKll1KUAIJ8CihRUgnjPCjnj064rybM07p1NnedWG+4S0txGNx4GTyD1/vRRRZjoTY9aGHZjMoLU2tlstoCEpwAeuMjj4Vzp05BSFj5QocUFOoUQUrO0pJxjjO4k7cc8++iigMYqEEaeiIx8q+rEMw/GQSUHHzjjKjx+1nqfea3IszCHQsOu7PZkRltHbtWhIVgHj/fPT0oopcjChNLWnYjPsZQ9J3REhLalObjjCgdxPUq3EknnNe49gixlbmHHkErQtWCMFSQRnGMDOcnGMnn35KKfMwoTfabUza0vJjuOqDqgtQcVnxBISVfScDPrXfRRSu+45/9k="/>
          <p:cNvSpPr>
            <a:spLocks noChangeAspect="1" noChangeArrowheads="1"/>
          </p:cNvSpPr>
          <p:nvPr/>
        </p:nvSpPr>
        <p:spPr bwMode="auto">
          <a:xfrm>
            <a:off x="63500" y="-182563"/>
            <a:ext cx="1171575" cy="3810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 name="TextBox 14"/>
          <p:cNvSpPr txBox="1"/>
          <p:nvPr/>
        </p:nvSpPr>
        <p:spPr>
          <a:xfrm>
            <a:off x="3120888" y="6256228"/>
            <a:ext cx="2915045" cy="230832"/>
          </a:xfrm>
          <a:prstGeom prst="rect">
            <a:avLst/>
          </a:prstGeom>
          <a:noFill/>
        </p:spPr>
        <p:txBody>
          <a:bodyPr wrap="square" rtlCol="0">
            <a:spAutoFit/>
          </a:bodyPr>
          <a:lstStyle/>
          <a:p>
            <a:r>
              <a:rPr lang="en-US" sz="900" dirty="0" smtClean="0">
                <a:solidFill>
                  <a:srgbClr val="0000FF"/>
                </a:solidFill>
              </a:rPr>
              <a:t>Xue-Bin Wang, Pacific Northwest National Laboratory</a:t>
            </a:r>
            <a:endParaRPr lang="en-US" sz="900" dirty="0">
              <a:solidFill>
                <a:srgbClr val="0000FF"/>
              </a:solidFill>
            </a:endParaRPr>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2168" y="6412453"/>
            <a:ext cx="790575" cy="343728"/>
          </a:xfrm>
          <a:prstGeom prst="rect">
            <a:avLst/>
          </a:prstGeom>
        </p:spPr>
      </p:pic>
      <p:pic>
        <p:nvPicPr>
          <p:cNvPr id="18" name="Picture 17"/>
          <p:cNvPicPr/>
          <p:nvPr/>
        </p:nvPicPr>
        <p:blipFill>
          <a:blip r:embed="rId4"/>
          <a:stretch>
            <a:fillRect/>
          </a:stretch>
        </p:blipFill>
        <p:spPr>
          <a:xfrm>
            <a:off x="5516880" y="906145"/>
            <a:ext cx="3215640" cy="269875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11387</TotalTime>
  <Words>258</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Times New Roman</vt:lpstr>
      <vt:lpstr>3_Office Theme</vt:lpstr>
      <vt:lpstr>When Ions Cluster</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Gelston, Megan T</cp:lastModifiedBy>
  <cp:revision>996</cp:revision>
  <dcterms:created xsi:type="dcterms:W3CDTF">2009-07-03T00:03:58Z</dcterms:created>
  <dcterms:modified xsi:type="dcterms:W3CDTF">2018-05-01T20:14:20Z</dcterms:modified>
</cp:coreProperties>
</file>