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4"/>
    <p:sldMasterId id="2147483730" r:id="rId5"/>
  </p:sldMasterIdLst>
  <p:notesMasterIdLst>
    <p:notesMasterId r:id="rId7"/>
  </p:notesMasterIdLst>
  <p:handoutMasterIdLst>
    <p:handoutMasterId r:id="rId8"/>
  </p:handoutMasterIdLst>
  <p:sldIdLst>
    <p:sldId id="284"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33CCFF"/>
    <a:srgbClr val="6699FF"/>
    <a:srgbClr val="106636"/>
    <a:srgbClr val="106600"/>
    <a:srgbClr val="008000"/>
    <a:srgbClr val="F0F8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69" autoAdjust="0"/>
    <p:restoredTop sz="77847" autoAdjust="0"/>
  </p:normalViewPr>
  <p:slideViewPr>
    <p:cSldViewPr>
      <p:cViewPr varScale="1">
        <p:scale>
          <a:sx n="107" d="100"/>
          <a:sy n="107" d="100"/>
        </p:scale>
        <p:origin x="2448" y="132"/>
      </p:cViewPr>
      <p:guideLst>
        <p:guide orient="horz" pos="2160"/>
        <p:guide pos="2880"/>
      </p:guideLst>
    </p:cSldViewPr>
  </p:slideViewPr>
  <p:notesTextViewPr>
    <p:cViewPr>
      <p:scale>
        <a:sx n="100" d="100"/>
        <a:sy n="100" d="100"/>
      </p:scale>
      <p:origin x="0" y="0"/>
    </p:cViewPr>
  </p:notesTextViewPr>
  <p:sorterViewPr>
    <p:cViewPr>
      <p:scale>
        <a:sx n="214" d="100"/>
        <a:sy n="214" d="100"/>
      </p:scale>
      <p:origin x="0" y="64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5E23E8C-FA44-4993-A678-63B7AC20CC23}" type="datetimeFigureOut">
              <a:rPr lang="en-US" smtClean="0"/>
              <a:pPr/>
              <a:t>5/3/2018</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D2747C0-E24C-47AA-B529-C34075BA0400}" type="slidenum">
              <a:rPr lang="en-US" smtClean="0"/>
              <a:pPr/>
              <a:t>‹#›</a:t>
            </a:fld>
            <a:endParaRPr lang="en-US" dirty="0"/>
          </a:p>
        </p:txBody>
      </p:sp>
    </p:spTree>
    <p:extLst>
      <p:ext uri="{BB962C8B-B14F-4D97-AF65-F5344CB8AC3E}">
        <p14:creationId xmlns:p14="http://schemas.microsoft.com/office/powerpoint/2010/main" val="77357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F98BB69-19D5-425C-B33D-FC77D5A6EC32}" type="datetimeFigureOut">
              <a:rPr lang="en-US" smtClean="0"/>
              <a:pPr/>
              <a:t>5/3/2018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6210A8A-16C0-4562-AD3A-B1BC2569C64A}" type="slidenum">
              <a:rPr lang="en-US" smtClean="0"/>
              <a:pPr/>
              <a:t>‹#›</a:t>
            </a:fld>
            <a:endParaRPr lang="en-US" dirty="0"/>
          </a:p>
        </p:txBody>
      </p:sp>
    </p:spTree>
    <p:extLst>
      <p:ext uri="{BB962C8B-B14F-4D97-AF65-F5344CB8AC3E}">
        <p14:creationId xmlns:p14="http://schemas.microsoft.com/office/powerpoint/2010/main" val="1523800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effectLst/>
                <a:latin typeface="+mn-lt"/>
                <a:ea typeface="+mn-ea"/>
                <a:cs typeface="+mn-cs"/>
              </a:rPr>
              <a:t>For decades, scientists have argued over stability of molecular and dissociated water (whole or split molecules) on even the simplest of oxide surfaces. Oxide surfaces apply to geology, corrosion, acid/base catalysis, and much more. However, direct measurements of the relative stability of water molecules with respect to its dissociated counterparts, surface hydroxyls, and the energy needed to change states have remained elusive. In a pioneering study, researchers from Pacific Northwest National Laboratory picked one of the key water-splitting </a:t>
            </a:r>
            <a:r>
              <a:rPr lang="en-US" sz="1200" kern="1200" dirty="0" err="1" smtClean="0">
                <a:solidFill>
                  <a:schemeClr val="tx1"/>
                </a:solidFill>
                <a:effectLst/>
                <a:latin typeface="+mn-lt"/>
                <a:ea typeface="+mn-ea"/>
                <a:cs typeface="+mn-cs"/>
              </a:rPr>
              <a:t>photocatalysts</a:t>
            </a:r>
            <a:r>
              <a:rPr lang="en-US" sz="1200" kern="1200" dirty="0" smtClean="0">
                <a:solidFill>
                  <a:schemeClr val="tx1"/>
                </a:solidFill>
                <a:effectLst/>
                <a:latin typeface="+mn-lt"/>
                <a:ea typeface="+mn-ea"/>
                <a:cs typeface="+mn-cs"/>
              </a:rPr>
              <a:t>, titanium oxide, and obtained the first direct measure of the amount of energy needed to split the water and put it back together. To get the data, they first had to create a system that could make the desired measurements. They combined a supersonic molecular beam with scanning tunneling microscopy.  With the instrument collecting data, they then had to solve a host of puzzles, including deciphering the odd way the water fragment laid on the surface. Iterating between experiments and complex calculations, the team showed that molecular water is only 0.035 eV more stable than its dissociated counterparts resolving a long-standing controversy. Using molecular dynamics simulations, the team further showed how water molecules approaching the surface break. It all begins with the long-range fields that emanate from the oxide and “orient” the water molecules so they’ll break in a specific way. The team’s technique can provide answers on other systems where bond activation is crucial, including biomass deoxygenation and carbon dioxide reduction.</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PI: Johannes Lercher</a:t>
            </a:r>
          </a:p>
          <a:p>
            <a:r>
              <a:rPr lang="en-US" sz="1200" kern="1200" dirty="0" smtClean="0">
                <a:solidFill>
                  <a:schemeClr val="tx1"/>
                </a:solidFill>
                <a:effectLst/>
                <a:latin typeface="+mn-lt"/>
                <a:ea typeface="+mn-ea"/>
                <a:cs typeface="+mn-cs"/>
              </a:rPr>
              <a:t>Project: 47319; KC0302010; Low-Temperature Catalytic Routes for Energy Carriers via Spatial and Chemical Organization</a:t>
            </a:r>
          </a:p>
          <a:p>
            <a:r>
              <a:rPr lang="en-US" sz="1200" kern="1200" dirty="0" smtClean="0">
                <a:solidFill>
                  <a:schemeClr val="tx1"/>
                </a:solidFill>
                <a:effectLst/>
                <a:latin typeface="+mn-lt"/>
                <a:ea typeface="+mn-ea"/>
                <a:cs typeface="+mn-cs"/>
              </a:rPr>
              <a:t>DOE Program Manager: Viviane Schwartz</a:t>
            </a:r>
          </a:p>
          <a:p>
            <a:r>
              <a:rPr lang="en-US" sz="1200" kern="1200" dirty="0" smtClean="0">
                <a:solidFill>
                  <a:schemeClr val="tx1"/>
                </a:solidFill>
                <a:effectLst/>
                <a:latin typeface="+mn-lt"/>
                <a:ea typeface="+mn-ea"/>
                <a:cs typeface="+mn-cs"/>
              </a:rPr>
              <a:t>Publication: Probing Equilibrium of Molecular and Deprotonated Water on TiO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(110)</a:t>
            </a:r>
          </a:p>
          <a:p>
            <a:r>
              <a:rPr lang="en-US" sz="1200" kern="1200" dirty="0" err="1" smtClean="0">
                <a:solidFill>
                  <a:schemeClr val="tx1"/>
                </a:solidFill>
                <a:effectLst/>
                <a:latin typeface="+mn-lt"/>
                <a:ea typeface="+mn-ea"/>
                <a:cs typeface="+mn-cs"/>
              </a:rPr>
              <a:t>Zhi</a:t>
            </a:r>
            <a:r>
              <a:rPr lang="en-US" sz="1200" kern="1200" dirty="0" smtClean="0">
                <a:solidFill>
                  <a:schemeClr val="tx1"/>
                </a:solidFill>
                <a:effectLst/>
                <a:latin typeface="+mn-lt"/>
                <a:ea typeface="+mn-ea"/>
                <a:cs typeface="+mn-cs"/>
              </a:rPr>
              <a:t>-Tao Wang, Yang-Gang Wang, Rentao Mu, Yeohoon Yoon, Arjun Dahal, Gregory K. Schenter, Vassiliki-Alexandra Glezakou, Roger Rousseau, Igor Lyubinetsky, and Zdenek </a:t>
            </a:r>
            <a:r>
              <a:rPr lang="en-US" sz="1200" kern="1200" dirty="0" err="1" smtClean="0">
                <a:solidFill>
                  <a:schemeClr val="tx1"/>
                </a:solidFill>
                <a:effectLst/>
                <a:latin typeface="+mn-lt"/>
                <a:ea typeface="+mn-ea"/>
                <a:cs typeface="+mn-cs"/>
              </a:rPr>
              <a:t>Dohnálek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dx.doi.org/10.1073/pnas.1613756114 | </a:t>
            </a:r>
            <a:r>
              <a:rPr lang="en-US" sz="1200" i="1" kern="1200" dirty="0" smtClean="0">
                <a:solidFill>
                  <a:schemeClr val="tx1"/>
                </a:solidFill>
                <a:effectLst/>
                <a:latin typeface="+mn-lt"/>
                <a:ea typeface="+mn-ea"/>
                <a:cs typeface="+mn-cs"/>
              </a:rPr>
              <a:t>PNAS </a:t>
            </a:r>
            <a:endParaRPr lang="en-US" sz="1200" kern="1200" dirty="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 </a:t>
            </a:r>
          </a:p>
          <a:p>
            <a:pPr defTabSz="931774">
              <a:defRPr/>
            </a:pPr>
            <a:endParaRPr lang="en-US" b="1" dirty="0" smtClean="0"/>
          </a:p>
        </p:txBody>
      </p:sp>
      <p:sp>
        <p:nvSpPr>
          <p:cNvPr id="4" name="Slide Number Placeholder 3"/>
          <p:cNvSpPr>
            <a:spLocks noGrp="1"/>
          </p:cNvSpPr>
          <p:nvPr>
            <p:ph type="sldNum" sz="quarter" idx="10"/>
          </p:nvPr>
        </p:nvSpPr>
        <p:spPr/>
        <p:txBody>
          <a:bodyPr/>
          <a:lstStyle/>
          <a:p>
            <a:fld id="{1F3729CF-8028-4367-9EEA-85BBD2D812C5}" type="slidenum">
              <a:rPr lang="en-US" smtClean="0"/>
              <a:t>1</a:t>
            </a:fld>
            <a:endParaRPr lang="en-US" dirty="0"/>
          </a:p>
        </p:txBody>
      </p:sp>
    </p:spTree>
    <p:extLst>
      <p:ext uri="{BB962C8B-B14F-4D97-AF65-F5344CB8AC3E}">
        <p14:creationId xmlns:p14="http://schemas.microsoft.com/office/powerpoint/2010/main" val="73844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accent3"/>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1"/>
          <p:cNvSpPr>
            <a:spLocks noGrp="1"/>
          </p:cNvSpPr>
          <p:nvPr>
            <p:ph type="title"/>
          </p:nvPr>
        </p:nvSpPr>
        <p:spPr bwMode="auto">
          <a:xfrm>
            <a:off x="353962" y="0"/>
            <a:ext cx="8412480" cy="731520"/>
          </a:xfrm>
          <a:prstGeom prst="rect">
            <a:avLst/>
          </a:prstGeom>
          <a:noFill/>
          <a:ln w="9525">
            <a:noFill/>
            <a:miter lim="800000"/>
            <a:headEnd/>
            <a:tailEnd/>
          </a:ln>
        </p:spPr>
        <p:txBody>
          <a:bodyPr/>
          <a:lstStyle>
            <a:lvl1pPr>
              <a:defRPr sz="2600" b="1">
                <a:solidFill>
                  <a:schemeClr val="accent3"/>
                </a:solidFill>
              </a:defRPr>
            </a:lvl1pPr>
          </a:lstStyle>
          <a:p>
            <a:pPr lvl="0"/>
            <a:r>
              <a:rPr lang="en-US" dirty="0" smtClean="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9144000" cy="73152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dirty="0" smtClean="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2053" name="Picture 9" descr="horizontal-logo-green-text.jpg"/>
          <p:cNvPicPr>
            <a:picLocks noChangeAspect="1"/>
          </p:cNvPicPr>
          <p:nvPr/>
        </p:nvPicPr>
        <p:blipFill>
          <a:blip r:embed="rId4"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9" r:id="rId1"/>
  </p:sldLayoutIdLst>
  <p:hf hdr="0" dt="0"/>
  <p:txStyles>
    <p:titleStyle>
      <a:lvl1pPr algn="ctr" rtl="0" eaLnBrk="1" fontAlgn="base" hangingPunct="1">
        <a:spcBef>
          <a:spcPct val="0"/>
        </a:spcBef>
        <a:spcAft>
          <a:spcPct val="0"/>
        </a:spcAft>
        <a:defRPr sz="2600" b="1"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3" name="Picture 9" descr="horizontal-logo-green-text.jpg"/>
          <p:cNvPicPr>
            <a:picLocks noChangeAspect="1"/>
          </p:cNvPicPr>
          <p:nvPr/>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78169" y="0"/>
            <a:ext cx="6787662" cy="731520"/>
          </a:xfrm>
        </p:spPr>
        <p:txBody>
          <a:bodyPr/>
          <a:lstStyle/>
          <a:p>
            <a:r>
              <a:rPr lang="en-US" sz="2400" dirty="0" smtClean="0"/>
              <a:t>Tipping the Balance Between Molecular and Deprotonated Water on Oxide Surfaces</a:t>
            </a:r>
            <a:endParaRPr lang="en-US" sz="2400" dirty="0"/>
          </a:p>
        </p:txBody>
      </p:sp>
      <p:sp>
        <p:nvSpPr>
          <p:cNvPr id="86" name="TextBox 85"/>
          <p:cNvSpPr txBox="1"/>
          <p:nvPr/>
        </p:nvSpPr>
        <p:spPr>
          <a:xfrm>
            <a:off x="98094" y="5617406"/>
            <a:ext cx="3982314" cy="646331"/>
          </a:xfrm>
          <a:prstGeom prst="rect">
            <a:avLst/>
          </a:prstGeom>
          <a:noFill/>
        </p:spPr>
        <p:txBody>
          <a:bodyPr wrap="square" rtlCol="0">
            <a:spAutoFit/>
          </a:bodyPr>
          <a:lstStyle/>
          <a:p>
            <a:r>
              <a:rPr lang="en-US" sz="1200" dirty="0" smtClean="0">
                <a:solidFill>
                  <a:srgbClr val="984807"/>
                </a:solidFill>
              </a:rPr>
              <a:t>Z.T. Wang, Y.G. Wang, R. Mu, Y. Yoon, A. Dahal, G.K. Schenter, V.A. Glezakou, R. Rousseau, I. Lyubinetsky, and Z. Dohnálek, </a:t>
            </a:r>
            <a:r>
              <a:rPr lang="en-US" sz="1200" i="1" dirty="0" smtClean="0">
                <a:solidFill>
                  <a:srgbClr val="984807"/>
                </a:solidFill>
              </a:rPr>
              <a:t>PNAS</a:t>
            </a:r>
            <a:r>
              <a:rPr lang="en-US" sz="1200" dirty="0" smtClean="0">
                <a:solidFill>
                  <a:srgbClr val="984807"/>
                </a:solidFill>
              </a:rPr>
              <a:t>. Embargo release Feb. 6th.</a:t>
            </a:r>
            <a:endParaRPr lang="en-US" sz="1200" dirty="0">
              <a:solidFill>
                <a:srgbClr val="984807"/>
              </a:solidFill>
            </a:endParaRPr>
          </a:p>
        </p:txBody>
      </p:sp>
      <p:sp>
        <p:nvSpPr>
          <p:cNvPr id="11" name="Rectangle 10"/>
          <p:cNvSpPr/>
          <p:nvPr/>
        </p:nvSpPr>
        <p:spPr>
          <a:xfrm>
            <a:off x="-132301" y="4953000"/>
            <a:ext cx="4471982" cy="738664"/>
          </a:xfrm>
          <a:prstGeom prst="rect">
            <a:avLst/>
          </a:prstGeom>
        </p:spPr>
        <p:txBody>
          <a:bodyPr wrap="square">
            <a:spAutoFit/>
          </a:bodyPr>
          <a:lstStyle/>
          <a:p>
            <a:pPr algn="ctr"/>
            <a:r>
              <a:rPr lang="en-US" sz="1400" dirty="0" smtClean="0"/>
              <a:t>Detailed measurements coupled with theoretical calculations provide unprecedented level of detail about water deprotonation</a:t>
            </a:r>
            <a:endParaRPr lang="en-US" sz="1400"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103" y="3487385"/>
            <a:ext cx="2302239"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2168" y="6412453"/>
            <a:ext cx="790575" cy="343728"/>
          </a:xfrm>
          <a:prstGeom prst="rect">
            <a:avLst/>
          </a:prstGeom>
        </p:spPr>
      </p:pic>
      <p:pic>
        <p:nvPicPr>
          <p:cNvPr id="4" name="Picture 3"/>
          <p:cNvPicPr>
            <a:picLocks noChangeAspect="1"/>
          </p:cNvPicPr>
          <p:nvPr/>
        </p:nvPicPr>
        <p:blipFill>
          <a:blip r:embed="rId5"/>
          <a:stretch>
            <a:fillRect/>
          </a:stretch>
        </p:blipFill>
        <p:spPr>
          <a:xfrm>
            <a:off x="171258" y="970715"/>
            <a:ext cx="3810000" cy="1655978"/>
          </a:xfrm>
          <a:prstGeom prst="rect">
            <a:avLst/>
          </a:prstGeom>
        </p:spPr>
      </p:pic>
      <p:sp>
        <p:nvSpPr>
          <p:cNvPr id="31" name="Rectangle 30"/>
          <p:cNvSpPr/>
          <p:nvPr/>
        </p:nvSpPr>
        <p:spPr>
          <a:xfrm>
            <a:off x="-64880" y="2657173"/>
            <a:ext cx="4308262" cy="738664"/>
          </a:xfrm>
          <a:prstGeom prst="rect">
            <a:avLst/>
          </a:prstGeom>
        </p:spPr>
        <p:txBody>
          <a:bodyPr wrap="square">
            <a:spAutoFit/>
          </a:bodyPr>
          <a:lstStyle/>
          <a:p>
            <a:pPr algn="ctr"/>
            <a:r>
              <a:rPr lang="en-US" sz="1400" dirty="0" smtClean="0"/>
              <a:t>Metastable hydroxyl species are prepared on </a:t>
            </a:r>
            <a:r>
              <a:rPr lang="en-US" sz="1400" dirty="0"/>
              <a:t>TiO</a:t>
            </a:r>
            <a:r>
              <a:rPr lang="en-US" sz="1400" baseline="-25000" dirty="0"/>
              <a:t>2</a:t>
            </a:r>
            <a:r>
              <a:rPr lang="en-US" sz="1400" dirty="0"/>
              <a:t>(110) </a:t>
            </a:r>
            <a:r>
              <a:rPr lang="en-US" sz="1400" dirty="0" smtClean="0"/>
              <a:t>by collisions with high-energy water molecules</a:t>
            </a:r>
            <a:r>
              <a:rPr lang="en-US" sz="1400" dirty="0"/>
              <a:t> </a:t>
            </a:r>
            <a:r>
              <a:rPr lang="en-US" sz="1400" dirty="0" smtClean="0"/>
              <a:t>and imaged by scanning tunneling microscopy</a:t>
            </a:r>
            <a:endParaRPr lang="en-US" sz="1400" dirty="0"/>
          </a:p>
        </p:txBody>
      </p:sp>
      <p:pic>
        <p:nvPicPr>
          <p:cNvPr id="6" name="Picture 5"/>
          <p:cNvPicPr>
            <a:picLocks noChangeAspect="1"/>
          </p:cNvPicPr>
          <p:nvPr/>
        </p:nvPicPr>
        <p:blipFill>
          <a:blip r:embed="rId6"/>
          <a:stretch>
            <a:fillRect/>
          </a:stretch>
        </p:blipFill>
        <p:spPr>
          <a:xfrm>
            <a:off x="2921651" y="3438420"/>
            <a:ext cx="713754" cy="1496765"/>
          </a:xfrm>
          <a:prstGeom prst="rect">
            <a:avLst/>
          </a:prstGeom>
        </p:spPr>
      </p:pic>
      <p:sp>
        <p:nvSpPr>
          <p:cNvPr id="30" name="Content Placeholder 1"/>
          <p:cNvSpPr txBox="1">
            <a:spLocks/>
          </p:cNvSpPr>
          <p:nvPr/>
        </p:nvSpPr>
        <p:spPr bwMode="auto">
          <a:xfrm>
            <a:off x="4243381" y="762000"/>
            <a:ext cx="4916439" cy="5771424"/>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lvl1pPr marL="340795" indent="-340795" algn="l" rtl="0" eaLnBrk="1" fontAlgn="base" hangingPunct="1">
              <a:spcBef>
                <a:spcPct val="20000"/>
              </a:spcBef>
              <a:spcAft>
                <a:spcPct val="0"/>
              </a:spcAft>
              <a:buFont typeface="Arial" charset="0"/>
              <a:buChar char="•"/>
              <a:defRPr sz="2400" b="1" kern="1200">
                <a:solidFill>
                  <a:schemeClr val="accent3"/>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charset="0"/>
              <a:buNone/>
            </a:pPr>
            <a:r>
              <a:rPr lang="en-US" sz="1800" dirty="0" smtClean="0"/>
              <a:t>Scientific Achievement</a:t>
            </a:r>
          </a:p>
          <a:p>
            <a:pPr marL="182880" indent="0">
              <a:spcBef>
                <a:spcPts val="0"/>
              </a:spcBef>
              <a:buFont typeface="Arial" charset="0"/>
              <a:buNone/>
            </a:pPr>
            <a:r>
              <a:rPr lang="en-US" sz="1600" dirty="0" smtClean="0">
                <a:solidFill>
                  <a:schemeClr val="tx1"/>
                </a:solidFill>
                <a:latin typeface="Calibri"/>
                <a:cs typeface="Calibri"/>
              </a:rPr>
              <a:t>Precisely measured the equilibrium between molecular and deprotonated water and the energy barriers for splitting and recombination on a prototypical titanium dioxide surface.</a:t>
            </a:r>
            <a:endParaRPr lang="en-US" sz="1600" dirty="0">
              <a:solidFill>
                <a:schemeClr val="tx1"/>
              </a:solidFill>
              <a:latin typeface="Calibri"/>
              <a:cs typeface="Calibri"/>
            </a:endParaRPr>
          </a:p>
          <a:p>
            <a:pPr marL="0" indent="0">
              <a:spcBef>
                <a:spcPts val="300"/>
              </a:spcBef>
              <a:buFont typeface="Arial" charset="0"/>
              <a:buNone/>
            </a:pPr>
            <a:r>
              <a:rPr lang="en-US" sz="1800" dirty="0" smtClean="0"/>
              <a:t>Significance and Impact</a:t>
            </a:r>
          </a:p>
          <a:p>
            <a:pPr marL="182880" lvl="1" indent="0">
              <a:spcBef>
                <a:spcPts val="0"/>
              </a:spcBef>
              <a:buNone/>
            </a:pPr>
            <a:r>
              <a:rPr lang="en-US" sz="1600" b="1" dirty="0" smtClean="0">
                <a:solidFill>
                  <a:schemeClr val="tx1"/>
                </a:solidFill>
                <a:latin typeface="Calibri"/>
                <a:cs typeface="Calibri"/>
              </a:rPr>
              <a:t>Pioneering instruments </a:t>
            </a:r>
            <a:r>
              <a:rPr lang="en-US" sz="1600" b="1" dirty="0">
                <a:solidFill>
                  <a:schemeClr val="tx1"/>
                </a:solidFill>
                <a:latin typeface="Calibri"/>
                <a:cs typeface="Calibri"/>
              </a:rPr>
              <a:t>and calculations ended a decades-old controversy </a:t>
            </a:r>
            <a:r>
              <a:rPr lang="en-US" sz="1600" b="1" dirty="0" smtClean="0">
                <a:solidFill>
                  <a:schemeClr val="tx1"/>
                </a:solidFill>
                <a:latin typeface="Calibri"/>
                <a:cs typeface="Calibri"/>
              </a:rPr>
              <a:t>and offer a new way to understand how bonds break on catalysts in a range of industrially important reactions including biomass fuels, carbon dioxide sequestration, and more.</a:t>
            </a:r>
          </a:p>
          <a:p>
            <a:pPr marL="0" indent="0">
              <a:spcBef>
                <a:spcPts val="300"/>
              </a:spcBef>
              <a:buFont typeface="Arial" charset="0"/>
              <a:buNone/>
            </a:pPr>
            <a:r>
              <a:rPr lang="en-US" sz="1800" dirty="0" smtClean="0"/>
              <a:t>Research Details</a:t>
            </a:r>
          </a:p>
          <a:p>
            <a:pPr>
              <a:spcBef>
                <a:spcPts val="300"/>
              </a:spcBef>
              <a:buFont typeface="Calibri" panose="020F0502020204030204" pitchFamily="34" charset="0"/>
              <a:buChar char="→"/>
            </a:pPr>
            <a:r>
              <a:rPr lang="en-US" sz="1500" b="0" dirty="0" smtClean="0">
                <a:solidFill>
                  <a:schemeClr val="tx1"/>
                </a:solidFill>
                <a:latin typeface="Calibri"/>
                <a:cs typeface="Calibri"/>
              </a:rPr>
              <a:t>To obtain the data, the </a:t>
            </a:r>
            <a:r>
              <a:rPr lang="en-US" sz="1500" b="0" dirty="0">
                <a:solidFill>
                  <a:schemeClr val="tx1"/>
                </a:solidFill>
                <a:latin typeface="Calibri"/>
                <a:cs typeface="Calibri"/>
              </a:rPr>
              <a:t>team </a:t>
            </a:r>
            <a:r>
              <a:rPr lang="en-US" sz="1500" b="0" dirty="0" smtClean="0">
                <a:solidFill>
                  <a:schemeClr val="tx1"/>
                </a:solidFill>
                <a:latin typeface="Calibri"/>
                <a:cs typeface="Calibri"/>
              </a:rPr>
              <a:t>combined </a:t>
            </a:r>
            <a:r>
              <a:rPr lang="en-US" sz="1500" b="0" dirty="0">
                <a:solidFill>
                  <a:schemeClr val="tx1"/>
                </a:solidFill>
                <a:latin typeface="Calibri"/>
                <a:cs typeface="Calibri"/>
              </a:rPr>
              <a:t>a supersonic molecular beam with scanning tunneling </a:t>
            </a:r>
            <a:r>
              <a:rPr lang="en-US" sz="1500" b="0" dirty="0" smtClean="0">
                <a:solidFill>
                  <a:schemeClr val="tx1"/>
                </a:solidFill>
                <a:latin typeface="Calibri"/>
                <a:cs typeface="Calibri"/>
              </a:rPr>
              <a:t>microscopy and </a:t>
            </a:r>
            <a:r>
              <a:rPr lang="en-US" sz="1500" b="0" i="1" dirty="0" smtClean="0">
                <a:solidFill>
                  <a:schemeClr val="tx1"/>
                </a:solidFill>
                <a:latin typeface="Calibri"/>
                <a:cs typeface="Calibri"/>
              </a:rPr>
              <a:t>ab</a:t>
            </a:r>
            <a:r>
              <a:rPr lang="en-US" sz="1500" b="0" dirty="0" smtClean="0">
                <a:solidFill>
                  <a:schemeClr val="tx1"/>
                </a:solidFill>
                <a:latin typeface="Calibri"/>
                <a:cs typeface="Calibri"/>
              </a:rPr>
              <a:t> </a:t>
            </a:r>
            <a:r>
              <a:rPr lang="en-US" sz="1500" b="0" i="1" dirty="0" smtClean="0">
                <a:solidFill>
                  <a:schemeClr val="tx1"/>
                </a:solidFill>
                <a:latin typeface="Calibri"/>
                <a:cs typeface="Calibri"/>
              </a:rPr>
              <a:t>initio</a:t>
            </a:r>
            <a:r>
              <a:rPr lang="en-US" sz="1500" b="0" dirty="0" smtClean="0">
                <a:solidFill>
                  <a:schemeClr val="tx1"/>
                </a:solidFill>
                <a:latin typeface="Calibri"/>
                <a:cs typeface="Calibri"/>
              </a:rPr>
              <a:t> molecular dynamics simulations</a:t>
            </a:r>
          </a:p>
          <a:p>
            <a:pPr>
              <a:spcBef>
                <a:spcPts val="300"/>
              </a:spcBef>
              <a:buFont typeface="Calibri" panose="020F0502020204030204" pitchFamily="34" charset="0"/>
              <a:buChar char="→"/>
            </a:pPr>
            <a:r>
              <a:rPr lang="en-US" sz="1500" b="0" dirty="0" smtClean="0">
                <a:solidFill>
                  <a:schemeClr val="tx1"/>
                </a:solidFill>
                <a:latin typeface="Calibri"/>
                <a:cs typeface="Calibri"/>
              </a:rPr>
              <a:t>Water incident energy measurements at different temperatures yielded the site-specific information about the population of molecular and dissociated species</a:t>
            </a:r>
          </a:p>
          <a:p>
            <a:pPr>
              <a:spcBef>
                <a:spcPts val="300"/>
              </a:spcBef>
              <a:buFont typeface="Calibri" panose="020F0502020204030204" pitchFamily="34" charset="0"/>
              <a:buChar char="→"/>
            </a:pPr>
            <a:r>
              <a:rPr lang="en-US" sz="1500" b="0" i="1" dirty="0" smtClean="0">
                <a:solidFill>
                  <a:schemeClr val="tx1"/>
                </a:solidFill>
                <a:latin typeface="Calibri"/>
                <a:cs typeface="Calibri"/>
              </a:rPr>
              <a:t>Ab initio</a:t>
            </a:r>
            <a:r>
              <a:rPr lang="en-US" sz="1500" b="0" dirty="0" smtClean="0">
                <a:solidFill>
                  <a:schemeClr val="tx1"/>
                </a:solidFill>
                <a:latin typeface="Calibri"/>
                <a:cs typeface="Calibri"/>
              </a:rPr>
              <a:t> molecular dynamics trajectories revealed how an electrostatic field reorients and activates water molecule from a “long distance”</a:t>
            </a:r>
          </a:p>
          <a:p>
            <a:pPr>
              <a:spcBef>
                <a:spcPts val="300"/>
              </a:spcBef>
              <a:buFont typeface="Calibri" panose="020F0502020204030204" pitchFamily="34" charset="0"/>
              <a:buChar char="→"/>
            </a:pPr>
            <a:endParaRPr lang="en-US" sz="1450" b="0" dirty="0" smtClean="0">
              <a:solidFill>
                <a:schemeClr val="tx1"/>
              </a:solidFill>
              <a:latin typeface="Calibri"/>
              <a:cs typeface="Calibri"/>
            </a:endParaRPr>
          </a:p>
        </p:txBody>
      </p:sp>
    </p:spTree>
    <p:extLst>
      <p:ext uri="{BB962C8B-B14F-4D97-AF65-F5344CB8AC3E}">
        <p14:creationId xmlns:p14="http://schemas.microsoft.com/office/powerpoint/2010/main" val="721654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15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46737"/>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F2851978B862040A39D57A725E8E703" ma:contentTypeVersion="0" ma:contentTypeDescription="Create a new document." ma:contentTypeScope="" ma:versionID="4c3887062b5ddfb5dda69f3f8d171d4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AAC76D2F-6406-42D9-B66C-D93B24A8603B}">
  <ds:schemaRefs>
    <ds:schemaRef ds:uri="http://schemas.microsoft.com/sharepoint/v3/contenttype/forms"/>
  </ds:schemaRefs>
</ds:datastoreItem>
</file>

<file path=customXml/itemProps2.xml><?xml version="1.0" encoding="utf-8"?>
<ds:datastoreItem xmlns:ds="http://schemas.openxmlformats.org/officeDocument/2006/customXml" ds:itemID="{F0155DFD-DDBD-4E04-B556-7C2101B0ADF4}">
  <ds:schemaRefs>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purl.org/dc/dcmitype/"/>
    <ds:schemaRef ds:uri="http://purl.org/dc/terms/"/>
  </ds:schemaRefs>
</ds:datastoreItem>
</file>

<file path=customXml/itemProps3.xml><?xml version="1.0" encoding="utf-8"?>
<ds:datastoreItem xmlns:ds="http://schemas.openxmlformats.org/officeDocument/2006/customXml" ds:itemID="{A9783C44-981F-4EC2-A5AF-FDF92DDB3F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Theme3</Template>
  <TotalTime>11440</TotalTime>
  <Words>573</Words>
  <Application>Microsoft Office PowerPoint</Application>
  <PresentationFormat>On-screen Show (4:3)</PresentationFormat>
  <Paragraphs>22</Paragraphs>
  <Slides>1</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vt:i4>
      </vt:variant>
    </vt:vector>
  </HeadingPairs>
  <TitlesOfParts>
    <vt:vector size="5" baseType="lpstr">
      <vt:lpstr>Arial</vt:lpstr>
      <vt:lpstr>Calibri</vt:lpstr>
      <vt:lpstr>15_Office Theme</vt:lpstr>
      <vt:lpstr>16_Office Theme</vt:lpstr>
      <vt:lpstr>Tipping the Balance Between Molecular and Deprotonated Water on Oxide Surfaces</vt:lpstr>
    </vt:vector>
  </TitlesOfParts>
  <Company>US Department of Energy (SC)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helpdesk</dc:creator>
  <cp:lastModifiedBy>Gelston, Megan T</cp:lastModifiedBy>
  <cp:revision>473</cp:revision>
  <dcterms:created xsi:type="dcterms:W3CDTF">2010-12-15T20:48:04Z</dcterms:created>
  <dcterms:modified xsi:type="dcterms:W3CDTF">2018-05-03T19:26:53Z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0x010100AF2851978B862040A39D57A725E8E703</vt:lpwstr>
  </property>
</Properties>
</file>