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4"/>
    <p:sldMasterId id="2147483730" r:id="rId5"/>
  </p:sldMasterIdLst>
  <p:notesMasterIdLst>
    <p:notesMasterId r:id="rId7"/>
  </p:notesMasterIdLst>
  <p:handoutMasterIdLst>
    <p:handoutMasterId r:id="rId8"/>
  </p:handoutMasterIdLst>
  <p:sldIdLst>
    <p:sldId id="284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33CCFF"/>
    <a:srgbClr val="6699FF"/>
    <a:srgbClr val="106636"/>
    <a:srgbClr val="106600"/>
    <a:srgbClr val="008000"/>
    <a:srgbClr val="F0F8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69" autoAdjust="0"/>
    <p:restoredTop sz="89786" autoAdjust="0"/>
  </p:normalViewPr>
  <p:slideViewPr>
    <p:cSldViewPr>
      <p:cViewPr varScale="1">
        <p:scale>
          <a:sx n="124" d="100"/>
          <a:sy n="124" d="100"/>
        </p:scale>
        <p:origin x="193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14" d="100"/>
        <a:sy n="214" d="100"/>
      </p:scale>
      <p:origin x="0" y="64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23E8C-FA44-4993-A678-63B7AC20CC23}" type="datetimeFigureOut">
              <a:rPr lang="en-US" smtClean="0"/>
              <a:pPr/>
              <a:t>5/3/2018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747C0-E24C-47AA-B529-C34075BA04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57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F98BB69-19D5-425C-B33D-FC77D5A6EC32}" type="datetimeFigureOut">
              <a:rPr lang="en-US" smtClean="0"/>
              <a:pPr/>
              <a:t>5/3/2018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6210A8A-16C0-4562-AD3A-B1BC2569C6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800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 the enzyme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nitrogenase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vital to producing the nitrogen -- in the form of ammonia (NH</a:t>
            </a:r>
            <a:r>
              <a:rPr lang="en-US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-- that winds up in proteins and nucleic acids, it’s the secondary process of producing molecular hydrogen (H</a:t>
            </a:r>
            <a:r>
              <a:rPr lang="en-US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that scientists want to know. Understanding how H</a:t>
            </a:r>
            <a:r>
              <a:rPr lang="en-US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released and how it promotes NH</a:t>
            </a:r>
            <a:r>
              <a:rPr lang="en-US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production is key for unveiling the secrets on this mysterious enzyme. Scientists have known for some time that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nitrogenase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makes H</a:t>
            </a:r>
            <a:r>
              <a:rPr lang="en-US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two different processes. Now, one of these processes is clear through the work of a team of researchers who studied the mechanism for H</a:t>
            </a:r>
            <a:r>
              <a:rPr lang="en-US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production. The team’s use of hydrogen/deuterium inventory to study the activities at the heart of the enzyme is the first such approach to reveal the mechanism for H</a:t>
            </a:r>
            <a:r>
              <a:rPr lang="en-US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formation by an enzyme. It thus provides crucial insights into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nitrogenase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activity and serves as an example for other, similar studies.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----------------------------------------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PI:  Simone Raugei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Project: 66476, KC0304020, Enzymatic energy conversion: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Nitrogenase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a paradigm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DOE Program Manager: Bob Stack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Publication: Mechanism of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Nitrogenase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</a:t>
            </a:r>
            <a:r>
              <a:rPr lang="en-US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Formation by Metal-Hydride Protonation Probed by Mediated Electrocatalysis and H/D Isotope Eﬀects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Simone Raugei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dx.doi.org/10.1021/jacs.7b07311 |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Journal of the American Chemical Society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defTabSz="931774">
              <a:defRPr/>
            </a:pP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729CF-8028-4367-9EEA-85BBD2D812C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444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353962" y="0"/>
            <a:ext cx="8412480" cy="73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6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73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38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2053" name="Picture 9" descr="horizontal-logo-green-tex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600" b="1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0795" indent="-34079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234" indent="-2837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38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053" name="Picture 9" descr="horizontal-logo-green-tex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0795" indent="-34079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234" indent="-2837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0" y="1142999"/>
            <a:ext cx="3441853" cy="1985377"/>
            <a:chOff x="228600" y="1143000"/>
            <a:chExt cx="2926542" cy="1688128"/>
          </a:xfrm>
        </p:grpSpPr>
        <p:grpSp>
          <p:nvGrpSpPr>
            <p:cNvPr id="2" name="Group 1"/>
            <p:cNvGrpSpPr>
              <a:grpSpLocks noChangeAspect="1"/>
            </p:cNvGrpSpPr>
            <p:nvPr/>
          </p:nvGrpSpPr>
          <p:grpSpPr>
            <a:xfrm>
              <a:off x="228600" y="1143000"/>
              <a:ext cx="2926542" cy="1591764"/>
              <a:chOff x="139341" y="1097212"/>
              <a:chExt cx="3431019" cy="1866152"/>
            </a:xfrm>
          </p:grpSpPr>
          <p:pic>
            <p:nvPicPr>
              <p:cNvPr id="6" name="Picture 5"/>
              <p:cNvPicPr>
                <a:picLocks noChangeAspect="1"/>
              </p:cNvPicPr>
              <p:nvPr/>
            </p:nvPicPr>
            <p:blipFill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t="9563"/>
              <a:stretch/>
            </p:blipFill>
            <p:spPr>
              <a:xfrm>
                <a:off x="139341" y="1180858"/>
                <a:ext cx="3431019" cy="1709118"/>
              </a:xfrm>
              <a:prstGeom prst="rect">
                <a:avLst/>
              </a:prstGeom>
            </p:spPr>
          </p:pic>
          <p:sp>
            <p:nvSpPr>
              <p:cNvPr id="7" name="Rectangle 6"/>
              <p:cNvSpPr/>
              <p:nvPr/>
            </p:nvSpPr>
            <p:spPr>
              <a:xfrm>
                <a:off x="381000" y="1097212"/>
                <a:ext cx="1524000" cy="19818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FFF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39341" y="2743200"/>
                <a:ext cx="470259" cy="14677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FFF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519409" y="2743200"/>
                <a:ext cx="842791" cy="22016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FFF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228601" y="2265951"/>
              <a:ext cx="941395" cy="565177"/>
              <a:chOff x="1180943" y="4239033"/>
              <a:chExt cx="862737" cy="517956"/>
            </a:xfrm>
          </p:grpSpPr>
          <p:sp>
            <p:nvSpPr>
              <p:cNvPr id="14" name="Freeform 13"/>
              <p:cNvSpPr/>
              <p:nvPr/>
            </p:nvSpPr>
            <p:spPr>
              <a:xfrm>
                <a:off x="1548542" y="4239033"/>
                <a:ext cx="495138" cy="238780"/>
              </a:xfrm>
              <a:custGeom>
                <a:avLst/>
                <a:gdLst>
                  <a:gd name="connsiteX0" fmla="*/ 0 w 714868"/>
                  <a:gd name="connsiteY0" fmla="*/ 403721 h 403721"/>
                  <a:gd name="connsiteX1" fmla="*/ 311178 w 714868"/>
                  <a:gd name="connsiteY1" fmla="*/ 84109 h 403721"/>
                  <a:gd name="connsiteX2" fmla="*/ 714868 w 714868"/>
                  <a:gd name="connsiteY2" fmla="*/ 0 h 4037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14868" h="403721">
                    <a:moveTo>
                      <a:pt x="0" y="403721"/>
                    </a:moveTo>
                    <a:cubicBezTo>
                      <a:pt x="96016" y="277558"/>
                      <a:pt x="192033" y="151396"/>
                      <a:pt x="311178" y="84109"/>
                    </a:cubicBezTo>
                    <a:cubicBezTo>
                      <a:pt x="430323" y="16822"/>
                      <a:pt x="714868" y="0"/>
                      <a:pt x="714868" y="0"/>
                    </a:cubicBezTo>
                  </a:path>
                </a:pathLst>
              </a:custGeom>
              <a:ln w="15875" cap="rnd">
                <a:solidFill>
                  <a:schemeClr val="bg1"/>
                </a:solidFill>
                <a:tailEnd type="triangle" w="sm" len="med"/>
              </a:ln>
              <a:effectLst>
                <a:glow rad="63500">
                  <a:schemeClr val="tx1">
                    <a:alpha val="90000"/>
                  </a:schemeClr>
                </a:glo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180943" y="4503134"/>
                <a:ext cx="673453" cy="2538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solidFill>
                      <a:prstClr val="black"/>
                    </a:solidFill>
                    <a:latin typeface="Calibri"/>
                  </a:rPr>
                  <a:t>N</a:t>
                </a:r>
                <a:r>
                  <a:rPr lang="en-US" sz="1200" b="1" baseline="-25000" dirty="0" smtClean="0">
                    <a:solidFill>
                      <a:prstClr val="black"/>
                    </a:solidFill>
                    <a:latin typeface="Calibri"/>
                  </a:rPr>
                  <a:t>2</a:t>
                </a:r>
                <a:r>
                  <a:rPr lang="en-US" sz="1200" b="1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en-US" sz="1200" b="1" dirty="0" smtClean="0">
                    <a:solidFill>
                      <a:prstClr val="black"/>
                    </a:solidFill>
                    <a:latin typeface="Calibri"/>
                  </a:rPr>
                  <a:t>+ 8H</a:t>
                </a:r>
                <a:r>
                  <a:rPr lang="en-US" sz="1200" b="1" baseline="30000" dirty="0" smtClean="0">
                    <a:solidFill>
                      <a:prstClr val="black"/>
                    </a:solidFill>
                    <a:latin typeface="Calibri"/>
                  </a:rPr>
                  <a:t>+</a:t>
                </a:r>
                <a:endParaRPr lang="en-US" sz="1200" b="1" baseline="30000" dirty="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1374636" y="2387309"/>
              <a:ext cx="1287183" cy="362560"/>
              <a:chOff x="2245743" y="4100554"/>
              <a:chExt cx="1179632" cy="332265"/>
            </a:xfrm>
          </p:grpSpPr>
          <p:sp>
            <p:nvSpPr>
              <p:cNvPr id="20" name="Freeform 19"/>
              <p:cNvSpPr/>
              <p:nvPr/>
            </p:nvSpPr>
            <p:spPr>
              <a:xfrm rot="527557">
                <a:off x="2245743" y="4100554"/>
                <a:ext cx="425323" cy="153410"/>
              </a:xfrm>
              <a:custGeom>
                <a:avLst/>
                <a:gdLst>
                  <a:gd name="connsiteX0" fmla="*/ 0 w 597124"/>
                  <a:gd name="connsiteY0" fmla="*/ 0 h 361667"/>
                  <a:gd name="connsiteX1" fmla="*/ 168204 w 597124"/>
                  <a:gd name="connsiteY1" fmla="*/ 269147 h 361667"/>
                  <a:gd name="connsiteX2" fmla="*/ 597124 w 597124"/>
                  <a:gd name="connsiteY2" fmla="*/ 361667 h 361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97124" h="361667">
                    <a:moveTo>
                      <a:pt x="0" y="0"/>
                    </a:moveTo>
                    <a:cubicBezTo>
                      <a:pt x="34341" y="104434"/>
                      <a:pt x="68683" y="208869"/>
                      <a:pt x="168204" y="269147"/>
                    </a:cubicBezTo>
                    <a:cubicBezTo>
                      <a:pt x="267725" y="329425"/>
                      <a:pt x="597124" y="361667"/>
                      <a:pt x="597124" y="361667"/>
                    </a:cubicBezTo>
                  </a:path>
                </a:pathLst>
              </a:custGeom>
              <a:ln w="15875" cap="rnd">
                <a:solidFill>
                  <a:schemeClr val="bg1"/>
                </a:solidFill>
                <a:tailEnd type="triangle" w="sm" len="med"/>
              </a:ln>
              <a:effectLst>
                <a:glow rad="63500">
                  <a:schemeClr val="tx1">
                    <a:alpha val="90000"/>
                  </a:schemeClr>
                </a:glo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663375" y="4178965"/>
                <a:ext cx="762000" cy="2538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prstClr val="black"/>
                    </a:solidFill>
                    <a:effectLst>
                      <a:glow rad="127000">
                        <a:prstClr val="white">
                          <a:alpha val="90000"/>
                        </a:prstClr>
                      </a:glow>
                    </a:effectLst>
                    <a:latin typeface="Calibri"/>
                  </a:rPr>
                  <a:t>2NH</a:t>
                </a:r>
                <a:r>
                  <a:rPr lang="en-US" sz="1200" b="1" baseline="-25000" dirty="0" smtClean="0">
                    <a:solidFill>
                      <a:prstClr val="black"/>
                    </a:solidFill>
                    <a:effectLst>
                      <a:glow rad="127000">
                        <a:prstClr val="white">
                          <a:alpha val="90000"/>
                        </a:prstClr>
                      </a:glow>
                    </a:effectLst>
                    <a:latin typeface="Calibri"/>
                  </a:rPr>
                  <a:t>3</a:t>
                </a:r>
                <a:r>
                  <a:rPr lang="en-US" sz="1200" b="1" dirty="0" smtClean="0">
                    <a:solidFill>
                      <a:prstClr val="black"/>
                    </a:solidFill>
                    <a:effectLst>
                      <a:glow rad="127000">
                        <a:prstClr val="white">
                          <a:alpha val="90000"/>
                        </a:prstClr>
                      </a:glow>
                    </a:effectLst>
                    <a:latin typeface="Calibri"/>
                  </a:rPr>
                  <a:t> + H</a:t>
                </a:r>
                <a:r>
                  <a:rPr lang="en-US" sz="1200" b="1" baseline="-25000" dirty="0" smtClean="0">
                    <a:solidFill>
                      <a:prstClr val="black"/>
                    </a:solidFill>
                    <a:effectLst>
                      <a:glow rad="127000">
                        <a:prstClr val="white">
                          <a:alpha val="90000"/>
                        </a:prstClr>
                      </a:glow>
                    </a:effectLst>
                    <a:latin typeface="Calibri"/>
                  </a:rPr>
                  <a:t>2</a:t>
                </a:r>
                <a:endParaRPr lang="en-US" sz="1200" b="1" baseline="-25000" dirty="0">
                  <a:solidFill>
                    <a:prstClr val="black"/>
                  </a:solidFill>
                  <a:effectLst>
                    <a:glow rad="127000">
                      <a:prstClr val="white">
                        <a:alpha val="90000"/>
                      </a:prstClr>
                    </a:glow>
                  </a:effectLst>
                  <a:latin typeface="Calibri"/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962655" y="1703604"/>
              <a:ext cx="549825" cy="438420"/>
              <a:chOff x="1897279" y="3703628"/>
              <a:chExt cx="503886" cy="401789"/>
            </a:xfrm>
          </p:grpSpPr>
          <p:sp>
            <p:nvSpPr>
              <p:cNvPr id="25" name="Freeform 24"/>
              <p:cNvSpPr/>
              <p:nvPr/>
            </p:nvSpPr>
            <p:spPr>
              <a:xfrm>
                <a:off x="1897279" y="3878367"/>
                <a:ext cx="169340" cy="41899"/>
              </a:xfrm>
              <a:custGeom>
                <a:avLst/>
                <a:gdLst>
                  <a:gd name="connsiteX0" fmla="*/ 0 w 353229"/>
                  <a:gd name="connsiteY0" fmla="*/ 10521 h 119862"/>
                  <a:gd name="connsiteX1" fmla="*/ 159794 w 353229"/>
                  <a:gd name="connsiteY1" fmla="*/ 10521 h 119862"/>
                  <a:gd name="connsiteX2" fmla="*/ 353229 w 353229"/>
                  <a:gd name="connsiteY2" fmla="*/ 119862 h 119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53229" h="119862">
                    <a:moveTo>
                      <a:pt x="0" y="10521"/>
                    </a:moveTo>
                    <a:cubicBezTo>
                      <a:pt x="50461" y="1409"/>
                      <a:pt x="100923" y="-7702"/>
                      <a:pt x="159794" y="10521"/>
                    </a:cubicBezTo>
                    <a:cubicBezTo>
                      <a:pt x="218665" y="28744"/>
                      <a:pt x="353229" y="119862"/>
                      <a:pt x="353229" y="119862"/>
                    </a:cubicBezTo>
                  </a:path>
                </a:pathLst>
              </a:custGeom>
              <a:ln w="15875" cap="rnd">
                <a:solidFill>
                  <a:srgbClr val="FFF400"/>
                </a:solidFill>
                <a:tailEnd type="triangle" w="sm" len="med"/>
              </a:ln>
              <a:effectLst>
                <a:glow rad="50800">
                  <a:schemeClr val="tx1">
                    <a:alpha val="91000"/>
                  </a:schemeClr>
                </a:glo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2175749" y="3982805"/>
                <a:ext cx="89865" cy="122612"/>
              </a:xfrm>
              <a:custGeom>
                <a:avLst/>
                <a:gdLst>
                  <a:gd name="connsiteX0" fmla="*/ 0 w 136517"/>
                  <a:gd name="connsiteY0" fmla="*/ 0 h 194436"/>
                  <a:gd name="connsiteX1" fmla="*/ 103422 w 136517"/>
                  <a:gd name="connsiteY1" fmla="*/ 66191 h 194436"/>
                  <a:gd name="connsiteX2" fmla="*/ 136517 w 136517"/>
                  <a:gd name="connsiteY2" fmla="*/ 194436 h 194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6517" h="194436">
                    <a:moveTo>
                      <a:pt x="0" y="0"/>
                    </a:moveTo>
                    <a:cubicBezTo>
                      <a:pt x="40334" y="16892"/>
                      <a:pt x="80669" y="33785"/>
                      <a:pt x="103422" y="66191"/>
                    </a:cubicBezTo>
                    <a:cubicBezTo>
                      <a:pt x="126175" y="98597"/>
                      <a:pt x="136517" y="194436"/>
                      <a:pt x="136517" y="194436"/>
                    </a:cubicBezTo>
                  </a:path>
                </a:pathLst>
              </a:custGeom>
              <a:ln w="15875" cap="rnd">
                <a:solidFill>
                  <a:srgbClr val="FFF400"/>
                </a:solidFill>
                <a:tailEnd type="triangle" w="sm" len="med"/>
              </a:ln>
              <a:effectLst>
                <a:glow rad="50800">
                  <a:schemeClr val="tx1">
                    <a:alpha val="91000"/>
                  </a:schemeClr>
                </a:glo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950332" y="3703628"/>
                <a:ext cx="450833" cy="2538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solidFill>
                      <a:srgbClr val="FFF400"/>
                    </a:solidFill>
                    <a:effectLst>
                      <a:glow rad="101600">
                        <a:prstClr val="black">
                          <a:alpha val="94000"/>
                        </a:prstClr>
                      </a:glow>
                    </a:effectLst>
                    <a:latin typeface="Calibri"/>
                  </a:rPr>
                  <a:t>8 </a:t>
                </a:r>
                <a:r>
                  <a:rPr lang="en-US" sz="1200" b="1" i="1" dirty="0" smtClean="0">
                    <a:solidFill>
                      <a:srgbClr val="FFF400"/>
                    </a:solidFill>
                    <a:effectLst>
                      <a:glow rad="101600">
                        <a:prstClr val="black">
                          <a:alpha val="94000"/>
                        </a:prstClr>
                      </a:glow>
                    </a:effectLst>
                    <a:latin typeface="Calibri"/>
                  </a:rPr>
                  <a:t>e </a:t>
                </a:r>
                <a:r>
                  <a:rPr lang="en-US" sz="1200" b="1" baseline="30000" dirty="0" smtClean="0">
                    <a:solidFill>
                      <a:srgbClr val="FFF400"/>
                    </a:solidFill>
                    <a:effectLst>
                      <a:glow rad="101600">
                        <a:prstClr val="black">
                          <a:alpha val="94000"/>
                        </a:prstClr>
                      </a:glow>
                    </a:effectLst>
                    <a:latin typeface="Calibri"/>
                  </a:rPr>
                  <a:t>-</a:t>
                </a:r>
                <a:endParaRPr lang="en-US" sz="1200" b="1" baseline="30000" dirty="0">
                  <a:solidFill>
                    <a:srgbClr val="FFF400"/>
                  </a:solidFill>
                  <a:effectLst>
                    <a:glow rad="101600">
                      <a:prstClr val="black">
                        <a:alpha val="94000"/>
                      </a:prstClr>
                    </a:glow>
                  </a:effectLst>
                  <a:latin typeface="Calibri"/>
                </a:endParaRP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252640" y="1553828"/>
              <a:ext cx="74386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prstClr val="black"/>
                  </a:solidFill>
                  <a:effectLst>
                    <a:glow rad="101600">
                      <a:prstClr val="white">
                        <a:alpha val="82000"/>
                      </a:prstClr>
                    </a:glow>
                  </a:effectLst>
                  <a:latin typeface="Calibri"/>
                </a:rPr>
                <a:t>ATP</a:t>
              </a:r>
              <a:endParaRPr lang="en-US" sz="1000" dirty="0">
                <a:solidFill>
                  <a:prstClr val="black"/>
                </a:solidFill>
                <a:effectLst>
                  <a:glow rad="101600">
                    <a:prstClr val="white">
                      <a:alpha val="82000"/>
                    </a:prstClr>
                  </a:glow>
                </a:effectLst>
                <a:latin typeface="Calibri"/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8991599" cy="731520"/>
          </a:xfrm>
        </p:spPr>
        <p:txBody>
          <a:bodyPr/>
          <a:lstStyle/>
          <a:p>
            <a:r>
              <a:rPr lang="en-US" sz="2400" dirty="0" smtClean="0"/>
              <a:t>The Nitrogenase Nuance: </a:t>
            </a:r>
            <a:br>
              <a:rPr lang="en-US" sz="2400" dirty="0" smtClean="0"/>
            </a:br>
            <a:r>
              <a:rPr lang="en-US" sz="2400" dirty="0" smtClean="0"/>
              <a:t>Kinetics </a:t>
            </a:r>
            <a:r>
              <a:rPr lang="en-US" sz="2400" dirty="0"/>
              <a:t>of nitrogenase </a:t>
            </a:r>
            <a:r>
              <a:rPr lang="en-US" sz="2400" dirty="0" smtClean="0"/>
              <a:t>di-hydrogen production</a:t>
            </a:r>
            <a:endParaRPr lang="en-US" sz="24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168" y="6412453"/>
            <a:ext cx="790575" cy="343728"/>
          </a:xfrm>
          <a:prstGeom prst="rect">
            <a:avLst/>
          </a:prstGeom>
        </p:spPr>
      </p:pic>
      <p:sp>
        <p:nvSpPr>
          <p:cNvPr id="30" name="Content Placeholder 1"/>
          <p:cNvSpPr txBox="1">
            <a:spLocks/>
          </p:cNvSpPr>
          <p:nvPr/>
        </p:nvSpPr>
        <p:spPr bwMode="auto">
          <a:xfrm>
            <a:off x="3276601" y="838200"/>
            <a:ext cx="5867400" cy="561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t" anchorCtr="0" compatLnSpc="1">
            <a:prstTxWarp prst="textNoShape">
              <a:avLst/>
            </a:prstTxWarp>
          </a:bodyPr>
          <a:lstStyle>
            <a:lvl1pPr marL="340795" indent="-34079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b="1" kern="1200">
                <a:solidFill>
                  <a:schemeClr val="accent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0234" indent="-28373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sz="1800" dirty="0" smtClean="0"/>
              <a:t>Scientific Achievement</a:t>
            </a:r>
          </a:p>
          <a:p>
            <a:pPr marL="182880" indent="0">
              <a:spcBef>
                <a:spcPts val="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Calibri"/>
                <a:cs typeface="Calibri"/>
              </a:rPr>
              <a:t>Uncovered the single proton shuffle used by nitrogenase to produce </a:t>
            </a: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H</a:t>
            </a:r>
            <a:r>
              <a:rPr lang="en-US" sz="1800" baseline="-25000" dirty="0">
                <a:solidFill>
                  <a:schemeClr val="tx1"/>
                </a:solidFill>
                <a:latin typeface="Calibri"/>
                <a:cs typeface="Calibri"/>
              </a:rPr>
              <a:t>2 </a:t>
            </a:r>
            <a:r>
              <a:rPr lang="en-US" sz="1800" dirty="0" smtClean="0">
                <a:solidFill>
                  <a:schemeClr val="tx1"/>
                </a:solidFill>
                <a:latin typeface="Calibri"/>
                <a:cs typeface="Calibri"/>
              </a:rPr>
              <a:t>in the absence of nitrogen, elucidating a key kinetic and mechanical detail of a powerful energy storage reaction</a:t>
            </a:r>
            <a:endParaRPr lang="en-US" sz="1800" dirty="0" smtClean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182880" indent="0">
              <a:spcBef>
                <a:spcPts val="0"/>
              </a:spcBef>
              <a:buNone/>
            </a:pPr>
            <a:endParaRPr lang="en-US" sz="1600" dirty="0">
              <a:solidFill>
                <a:schemeClr val="tx1"/>
              </a:solidFill>
              <a:latin typeface="Calibri" charset="0"/>
            </a:endParaRPr>
          </a:p>
          <a:p>
            <a:pPr marL="182880" indent="0">
              <a:spcBef>
                <a:spcPts val="0"/>
              </a:spcBef>
              <a:buNone/>
            </a:pPr>
            <a:r>
              <a:rPr lang="en-US" sz="1800" dirty="0" smtClean="0"/>
              <a:t>Significance and Impact</a:t>
            </a:r>
          </a:p>
          <a:p>
            <a:pPr marL="182880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tx1"/>
                </a:solidFill>
                <a:latin typeface="Calibri"/>
                <a:cs typeface="Calibri"/>
              </a:rPr>
              <a:t>Informs how and why H</a:t>
            </a:r>
            <a:r>
              <a:rPr lang="en-US" sz="1600" baseline="-25000" dirty="0" smtClean="0">
                <a:solidFill>
                  <a:schemeClr val="tx1"/>
                </a:solidFill>
                <a:latin typeface="Calibri"/>
                <a:cs typeface="Calibri"/>
              </a:rPr>
              <a:t>2</a:t>
            </a:r>
            <a:r>
              <a:rPr lang="en-US" sz="1600" dirty="0" smtClean="0">
                <a:solidFill>
                  <a:schemeClr val="tx1"/>
                </a:solidFill>
                <a:latin typeface="Calibri"/>
                <a:cs typeface="Calibri"/>
              </a:rPr>
              <a:t> production is accomplished by nitrogenase and illustrates a new strategy </a:t>
            </a:r>
            <a:r>
              <a:rPr lang="en-US" sz="1600" dirty="0">
                <a:solidFill>
                  <a:schemeClr val="tx1"/>
                </a:solidFill>
                <a:latin typeface="Calibri"/>
                <a:cs typeface="Calibri"/>
              </a:rPr>
              <a:t>for mechanistic study </a:t>
            </a:r>
            <a:r>
              <a:rPr lang="en-US" sz="1600" dirty="0" smtClean="0">
                <a:solidFill>
                  <a:schemeClr val="tx1"/>
                </a:solidFill>
                <a:latin typeface="Calibri"/>
                <a:cs typeface="Calibri"/>
              </a:rPr>
              <a:t>that can </a:t>
            </a:r>
            <a:r>
              <a:rPr lang="en-US" sz="1600" dirty="0">
                <a:solidFill>
                  <a:schemeClr val="tx1"/>
                </a:solidFill>
                <a:latin typeface="Calibri"/>
                <a:cs typeface="Calibri"/>
              </a:rPr>
              <a:t>be applied </a:t>
            </a:r>
            <a:r>
              <a:rPr lang="en-US" sz="1600" dirty="0" smtClean="0">
                <a:solidFill>
                  <a:schemeClr val="tx1"/>
                </a:solidFill>
                <a:latin typeface="Calibri"/>
                <a:cs typeface="Calibri"/>
              </a:rPr>
              <a:t>to similar complexes</a:t>
            </a:r>
          </a:p>
          <a:p>
            <a:pPr marL="182880" indent="0">
              <a:spcBef>
                <a:spcPts val="0"/>
              </a:spcBef>
              <a:buNone/>
            </a:pPr>
            <a:endParaRPr lang="en-US" sz="16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marL="0" indent="0">
              <a:spcBef>
                <a:spcPts val="300"/>
              </a:spcBef>
              <a:buFont typeface="Arial" charset="0"/>
              <a:buNone/>
            </a:pPr>
            <a:r>
              <a:rPr lang="en-US" sz="1800" dirty="0" smtClean="0"/>
              <a:t>Research Details</a:t>
            </a:r>
          </a:p>
          <a:p>
            <a:pPr>
              <a:spcBef>
                <a:spcPts val="300"/>
              </a:spcBef>
              <a:buFont typeface="Calibri" panose="020F0502020204030204" pitchFamily="34" charset="0"/>
              <a:buChar char="→"/>
            </a:pPr>
            <a:r>
              <a:rPr lang="en-US" sz="1500" b="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Performed hydrogen/deuterium kinetic measurements using </a:t>
            </a:r>
            <a:r>
              <a:rPr lang="en-US" sz="1500" b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small molecules to </a:t>
            </a:r>
            <a:r>
              <a:rPr lang="en-US" sz="1500" b="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shuttle </a:t>
            </a:r>
            <a:r>
              <a:rPr lang="en-US" sz="1500" b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electrons from an electrode to </a:t>
            </a:r>
            <a:r>
              <a:rPr lang="en-US" sz="1500" b="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nitrogenase.</a:t>
            </a:r>
          </a:p>
          <a:p>
            <a:pPr>
              <a:spcBef>
                <a:spcPts val="300"/>
              </a:spcBef>
              <a:buFont typeface="Calibri" panose="020F0502020204030204" pitchFamily="34" charset="0"/>
              <a:buChar char="→"/>
            </a:pPr>
            <a:r>
              <a:rPr lang="en-US" sz="1500" b="0" dirty="0" smtClean="0">
                <a:solidFill>
                  <a:schemeClr val="tx1"/>
                </a:solidFill>
                <a:latin typeface="Calibri"/>
                <a:cs typeface="Calibri"/>
              </a:rPr>
              <a:t>Used computational chemistry to elucidate reactions.</a:t>
            </a:r>
          </a:p>
          <a:p>
            <a:pPr>
              <a:spcBef>
                <a:spcPts val="300"/>
              </a:spcBef>
              <a:buFont typeface="Calibri" panose="020F0502020204030204" pitchFamily="34" charset="0"/>
              <a:buChar char="→"/>
            </a:pPr>
            <a:r>
              <a:rPr lang="en-US" sz="1500" b="0" dirty="0" smtClean="0">
                <a:solidFill>
                  <a:schemeClr val="tx1"/>
                </a:solidFill>
                <a:latin typeface="Calibri"/>
                <a:cs typeface="Calibri"/>
              </a:rPr>
              <a:t>Discovered </a:t>
            </a:r>
            <a:r>
              <a:rPr lang="en-US" sz="1500" b="0" dirty="0">
                <a:solidFill>
                  <a:schemeClr val="tx1"/>
                </a:solidFill>
                <a:latin typeface="Calibri"/>
                <a:cs typeface="Calibri"/>
              </a:rPr>
              <a:t>that a nearby H+ was </a:t>
            </a:r>
            <a:r>
              <a:rPr lang="en-US" sz="1500" b="0" dirty="0" smtClean="0">
                <a:solidFill>
                  <a:schemeClr val="tx1"/>
                </a:solidFill>
                <a:latin typeface="Calibri"/>
                <a:cs typeface="Calibri"/>
              </a:rPr>
              <a:t>the </a:t>
            </a:r>
            <a:r>
              <a:rPr lang="en-US" sz="1500" b="0" dirty="0">
                <a:solidFill>
                  <a:schemeClr val="tx1"/>
                </a:solidFill>
                <a:latin typeface="Calibri"/>
                <a:cs typeface="Calibri"/>
              </a:rPr>
              <a:t>active partner in the production of H</a:t>
            </a:r>
            <a:r>
              <a:rPr lang="en-US" sz="1500" b="0" baseline="-25000" dirty="0">
                <a:solidFill>
                  <a:schemeClr val="tx1"/>
                </a:solidFill>
                <a:latin typeface="Calibri"/>
                <a:cs typeface="Calibri"/>
              </a:rPr>
              <a:t>2</a:t>
            </a:r>
            <a:r>
              <a:rPr lang="en-US" sz="1500" b="0" dirty="0">
                <a:solidFill>
                  <a:schemeClr val="tx1"/>
                </a:solidFill>
                <a:latin typeface="Calibri"/>
                <a:cs typeface="Calibri"/>
              </a:rPr>
              <a:t> when it combines with the </a:t>
            </a:r>
            <a:r>
              <a:rPr lang="en-US" sz="1500" b="0" dirty="0" smtClean="0">
                <a:solidFill>
                  <a:schemeClr val="tx1"/>
                </a:solidFill>
                <a:latin typeface="Calibri"/>
                <a:cs typeface="Calibri"/>
              </a:rPr>
              <a:t>iron-hydrides that charge the enzyme’s active site. </a:t>
            </a:r>
          </a:p>
        </p:txBody>
      </p:sp>
      <p:pic>
        <p:nvPicPr>
          <p:cNvPr id="5" name="Picture 4" descr="../../../../Desktop/Picture1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7" y="3798058"/>
            <a:ext cx="3132467" cy="181534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385448" y="999400"/>
            <a:ext cx="28434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The nitrogenase enzymatic complex</a:t>
            </a:r>
            <a:endParaRPr lang="en-US" sz="1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72634" y="3502223"/>
            <a:ext cx="3180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Hydrogen evolution from FeMo-cofactor</a:t>
            </a:r>
            <a:endParaRPr lang="en-US" sz="1400" b="1" dirty="0"/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3352800" y="5715000"/>
            <a:ext cx="5791201" cy="52322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106636"/>
                </a:solidFill>
                <a:cs typeface="Arial" pitchFamily="34" charset="0"/>
              </a:rPr>
              <a:t>Khadka et al.,</a:t>
            </a:r>
            <a:endParaRPr lang="en-US" sz="1400" i="1" dirty="0" smtClean="0">
              <a:solidFill>
                <a:srgbClr val="106636"/>
              </a:solidFill>
              <a:cs typeface="Arial" pitchFamily="34" charset="0"/>
            </a:endParaRPr>
          </a:p>
          <a:p>
            <a:pPr algn="ctr"/>
            <a:r>
              <a:rPr lang="en-US" sz="1400" i="1" dirty="0" smtClean="0">
                <a:solidFill>
                  <a:srgbClr val="106636"/>
                </a:solidFill>
                <a:cs typeface="Arial" pitchFamily="34" charset="0"/>
              </a:rPr>
              <a:t>JACS</a:t>
            </a:r>
            <a:r>
              <a:rPr lang="en-US" sz="1400" i="1" dirty="0">
                <a:solidFill>
                  <a:srgbClr val="106636"/>
                </a:solidFill>
                <a:cs typeface="Arial" pitchFamily="34" charset="0"/>
              </a:rPr>
              <a:t>,</a:t>
            </a:r>
            <a:r>
              <a:rPr lang="en-US" sz="1400" dirty="0">
                <a:solidFill>
                  <a:srgbClr val="106636"/>
                </a:solidFill>
                <a:cs typeface="Arial" pitchFamily="34" charset="0"/>
              </a:rPr>
              <a:t> 139:13518-13524. DOI: 10.1021/jacs.7b07311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7" t="3403" r="715" b="3019"/>
          <a:stretch/>
        </p:blipFill>
        <p:spPr bwMode="auto">
          <a:xfrm>
            <a:off x="7239000" y="6450096"/>
            <a:ext cx="800100" cy="28691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6387760"/>
            <a:ext cx="412753" cy="34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2143" y="6452408"/>
            <a:ext cx="1104901" cy="263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44" b="5234"/>
          <a:stretch/>
        </p:blipFill>
        <p:spPr bwMode="auto">
          <a:xfrm>
            <a:off x="4876800" y="6444484"/>
            <a:ext cx="612736" cy="271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1368301" y="2267092"/>
            <a:ext cx="1374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effectLst>
                  <a:glow rad="127000">
                    <a:prstClr val="white">
                      <a:alpha val="90000"/>
                    </a:prstClr>
                  </a:glow>
                </a:effectLst>
                <a:latin typeface="Calibri"/>
              </a:rPr>
              <a:t>FeMo - cofactor</a:t>
            </a:r>
            <a:endParaRPr lang="en-US" sz="1200" b="1" baseline="-25000" dirty="0">
              <a:solidFill>
                <a:prstClr val="black"/>
              </a:solidFill>
              <a:effectLst>
                <a:glow rad="127000">
                  <a:prstClr val="white">
                    <a:alpha val="90000"/>
                  </a:prstClr>
                </a:glo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165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_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106636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146737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2851978B862040A39D57A725E8E703" ma:contentTypeVersion="0" ma:contentTypeDescription="Create a new document." ma:contentTypeScope="" ma:versionID="4c3887062b5ddfb5dda69f3f8d171d4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AAC76D2F-6406-42D9-B66C-D93B24A860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155DFD-DDBD-4E04-B556-7C2101B0ADF4}">
  <ds:schemaRefs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elements/1.1/"/>
    <ds:schemaRef ds:uri="http://schemas.microsoft.com/office/2006/documentManagement/typ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9783C44-981F-4EC2-A5AF-FDF92DDB3F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11709</TotalTime>
  <Words>310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15_Office Theme</vt:lpstr>
      <vt:lpstr>16_Office Theme</vt:lpstr>
      <vt:lpstr>The Nitrogenase Nuance:  Kinetics of nitrogenase di-hydrogen production</vt:lpstr>
    </vt:vector>
  </TitlesOfParts>
  <Company>US Department of Energy (SC)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helpdesk</dc:creator>
  <cp:lastModifiedBy>Gelston, Megan T</cp:lastModifiedBy>
  <cp:revision>499</cp:revision>
  <dcterms:created xsi:type="dcterms:W3CDTF">2010-12-15T20:48:04Z</dcterms:created>
  <dcterms:modified xsi:type="dcterms:W3CDTF">2018-05-03T19:34:28Z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0x010100AF2851978B862040A39D57A725E8E703</vt:lpwstr>
  </property>
</Properties>
</file>