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4"/>
    <p:sldMasterId id="2147483730" r:id="rId5"/>
  </p:sldMasterIdLst>
  <p:notesMasterIdLst>
    <p:notesMasterId r:id="rId7"/>
  </p:notesMasterIdLst>
  <p:handoutMasterIdLst>
    <p:handoutMasterId r:id="rId8"/>
  </p:handoutMasterIdLst>
  <p:sldIdLst>
    <p:sldId id="283"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33CCFF"/>
    <a:srgbClr val="6699FF"/>
    <a:srgbClr val="106636"/>
    <a:srgbClr val="106600"/>
    <a:srgbClr val="008000"/>
    <a:srgbClr val="F0F8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69" autoAdjust="0"/>
    <p:restoredTop sz="81354" autoAdjust="0"/>
  </p:normalViewPr>
  <p:slideViewPr>
    <p:cSldViewPr>
      <p:cViewPr varScale="1">
        <p:scale>
          <a:sx n="112" d="100"/>
          <a:sy n="112" d="100"/>
        </p:scale>
        <p:origin x="2298" y="114"/>
      </p:cViewPr>
      <p:guideLst>
        <p:guide orient="horz" pos="2160"/>
        <p:guide pos="2880"/>
      </p:guideLst>
    </p:cSldViewPr>
  </p:slideViewPr>
  <p:notesTextViewPr>
    <p:cViewPr>
      <p:scale>
        <a:sx n="100" d="100"/>
        <a:sy n="100" d="100"/>
      </p:scale>
      <p:origin x="0" y="0"/>
    </p:cViewPr>
  </p:notesTextViewPr>
  <p:sorterViewPr>
    <p:cViewPr>
      <p:scale>
        <a:sx n="214" d="100"/>
        <a:sy n="214" d="100"/>
      </p:scale>
      <p:origin x="0" y="64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5E23E8C-FA44-4993-A678-63B7AC20CC23}" type="datetimeFigureOut">
              <a:rPr lang="en-US" smtClean="0"/>
              <a:pPr/>
              <a:t>5/1/2018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9D2747C0-E24C-47AA-B529-C34075BA0400}" type="slidenum">
              <a:rPr lang="en-US" smtClean="0"/>
              <a:pPr/>
              <a:t>‹#›</a:t>
            </a:fld>
            <a:endParaRPr lang="en-US" dirty="0"/>
          </a:p>
        </p:txBody>
      </p:sp>
    </p:spTree>
    <p:extLst>
      <p:ext uri="{BB962C8B-B14F-4D97-AF65-F5344CB8AC3E}">
        <p14:creationId xmlns:p14="http://schemas.microsoft.com/office/powerpoint/2010/main" val="77357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F98BB69-19D5-425C-B33D-FC77D5A6EC32}" type="datetimeFigureOut">
              <a:rPr lang="en-US" smtClean="0"/>
              <a:pPr/>
              <a:t>5/1/2018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6210A8A-16C0-4562-AD3A-B1BC2569C64A}" type="slidenum">
              <a:rPr lang="en-US" smtClean="0"/>
              <a:pPr/>
              <a:t>‹#›</a:t>
            </a:fld>
            <a:endParaRPr lang="en-US" dirty="0"/>
          </a:p>
        </p:txBody>
      </p:sp>
    </p:spTree>
    <p:extLst>
      <p:ext uri="{BB962C8B-B14F-4D97-AF65-F5344CB8AC3E}">
        <p14:creationId xmlns:p14="http://schemas.microsoft.com/office/powerpoint/2010/main" val="1523800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dirty="0" smtClean="0">
                <a:solidFill>
                  <a:schemeClr val="tx1"/>
                </a:solidFill>
                <a:effectLst/>
                <a:latin typeface="+mn-lt"/>
                <a:ea typeface="+mn-ea"/>
                <a:cs typeface="+mn-cs"/>
              </a:rPr>
              <a:t> One reason we can’t bottle sunshine and save the solar energy for rainy days is that we don’t have an efficient way to store it. One option is to store it inside chemical bonds, such as those in hydrogen fuel. Hydrogen could power fuel cells, internal combustion engines, or generators. Using a natural catalyst from bacteria for inspiration, researchers at Pacific Northwest National Laboratory developed the fastest synthetic catalyst for hydrogen production. How fast? It produced 45 million molecules per second. The catalyst reaches these speeds because the ligands contain arms that are longer than before. These arms help efficiently move the substrate, i.e. protons, needed to produce hydrogen. They tested different arm lengths and found the longer the arms, the more efficient they were at moving protons. Therefore, the faster the catalyst produced hydrogen molecules. On a broader scale, this research demonstrates that the dynamic processes involved in proton delivery can be controlled by modifying the catalyst’s outer coordination sphere. Although the catalyst requires more energy to run than a conventional platinum catalyst, the insight garnered might eventually help make hydrogen fuel in an environmentally friendly, affordable way.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PI: R. Morris Bullock</a:t>
            </a:r>
          </a:p>
          <a:p>
            <a:r>
              <a:rPr lang="en-US" sz="1200" kern="1200" dirty="0" smtClean="0">
                <a:solidFill>
                  <a:schemeClr val="tx1"/>
                </a:solidFill>
                <a:effectLst/>
                <a:latin typeface="+mn-lt"/>
                <a:ea typeface="+mn-ea"/>
                <a:cs typeface="+mn-cs"/>
              </a:rPr>
              <a:t>Project: 56073, KC-03-07-010, EFRC for Center for Molecular Electrocatalysis</a:t>
            </a:r>
          </a:p>
          <a:p>
            <a:r>
              <a:rPr lang="en-US" sz="1200" kern="1200" dirty="0" smtClean="0">
                <a:solidFill>
                  <a:schemeClr val="tx1"/>
                </a:solidFill>
                <a:effectLst/>
                <a:latin typeface="+mn-lt"/>
                <a:ea typeface="+mn-ea"/>
                <a:cs typeface="+mn-cs"/>
              </a:rPr>
              <a:t>DOE Program Manager: Chris Fecko</a:t>
            </a:r>
          </a:p>
          <a:p>
            <a:r>
              <a:rPr lang="en-US" sz="1200" kern="1200" dirty="0" smtClean="0">
                <a:solidFill>
                  <a:schemeClr val="tx1"/>
                </a:solidFill>
                <a:effectLst/>
                <a:latin typeface="+mn-lt"/>
                <a:ea typeface="+mn-ea"/>
                <a:cs typeface="+mn-cs"/>
              </a:rPr>
              <a:t>Publication: Controlling Proton Delivery through Catalyst Structural Dynamics</a:t>
            </a:r>
          </a:p>
          <a:p>
            <a:r>
              <a:rPr lang="en-US" sz="1200" kern="1200" dirty="0" smtClean="0">
                <a:solidFill>
                  <a:schemeClr val="tx1"/>
                </a:solidFill>
                <a:effectLst/>
                <a:latin typeface="+mn-lt"/>
                <a:ea typeface="+mn-ea"/>
                <a:cs typeface="+mn-cs"/>
              </a:rPr>
              <a:t>Allan Jay P. Cardenas, Bojana Ginovska, Neeraj Kumar, Jianbo Hou, Simone Raugei, Monte L. Helm, Aaron M. Appel, R. Morris Bullock, and Molly O'Hagan</a:t>
            </a:r>
          </a:p>
          <a:p>
            <a:r>
              <a:rPr lang="en-US" sz="1200" kern="1200" dirty="0" smtClean="0">
                <a:solidFill>
                  <a:schemeClr val="tx1"/>
                </a:solidFill>
                <a:effectLst/>
                <a:latin typeface="+mn-lt"/>
                <a:ea typeface="+mn-ea"/>
                <a:cs typeface="+mn-cs"/>
              </a:rPr>
              <a:t>dx.doi.org/ 10.1002/anie.201607460 | </a:t>
            </a:r>
            <a:r>
              <a:rPr lang="en-US" sz="1200" i="1" kern="1200" dirty="0" smtClean="0">
                <a:solidFill>
                  <a:schemeClr val="tx1"/>
                </a:solidFill>
                <a:effectLst/>
                <a:latin typeface="+mn-lt"/>
                <a:ea typeface="+mn-ea"/>
                <a:cs typeface="+mn-cs"/>
              </a:rPr>
              <a:t>Angew. Chem. Int. Ed.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F3729CF-8028-4367-9EEA-85BBD2D812C5}" type="slidenum">
              <a:rPr lang="en-US" smtClean="0"/>
              <a:t>1</a:t>
            </a:fld>
            <a:endParaRPr lang="en-US" dirty="0"/>
          </a:p>
        </p:txBody>
      </p:sp>
    </p:spTree>
    <p:extLst>
      <p:ext uri="{BB962C8B-B14F-4D97-AF65-F5344CB8AC3E}">
        <p14:creationId xmlns:p14="http://schemas.microsoft.com/office/powerpoint/2010/main" val="1328470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accent3"/>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Placeholder 1"/>
          <p:cNvSpPr>
            <a:spLocks noGrp="1"/>
          </p:cNvSpPr>
          <p:nvPr>
            <p:ph type="title"/>
          </p:nvPr>
        </p:nvSpPr>
        <p:spPr bwMode="auto">
          <a:xfrm>
            <a:off x="353962" y="0"/>
            <a:ext cx="8412480" cy="731520"/>
          </a:xfrm>
          <a:prstGeom prst="rect">
            <a:avLst/>
          </a:prstGeom>
          <a:noFill/>
          <a:ln w="9525">
            <a:noFill/>
            <a:miter lim="800000"/>
            <a:headEnd/>
            <a:tailEnd/>
          </a:ln>
        </p:spPr>
        <p:txBody>
          <a:bodyPr/>
          <a:lstStyle>
            <a:lvl1pPr>
              <a:defRPr sz="2600" b="1">
                <a:solidFill>
                  <a:schemeClr val="accent3"/>
                </a:solidFill>
              </a:defRPr>
            </a:lvl1pPr>
          </a:lstStyle>
          <a:p>
            <a:pPr lvl="0"/>
            <a:r>
              <a:rPr lang="en-US" dirty="0" smtClean="0"/>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0"/>
            <a:ext cx="9144000" cy="731520"/>
          </a:xfrm>
          <a:prstGeom prst="rect">
            <a:avLst/>
          </a:prstGeom>
          <a:noFill/>
          <a:ln w="9525">
            <a:noFill/>
            <a:miter lim="800000"/>
            <a:headEnd/>
            <a:tailEnd/>
          </a:ln>
        </p:spPr>
        <p:txBody>
          <a:bodyPr vert="horz" wrap="square" lIns="91169" tIns="45587" rIns="91169" bIns="45587" numCol="1" anchor="ctr" anchorCtr="0" compatLnSpc="1">
            <a:prstTxWarp prst="textNoShape">
              <a:avLst/>
            </a:prstTxWarp>
          </a:bodyPr>
          <a:lstStyle/>
          <a:p>
            <a:pPr lvl="0"/>
            <a:r>
              <a:rPr lang="en-US" dirty="0" smtClean="0"/>
              <a:t>Click to edit Master title style</a:t>
            </a:r>
          </a:p>
        </p:txBody>
      </p:sp>
      <p:sp>
        <p:nvSpPr>
          <p:cNvPr id="2051" name="Text Placeholder 2"/>
          <p:cNvSpPr>
            <a:spLocks noGrp="1"/>
          </p:cNvSpPr>
          <p:nvPr>
            <p:ph type="body" idx="1"/>
          </p:nvPr>
        </p:nvSpPr>
        <p:spPr bwMode="auto">
          <a:xfrm>
            <a:off x="352438" y="866775"/>
            <a:ext cx="8410575" cy="5259388"/>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2053" name="Picture 9" descr="horizontal-logo-green-text.jpg"/>
          <p:cNvPicPr>
            <a:picLocks noChangeAspect="1"/>
          </p:cNvPicPr>
          <p:nvPr/>
        </p:nvPicPr>
        <p:blipFill>
          <a:blip r:embed="rId4" cstate="print"/>
          <a:srcRect/>
          <a:stretch>
            <a:fillRect/>
          </a:stretch>
        </p:blipFill>
        <p:spPr bwMode="auto">
          <a:xfrm>
            <a:off x="457200" y="6354776"/>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9" r:id="rId1"/>
  </p:sldLayoutIdLst>
  <p:hf hdr="0" dt="0"/>
  <p:txStyles>
    <p:titleStyle>
      <a:lvl1pPr algn="ctr" rtl="0" eaLnBrk="1" fontAlgn="base" hangingPunct="1">
        <a:spcBef>
          <a:spcPct val="0"/>
        </a:spcBef>
        <a:spcAft>
          <a:spcPct val="0"/>
        </a:spcAft>
        <a:defRPr sz="2600" b="1"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340795" indent="-340795"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69" tIns="45587" rIns="91169" bIns="45587"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352438" y="866775"/>
            <a:ext cx="8410575" cy="5259388"/>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2053" name="Picture 9" descr="horizontal-logo-green-text.jpg"/>
          <p:cNvPicPr>
            <a:picLocks noChangeAspect="1"/>
          </p:cNvPicPr>
          <p:nvPr/>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340795" indent="-340795"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5866" y="76200"/>
            <a:ext cx="8600644" cy="731520"/>
          </a:xfrm>
        </p:spPr>
        <p:txBody>
          <a:bodyPr/>
          <a:lstStyle/>
          <a:p>
            <a:r>
              <a:rPr lang="en-US" sz="1800" dirty="0" smtClean="0"/>
              <a:t>The Contradictory Catalyst: Speeding the </a:t>
            </a:r>
            <a:r>
              <a:rPr lang="en-US" sz="1800" dirty="0"/>
              <a:t>rate </a:t>
            </a:r>
            <a:r>
              <a:rPr lang="en-US" sz="1800" dirty="0" smtClean="0"/>
              <a:t>of </a:t>
            </a:r>
            <a:r>
              <a:rPr lang="en-US" sz="1800" dirty="0"/>
              <a:t>a potential </a:t>
            </a:r>
            <a:r>
              <a:rPr lang="en-US" sz="1800" dirty="0" smtClean="0"/>
              <a:t>energy storage catalyst lies </a:t>
            </a:r>
            <a:r>
              <a:rPr lang="en-US" sz="1800" dirty="0"/>
              <a:t>in making </a:t>
            </a:r>
            <a:r>
              <a:rPr lang="en-US" sz="1800" dirty="0" smtClean="0"/>
              <a:t>reactive </a:t>
            </a:r>
            <a:r>
              <a:rPr lang="en-US" sz="1800" dirty="0"/>
              <a:t>parts </a:t>
            </a:r>
            <a:r>
              <a:rPr lang="en-US" sz="1800" dirty="0" smtClean="0"/>
              <a:t>move </a:t>
            </a:r>
            <a:r>
              <a:rPr lang="en-US" sz="1800" dirty="0"/>
              <a:t>more slowly</a:t>
            </a:r>
            <a:br>
              <a:rPr lang="en-US" sz="1800" dirty="0"/>
            </a:br>
            <a:endParaRPr lang="en-US" sz="1800" dirty="0"/>
          </a:p>
        </p:txBody>
      </p:sp>
      <p:sp>
        <p:nvSpPr>
          <p:cNvPr id="30" name="Content Placeholder 1"/>
          <p:cNvSpPr txBox="1">
            <a:spLocks/>
          </p:cNvSpPr>
          <p:nvPr/>
        </p:nvSpPr>
        <p:spPr bwMode="auto">
          <a:xfrm>
            <a:off x="4054421" y="786166"/>
            <a:ext cx="5105400" cy="5771424"/>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lvl1pPr marL="340795" indent="-340795" algn="l" rtl="0" eaLnBrk="1" fontAlgn="base" hangingPunct="1">
              <a:spcBef>
                <a:spcPct val="20000"/>
              </a:spcBef>
              <a:spcAft>
                <a:spcPct val="0"/>
              </a:spcAft>
              <a:buFont typeface="Arial" charset="0"/>
              <a:buChar char="•"/>
              <a:defRPr sz="2400" b="1" kern="1200">
                <a:solidFill>
                  <a:schemeClr val="accent3"/>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Font typeface="Arial" charset="0"/>
              <a:buNone/>
            </a:pPr>
            <a:r>
              <a:rPr lang="en-US" sz="1800" dirty="0" smtClean="0"/>
              <a:t>Scientific Achievement</a:t>
            </a:r>
          </a:p>
          <a:p>
            <a:pPr marL="182880" indent="0">
              <a:spcBef>
                <a:spcPts val="0"/>
              </a:spcBef>
              <a:buNone/>
            </a:pPr>
            <a:r>
              <a:rPr lang="en-US" sz="1600" dirty="0" smtClean="0">
                <a:solidFill>
                  <a:schemeClr val="tx1"/>
                </a:solidFill>
                <a:latin typeface="Calibri"/>
                <a:cs typeface="Calibri"/>
              </a:rPr>
              <a:t>Developed </a:t>
            </a:r>
            <a:r>
              <a:rPr lang="en-US" sz="1600" dirty="0">
                <a:solidFill>
                  <a:schemeClr val="tx1"/>
                </a:solidFill>
                <a:latin typeface="Calibri"/>
                <a:cs typeface="Calibri"/>
              </a:rPr>
              <a:t>the fastest synthetic catalyst for hydrogen </a:t>
            </a:r>
            <a:r>
              <a:rPr lang="en-US" sz="1600" dirty="0" smtClean="0">
                <a:solidFill>
                  <a:schemeClr val="tx1"/>
                </a:solidFill>
                <a:latin typeface="Calibri"/>
                <a:cs typeface="Calibri"/>
              </a:rPr>
              <a:t>production -- 45 </a:t>
            </a:r>
            <a:r>
              <a:rPr lang="en-US" sz="1600" dirty="0">
                <a:solidFill>
                  <a:schemeClr val="tx1"/>
                </a:solidFill>
                <a:latin typeface="Calibri"/>
                <a:cs typeface="Calibri"/>
              </a:rPr>
              <a:t>million molecules per </a:t>
            </a:r>
            <a:r>
              <a:rPr lang="en-US" sz="1600" dirty="0" smtClean="0">
                <a:solidFill>
                  <a:schemeClr val="tx1"/>
                </a:solidFill>
                <a:latin typeface="Calibri"/>
                <a:cs typeface="Calibri"/>
              </a:rPr>
              <a:t>second by slowing the movement of the </a:t>
            </a:r>
            <a:r>
              <a:rPr lang="en-US" sz="1600" dirty="0">
                <a:solidFill>
                  <a:schemeClr val="tx1"/>
                </a:solidFill>
                <a:latin typeface="Calibri"/>
                <a:cs typeface="Calibri"/>
              </a:rPr>
              <a:t>reactive </a:t>
            </a:r>
            <a:r>
              <a:rPr lang="en-US" sz="1600" dirty="0" smtClean="0">
                <a:solidFill>
                  <a:schemeClr val="tx1"/>
                </a:solidFill>
                <a:latin typeface="Calibri"/>
                <a:cs typeface="Calibri"/>
              </a:rPr>
              <a:t>arms of </a:t>
            </a:r>
            <a:r>
              <a:rPr lang="en-US" sz="1600" dirty="0">
                <a:solidFill>
                  <a:schemeClr val="tx1"/>
                </a:solidFill>
                <a:latin typeface="Calibri"/>
                <a:cs typeface="Calibri"/>
              </a:rPr>
              <a:t>the </a:t>
            </a:r>
            <a:r>
              <a:rPr lang="en-US" sz="1600" dirty="0" smtClean="0">
                <a:solidFill>
                  <a:schemeClr val="tx1"/>
                </a:solidFill>
                <a:latin typeface="Calibri"/>
                <a:cs typeface="Calibri"/>
              </a:rPr>
              <a:t>catalyst</a:t>
            </a:r>
            <a:endParaRPr lang="en-US" sz="1600" dirty="0">
              <a:solidFill>
                <a:schemeClr val="tx1"/>
              </a:solidFill>
              <a:latin typeface="Calibri"/>
              <a:cs typeface="Calibri"/>
            </a:endParaRPr>
          </a:p>
          <a:p>
            <a:pPr marL="0" indent="0">
              <a:spcBef>
                <a:spcPts val="300"/>
              </a:spcBef>
              <a:buFont typeface="Arial" charset="0"/>
              <a:buNone/>
            </a:pPr>
            <a:r>
              <a:rPr lang="en-US" sz="1800" dirty="0" smtClean="0"/>
              <a:t>Significance and Impact</a:t>
            </a:r>
          </a:p>
          <a:p>
            <a:pPr marL="182880" lvl="1" indent="0">
              <a:spcBef>
                <a:spcPts val="0"/>
              </a:spcBef>
              <a:buNone/>
            </a:pPr>
            <a:r>
              <a:rPr lang="en-US" sz="1600" b="1" dirty="0">
                <a:solidFill>
                  <a:schemeClr val="tx1"/>
                </a:solidFill>
                <a:latin typeface="Calibri"/>
                <a:cs typeface="Calibri"/>
              </a:rPr>
              <a:t>Although the catalyst requires more energy to run than a conventional </a:t>
            </a:r>
            <a:r>
              <a:rPr lang="en-US" sz="1600" b="1" dirty="0" smtClean="0">
                <a:solidFill>
                  <a:schemeClr val="tx1"/>
                </a:solidFill>
                <a:latin typeface="Calibri"/>
                <a:cs typeface="Calibri"/>
              </a:rPr>
              <a:t>platinum-based catalyst</a:t>
            </a:r>
            <a:r>
              <a:rPr lang="en-US" sz="1600" b="1" dirty="0">
                <a:solidFill>
                  <a:schemeClr val="tx1"/>
                </a:solidFill>
                <a:latin typeface="Calibri"/>
                <a:cs typeface="Calibri"/>
              </a:rPr>
              <a:t>, the </a:t>
            </a:r>
            <a:r>
              <a:rPr lang="en-US" sz="1600" b="1" dirty="0" smtClean="0">
                <a:solidFill>
                  <a:schemeClr val="tx1"/>
                </a:solidFill>
                <a:latin typeface="Calibri"/>
                <a:cs typeface="Calibri"/>
              </a:rPr>
              <a:t>insights might eventually </a:t>
            </a:r>
            <a:r>
              <a:rPr lang="en-US" sz="1600" b="1" dirty="0">
                <a:solidFill>
                  <a:schemeClr val="tx1"/>
                </a:solidFill>
                <a:latin typeface="Calibri"/>
                <a:cs typeface="Calibri"/>
              </a:rPr>
              <a:t>help make hydrogen fuel in an environmentally friendly, affordable way</a:t>
            </a:r>
            <a:endParaRPr lang="en-US" sz="1600" b="1" dirty="0" smtClean="0">
              <a:solidFill>
                <a:schemeClr val="tx1"/>
              </a:solidFill>
              <a:latin typeface="Calibri"/>
              <a:cs typeface="Calibri"/>
            </a:endParaRPr>
          </a:p>
          <a:p>
            <a:pPr marL="0" indent="0">
              <a:spcBef>
                <a:spcPts val="300"/>
              </a:spcBef>
              <a:buFont typeface="Arial" charset="0"/>
              <a:buNone/>
            </a:pPr>
            <a:r>
              <a:rPr lang="en-US" sz="1800" dirty="0" smtClean="0"/>
              <a:t>Research Details</a:t>
            </a:r>
          </a:p>
          <a:p>
            <a:pPr>
              <a:spcBef>
                <a:spcPts val="300"/>
              </a:spcBef>
              <a:buFont typeface="Calibri" panose="020F0502020204030204" pitchFamily="34" charset="0"/>
              <a:buChar char="→"/>
            </a:pPr>
            <a:r>
              <a:rPr lang="en-US" sz="1450" b="0" dirty="0" smtClean="0">
                <a:solidFill>
                  <a:schemeClr val="tx1"/>
                </a:solidFill>
                <a:latin typeface="Calibri"/>
                <a:cs typeface="Calibri"/>
              </a:rPr>
              <a:t>The catalyst’s speed increases as the rate of isomerization between the chair and boat structures drops. Isomerization governs the formation of stable, non</a:t>
            </a:r>
            <a:r>
              <a:rPr lang="en-US" sz="1450" b="0" dirty="0">
                <a:solidFill>
                  <a:schemeClr val="tx1"/>
                </a:solidFill>
                <a:latin typeface="Calibri"/>
                <a:cs typeface="Calibri"/>
              </a:rPr>
              <a:t>-</a:t>
            </a:r>
            <a:r>
              <a:rPr lang="en-US" sz="1450" b="0" dirty="0" smtClean="0">
                <a:solidFill>
                  <a:schemeClr val="tx1"/>
                </a:solidFill>
                <a:latin typeface="Calibri"/>
                <a:cs typeface="Calibri"/>
              </a:rPr>
              <a:t>productive species. </a:t>
            </a:r>
          </a:p>
          <a:p>
            <a:pPr>
              <a:spcBef>
                <a:spcPts val="300"/>
              </a:spcBef>
              <a:buFont typeface="Calibri" panose="020F0502020204030204" pitchFamily="34" charset="0"/>
              <a:buChar char="→"/>
            </a:pPr>
            <a:r>
              <a:rPr lang="en-US" sz="1450" b="0" dirty="0" smtClean="0">
                <a:solidFill>
                  <a:schemeClr val="tx1"/>
                </a:solidFill>
                <a:latin typeface="Calibri"/>
                <a:cs typeface="Calibri"/>
              </a:rPr>
              <a:t>Proton delivery, key for hydrogen production, can be controlled by modifying the </a:t>
            </a:r>
            <a:r>
              <a:rPr lang="en-US" sz="1450" b="0" dirty="0">
                <a:solidFill>
                  <a:schemeClr val="tx1"/>
                </a:solidFill>
                <a:latin typeface="Calibri"/>
                <a:cs typeface="Calibri"/>
              </a:rPr>
              <a:t>outer </a:t>
            </a:r>
            <a:r>
              <a:rPr lang="en-US" sz="1450" b="0" dirty="0" smtClean="0">
                <a:solidFill>
                  <a:schemeClr val="tx1"/>
                </a:solidFill>
                <a:latin typeface="Calibri"/>
                <a:cs typeface="Calibri"/>
              </a:rPr>
              <a:t>sphere.</a:t>
            </a:r>
          </a:p>
          <a:p>
            <a:pPr>
              <a:spcBef>
                <a:spcPts val="300"/>
              </a:spcBef>
              <a:buFont typeface="Calibri" panose="020F0502020204030204" pitchFamily="34" charset="0"/>
              <a:buChar char="→"/>
            </a:pPr>
            <a:r>
              <a:rPr lang="en-US" sz="1450" b="0" dirty="0" smtClean="0">
                <a:solidFill>
                  <a:schemeClr val="tx1"/>
                </a:solidFill>
                <a:latin typeface="Calibri"/>
                <a:cs typeface="Calibri"/>
              </a:rPr>
              <a:t>Controlling the structure and how it affects the motions involved increases hydrogen production </a:t>
            </a:r>
            <a:r>
              <a:rPr lang="en-US" sz="1450" b="0" dirty="0">
                <a:solidFill>
                  <a:schemeClr val="tx1"/>
                </a:solidFill>
                <a:latin typeface="Calibri"/>
                <a:cs typeface="Calibri"/>
              </a:rPr>
              <a:t>rates by three orders of magnitude with a minimal increase in </a:t>
            </a:r>
            <a:r>
              <a:rPr lang="en-US" sz="1450" b="0" dirty="0" smtClean="0">
                <a:solidFill>
                  <a:schemeClr val="tx1"/>
                </a:solidFill>
                <a:latin typeface="Calibri"/>
                <a:cs typeface="Calibri"/>
              </a:rPr>
              <a:t>required energy.</a:t>
            </a:r>
          </a:p>
        </p:txBody>
      </p:sp>
      <p:sp>
        <p:nvSpPr>
          <p:cNvPr id="86" name="TextBox 85"/>
          <p:cNvSpPr txBox="1"/>
          <p:nvPr/>
        </p:nvSpPr>
        <p:spPr>
          <a:xfrm>
            <a:off x="98094" y="5617406"/>
            <a:ext cx="3982314" cy="646331"/>
          </a:xfrm>
          <a:prstGeom prst="rect">
            <a:avLst/>
          </a:prstGeom>
          <a:noFill/>
        </p:spPr>
        <p:txBody>
          <a:bodyPr wrap="square" rtlCol="0">
            <a:spAutoFit/>
          </a:bodyPr>
          <a:lstStyle/>
          <a:p>
            <a:r>
              <a:rPr lang="en-US" sz="1200" dirty="0" smtClean="0">
                <a:solidFill>
                  <a:schemeClr val="accent3"/>
                </a:solidFill>
              </a:rPr>
              <a:t>A.J.P. </a:t>
            </a:r>
            <a:r>
              <a:rPr lang="en-US" sz="1200" dirty="0">
                <a:solidFill>
                  <a:schemeClr val="accent3"/>
                </a:solidFill>
              </a:rPr>
              <a:t>Cardenas, </a:t>
            </a:r>
            <a:r>
              <a:rPr lang="en-US" sz="1200" dirty="0" smtClean="0">
                <a:solidFill>
                  <a:schemeClr val="accent3"/>
                </a:solidFill>
              </a:rPr>
              <a:t>B. </a:t>
            </a:r>
            <a:r>
              <a:rPr lang="en-US" sz="1200" dirty="0">
                <a:solidFill>
                  <a:schemeClr val="accent3"/>
                </a:solidFill>
              </a:rPr>
              <a:t>Ginovska, </a:t>
            </a:r>
            <a:r>
              <a:rPr lang="en-US" sz="1200" dirty="0" smtClean="0">
                <a:solidFill>
                  <a:schemeClr val="accent3"/>
                </a:solidFill>
              </a:rPr>
              <a:t>N. </a:t>
            </a:r>
            <a:r>
              <a:rPr lang="en-US" sz="1200" dirty="0">
                <a:solidFill>
                  <a:schemeClr val="accent3"/>
                </a:solidFill>
              </a:rPr>
              <a:t>Kumar, </a:t>
            </a:r>
            <a:r>
              <a:rPr lang="en-US" sz="1200" dirty="0" smtClean="0">
                <a:solidFill>
                  <a:schemeClr val="accent3"/>
                </a:solidFill>
              </a:rPr>
              <a:t>J. </a:t>
            </a:r>
            <a:r>
              <a:rPr lang="en-US" sz="1200" dirty="0">
                <a:solidFill>
                  <a:schemeClr val="accent3"/>
                </a:solidFill>
              </a:rPr>
              <a:t>Hou, </a:t>
            </a:r>
            <a:r>
              <a:rPr lang="en-US" sz="1200" dirty="0" smtClean="0">
                <a:solidFill>
                  <a:schemeClr val="accent3"/>
                </a:solidFill>
              </a:rPr>
              <a:t>S. </a:t>
            </a:r>
            <a:r>
              <a:rPr lang="en-US" sz="1200" dirty="0">
                <a:solidFill>
                  <a:schemeClr val="accent3"/>
                </a:solidFill>
              </a:rPr>
              <a:t>Raugei, </a:t>
            </a:r>
            <a:r>
              <a:rPr lang="en-US" sz="1200" dirty="0" smtClean="0">
                <a:solidFill>
                  <a:schemeClr val="accent3"/>
                </a:solidFill>
              </a:rPr>
              <a:t>M.L. </a:t>
            </a:r>
            <a:r>
              <a:rPr lang="en-US" sz="1200" dirty="0">
                <a:solidFill>
                  <a:schemeClr val="accent3"/>
                </a:solidFill>
              </a:rPr>
              <a:t>Helm, </a:t>
            </a:r>
            <a:r>
              <a:rPr lang="en-US" sz="1200" dirty="0" smtClean="0">
                <a:solidFill>
                  <a:schemeClr val="accent3"/>
                </a:solidFill>
              </a:rPr>
              <a:t>A.M</a:t>
            </a:r>
            <a:r>
              <a:rPr lang="en-US" sz="1200" dirty="0">
                <a:solidFill>
                  <a:schemeClr val="accent3"/>
                </a:solidFill>
              </a:rPr>
              <a:t>. Appel, </a:t>
            </a:r>
            <a:r>
              <a:rPr lang="en-US" sz="1200" dirty="0" smtClean="0">
                <a:solidFill>
                  <a:schemeClr val="accent3"/>
                </a:solidFill>
              </a:rPr>
              <a:t>R.M. </a:t>
            </a:r>
            <a:r>
              <a:rPr lang="en-US" sz="1200" dirty="0">
                <a:solidFill>
                  <a:schemeClr val="accent3"/>
                </a:solidFill>
              </a:rPr>
              <a:t>Bullock, </a:t>
            </a:r>
            <a:r>
              <a:rPr lang="en-US" sz="1200" dirty="0" smtClean="0">
                <a:solidFill>
                  <a:schemeClr val="accent3"/>
                </a:solidFill>
              </a:rPr>
              <a:t>M. O'Hagan</a:t>
            </a:r>
            <a:r>
              <a:rPr lang="en-US" sz="1200" dirty="0">
                <a:solidFill>
                  <a:schemeClr val="accent3"/>
                </a:solidFill>
              </a:rPr>
              <a:t>,</a:t>
            </a:r>
            <a:r>
              <a:rPr lang="en-US" sz="1200" dirty="0" smtClean="0">
                <a:solidFill>
                  <a:schemeClr val="accent3"/>
                </a:solidFill>
              </a:rPr>
              <a:t> </a:t>
            </a:r>
            <a:r>
              <a:rPr lang="en-US" sz="1200" i="1" dirty="0" smtClean="0">
                <a:solidFill>
                  <a:schemeClr val="accent3"/>
                </a:solidFill>
              </a:rPr>
              <a:t>Angew</a:t>
            </a:r>
            <a:r>
              <a:rPr lang="en-US" sz="1200" i="1" dirty="0">
                <a:solidFill>
                  <a:schemeClr val="accent3"/>
                </a:solidFill>
              </a:rPr>
              <a:t>. Chem. Int. </a:t>
            </a:r>
            <a:r>
              <a:rPr lang="en-US" sz="1200" i="1" dirty="0" smtClean="0">
                <a:solidFill>
                  <a:schemeClr val="accent3"/>
                </a:solidFill>
              </a:rPr>
              <a:t>Ed.</a:t>
            </a:r>
            <a:r>
              <a:rPr lang="en-US" sz="1200" dirty="0" smtClean="0">
                <a:solidFill>
                  <a:schemeClr val="accent3"/>
                </a:solidFill>
              </a:rPr>
              <a:t>, </a:t>
            </a:r>
            <a:r>
              <a:rPr lang="en-US" sz="1200" dirty="0">
                <a:solidFill>
                  <a:schemeClr val="accent3"/>
                </a:solidFill>
              </a:rPr>
              <a:t>doi: </a:t>
            </a:r>
            <a:r>
              <a:rPr lang="en-US" sz="1200" dirty="0" smtClean="0">
                <a:solidFill>
                  <a:schemeClr val="accent3"/>
                </a:solidFill>
              </a:rPr>
              <a:t>10.1002/anie.201607460</a:t>
            </a:r>
            <a:endParaRPr lang="en-US" sz="1200" dirty="0">
              <a:solidFill>
                <a:schemeClr val="accent3"/>
              </a:solidFill>
            </a:endParaRPr>
          </a:p>
        </p:txBody>
      </p:sp>
      <p:sp>
        <p:nvSpPr>
          <p:cNvPr id="11" name="Rectangle 10"/>
          <p:cNvSpPr/>
          <p:nvPr/>
        </p:nvSpPr>
        <p:spPr>
          <a:xfrm>
            <a:off x="98094" y="5257800"/>
            <a:ext cx="4057745" cy="307777"/>
          </a:xfrm>
          <a:prstGeom prst="rect">
            <a:avLst/>
          </a:prstGeom>
        </p:spPr>
        <p:txBody>
          <a:bodyPr wrap="square">
            <a:spAutoFit/>
          </a:bodyPr>
          <a:lstStyle/>
          <a:p>
            <a:pPr algn="ctr"/>
            <a:r>
              <a:rPr lang="en-US" sz="1400" dirty="0" smtClean="0"/>
              <a:t>Catalyst conformations affect performance</a:t>
            </a:r>
            <a:endParaRPr lang="en-US" sz="1400" dirty="0"/>
          </a:p>
        </p:txBody>
      </p:sp>
      <p:sp>
        <p:nvSpPr>
          <p:cNvPr id="16" name="Rectangle 15"/>
          <p:cNvSpPr/>
          <p:nvPr/>
        </p:nvSpPr>
        <p:spPr>
          <a:xfrm>
            <a:off x="22663" y="2162060"/>
            <a:ext cx="4057745" cy="307777"/>
          </a:xfrm>
          <a:prstGeom prst="rect">
            <a:avLst/>
          </a:prstGeom>
        </p:spPr>
        <p:txBody>
          <a:bodyPr wrap="square">
            <a:spAutoFit/>
          </a:bodyPr>
          <a:lstStyle/>
          <a:p>
            <a:pPr algn="ctr"/>
            <a:r>
              <a:rPr lang="en-US" sz="1400" dirty="0" smtClean="0"/>
              <a:t>Structure nickel(III) complexes</a:t>
            </a:r>
            <a:endParaRPr lang="en-US" sz="1400" dirty="0"/>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2168" y="6412453"/>
            <a:ext cx="790575" cy="343728"/>
          </a:xfrm>
          <a:prstGeom prst="rect">
            <a:avLst/>
          </a:prstGeom>
        </p:spPr>
      </p:pic>
      <p:pic>
        <p:nvPicPr>
          <p:cNvPr id="2" name="Picture 1"/>
          <p:cNvPicPr>
            <a:picLocks noChangeAspect="1"/>
          </p:cNvPicPr>
          <p:nvPr/>
        </p:nvPicPr>
        <p:blipFill>
          <a:blip r:embed="rId4"/>
          <a:stretch>
            <a:fillRect/>
          </a:stretch>
        </p:blipFill>
        <p:spPr>
          <a:xfrm>
            <a:off x="457200" y="2656055"/>
            <a:ext cx="3276600" cy="2601745"/>
          </a:xfrm>
          <a:prstGeom prst="rect">
            <a:avLst/>
          </a:prstGeom>
        </p:spPr>
      </p:pic>
      <p:pic>
        <p:nvPicPr>
          <p:cNvPr id="4" name="Picture 3"/>
          <p:cNvPicPr>
            <a:picLocks noChangeAspect="1"/>
          </p:cNvPicPr>
          <p:nvPr/>
        </p:nvPicPr>
        <p:blipFill>
          <a:blip r:embed="rId5"/>
          <a:stretch>
            <a:fillRect/>
          </a:stretch>
        </p:blipFill>
        <p:spPr>
          <a:xfrm>
            <a:off x="228600" y="834201"/>
            <a:ext cx="3657600" cy="1375599"/>
          </a:xfrm>
          <a:prstGeom prst="rect">
            <a:avLst/>
          </a:prstGeom>
        </p:spPr>
      </p:pic>
    </p:spTree>
    <p:extLst>
      <p:ext uri="{BB962C8B-B14F-4D97-AF65-F5344CB8AC3E}">
        <p14:creationId xmlns:p14="http://schemas.microsoft.com/office/powerpoint/2010/main" val="1866314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15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106636"/>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6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146737"/>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F2851978B862040A39D57A725E8E703" ma:contentTypeVersion="0" ma:contentTypeDescription="Create a new document." ma:contentTypeScope="" ma:versionID="4c3887062b5ddfb5dda69f3f8d171d4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AAC76D2F-6406-42D9-B66C-D93B24A8603B}">
  <ds:schemaRefs>
    <ds:schemaRef ds:uri="http://schemas.microsoft.com/sharepoint/v3/contenttype/forms"/>
  </ds:schemaRefs>
</ds:datastoreItem>
</file>

<file path=customXml/itemProps2.xml><?xml version="1.0" encoding="utf-8"?>
<ds:datastoreItem xmlns:ds="http://schemas.openxmlformats.org/officeDocument/2006/customXml" ds:itemID="{F0155DFD-DDBD-4E04-B556-7C2101B0ADF4}">
  <ds:schemaRefs>
    <ds:schemaRef ds:uri="http://schemas.microsoft.com/office/2006/documentManagement/types"/>
    <ds:schemaRef ds:uri="http://purl.org/dc/elements/1.1/"/>
    <ds:schemaRef ds:uri="http://purl.org/dc/terms/"/>
    <ds:schemaRef ds:uri="http://purl.org/dc/dcmitype/"/>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A9783C44-981F-4EC2-A5AF-FDF92DDB3F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Theme3</Template>
  <TotalTime>11191</TotalTime>
  <Words>209</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15_Office Theme</vt:lpstr>
      <vt:lpstr>16_Office Theme</vt:lpstr>
      <vt:lpstr>The Contradictory Catalyst: Speeding the rate of a potential energy storage catalyst lies in making reactive parts move more slowly </vt:lpstr>
    </vt:vector>
  </TitlesOfParts>
  <Company>US Department of Energy (SC)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helpdesk</dc:creator>
  <cp:lastModifiedBy>Gelston, Megan T</cp:lastModifiedBy>
  <cp:revision>464</cp:revision>
  <dcterms:created xsi:type="dcterms:W3CDTF">2010-12-15T20:48:04Z</dcterms:created>
  <dcterms:modified xsi:type="dcterms:W3CDTF">2018-05-01T20:03:56Z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0x010100AF2851978B862040A39D57A725E8E703</vt:lpwstr>
  </property>
</Properties>
</file>