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825" r:id="rId1"/>
  </p:sldMasterIdLst>
  <p:notesMasterIdLst>
    <p:notesMasterId r:id="rId3"/>
  </p:notesMasterIdLst>
  <p:handoutMasterIdLst>
    <p:handoutMasterId r:id="rId4"/>
  </p:handoutMasterIdLst>
  <p:sldIdLst>
    <p:sldId id="681" r:id="rId2"/>
  </p:sldIdLst>
  <p:sldSz cx="9144000" cy="6858000" type="screen4x3"/>
  <p:notesSz cx="6985000" cy="92837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5613" indent="1588" algn="l" rtl="0" fontAlgn="base">
      <a:spcBef>
        <a:spcPct val="0"/>
      </a:spcBef>
      <a:spcAft>
        <a:spcPct val="0"/>
      </a:spcAft>
      <a:defRPr kern="1200">
        <a:solidFill>
          <a:schemeClr val="tx1"/>
        </a:solidFill>
        <a:latin typeface="Arial" charset="0"/>
        <a:ea typeface="+mn-ea"/>
        <a:cs typeface="+mn-cs"/>
      </a:defRPr>
    </a:lvl2pPr>
    <a:lvl3pPr marL="912813" indent="1588" algn="l" rtl="0" fontAlgn="base">
      <a:spcBef>
        <a:spcPct val="0"/>
      </a:spcBef>
      <a:spcAft>
        <a:spcPct val="0"/>
      </a:spcAft>
      <a:defRPr kern="1200">
        <a:solidFill>
          <a:schemeClr val="tx1"/>
        </a:solidFill>
        <a:latin typeface="Arial" charset="0"/>
        <a:ea typeface="+mn-ea"/>
        <a:cs typeface="+mn-cs"/>
      </a:defRPr>
    </a:lvl3pPr>
    <a:lvl4pPr marL="1370013" indent="1588" algn="l" rtl="0" fontAlgn="base">
      <a:spcBef>
        <a:spcPct val="0"/>
      </a:spcBef>
      <a:spcAft>
        <a:spcPct val="0"/>
      </a:spcAft>
      <a:defRPr kern="1200">
        <a:solidFill>
          <a:schemeClr val="tx1"/>
        </a:solidFill>
        <a:latin typeface="Arial" charset="0"/>
        <a:ea typeface="+mn-ea"/>
        <a:cs typeface="+mn-cs"/>
      </a:defRPr>
    </a:lvl4pPr>
    <a:lvl5pPr marL="1827213" indent="1588"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374">
          <p15:clr>
            <a:srgbClr val="A4A3A4"/>
          </p15:clr>
        </p15:guide>
        <p15:guide id="2" pos="2872">
          <p15:clr>
            <a:srgbClr val="A4A3A4"/>
          </p15:clr>
        </p15:guide>
      </p15:sldGuideLst>
    </p:ext>
    <p:ext uri="{2D200454-40CA-4A62-9FC3-DE9A4176ACB9}">
      <p15:notesGuideLst xmlns:p15="http://schemas.microsoft.com/office/powerpoint/2012/main">
        <p15:guide id="1" orient="horz" pos="2924">
          <p15:clr>
            <a:srgbClr val="A4A3A4"/>
          </p15:clr>
        </p15:guide>
        <p15:guide id="2" pos="220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a:srgbClr val="008000"/>
    <a:srgbClr val="006600"/>
    <a:srgbClr val="106636"/>
    <a:srgbClr val="EFEFFF"/>
    <a:srgbClr val="C5ECFF"/>
    <a:srgbClr val="ABE3FF"/>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inimized">
    <p:restoredLeft sz="15619" autoAdjust="0"/>
    <p:restoredTop sz="86770" autoAdjust="0"/>
  </p:normalViewPr>
  <p:slideViewPr>
    <p:cSldViewPr snapToGrid="0">
      <p:cViewPr varScale="1">
        <p:scale>
          <a:sx n="119" d="100"/>
          <a:sy n="119" d="100"/>
        </p:scale>
        <p:origin x="2088" y="138"/>
      </p:cViewPr>
      <p:guideLst>
        <p:guide orient="horz" pos="374"/>
        <p:guide pos="2872"/>
      </p:guideLst>
    </p:cSldViewPr>
  </p:slideViewPr>
  <p:notesTextViewPr>
    <p:cViewPr>
      <p:scale>
        <a:sx n="100" d="100"/>
        <a:sy n="100" d="100"/>
      </p:scale>
      <p:origin x="0" y="0"/>
    </p:cViewPr>
  </p:notesTextViewPr>
  <p:sorterViewPr>
    <p:cViewPr>
      <p:scale>
        <a:sx n="90" d="100"/>
        <a:sy n="90" d="100"/>
      </p:scale>
      <p:origin x="0" y="1380"/>
    </p:cViewPr>
  </p:sorterViewPr>
  <p:notesViewPr>
    <p:cSldViewPr snapToGrid="0">
      <p:cViewPr varScale="1">
        <p:scale>
          <a:sx n="55" d="100"/>
          <a:sy n="55" d="100"/>
        </p:scale>
        <p:origin x="-1806" y="-102"/>
      </p:cViewPr>
      <p:guideLst>
        <p:guide orient="horz" pos="2924"/>
        <p:guide pos="220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3" Type="http://schemas.openxmlformats.org/officeDocument/2006/relationships/notesMaster" Target="notesMasters/notesMaster1.xml"/><Relationship Id="rId7"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viewProps" Target="viewProps.xml"/><Relationship Id="rId5" Type="http://schemas.openxmlformats.org/officeDocument/2006/relationships/presProps" Target="presProps.xml"/><Relationship Id="rId4"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bwMode="auto">
          <a:xfrm>
            <a:off x="1" y="0"/>
            <a:ext cx="3027466" cy="464503"/>
          </a:xfrm>
          <a:prstGeom prst="rect">
            <a:avLst/>
          </a:prstGeom>
          <a:noFill/>
          <a:ln w="9525">
            <a:noFill/>
            <a:miter lim="800000"/>
            <a:headEnd/>
            <a:tailEnd/>
          </a:ln>
        </p:spPr>
        <p:txBody>
          <a:bodyPr vert="horz" wrap="square" lIns="91211" tIns="45605" rIns="91211" bIns="45605" numCol="1" anchor="t" anchorCtr="0" compatLnSpc="1">
            <a:prstTxWarp prst="textNoShape">
              <a:avLst/>
            </a:prstTxWarp>
          </a:bodyPr>
          <a:lstStyle>
            <a:lvl1pPr defTabSz="911597">
              <a:defRPr sz="1200">
                <a:latin typeface="Arial" pitchFamily="34" charset="0"/>
              </a:defRPr>
            </a:lvl1pPr>
          </a:lstStyle>
          <a:p>
            <a:pPr>
              <a:defRPr/>
            </a:pPr>
            <a:endParaRPr lang="en-US" dirty="0"/>
          </a:p>
        </p:txBody>
      </p:sp>
      <p:sp>
        <p:nvSpPr>
          <p:cNvPr id="3" name="Date Placeholder 2"/>
          <p:cNvSpPr>
            <a:spLocks noGrp="1"/>
          </p:cNvSpPr>
          <p:nvPr>
            <p:ph type="dt" sz="quarter" idx="1"/>
          </p:nvPr>
        </p:nvSpPr>
        <p:spPr bwMode="auto">
          <a:xfrm>
            <a:off x="3955953" y="0"/>
            <a:ext cx="3027466" cy="464503"/>
          </a:xfrm>
          <a:prstGeom prst="rect">
            <a:avLst/>
          </a:prstGeom>
          <a:noFill/>
          <a:ln w="9525">
            <a:noFill/>
            <a:miter lim="800000"/>
            <a:headEnd/>
            <a:tailEnd/>
          </a:ln>
        </p:spPr>
        <p:txBody>
          <a:bodyPr vert="horz" wrap="square" lIns="91211" tIns="45605" rIns="91211" bIns="45605" numCol="1" anchor="t" anchorCtr="0" compatLnSpc="1">
            <a:prstTxWarp prst="textNoShape">
              <a:avLst/>
            </a:prstTxWarp>
          </a:bodyPr>
          <a:lstStyle>
            <a:lvl1pPr algn="r" defTabSz="911597">
              <a:defRPr sz="1200">
                <a:latin typeface="Arial" pitchFamily="34" charset="0"/>
              </a:defRPr>
            </a:lvl1pPr>
          </a:lstStyle>
          <a:p>
            <a:pPr>
              <a:defRPr/>
            </a:pPr>
            <a:fld id="{D285EF16-F4A5-44BF-85ED-E5359C341A14}" type="datetimeFigureOut">
              <a:rPr lang="en-US"/>
              <a:pPr>
                <a:defRPr/>
              </a:pPr>
              <a:t>5/3/2018</a:t>
            </a:fld>
            <a:endParaRPr lang="en-US" dirty="0"/>
          </a:p>
        </p:txBody>
      </p:sp>
      <p:sp>
        <p:nvSpPr>
          <p:cNvPr id="4" name="Footer Placeholder 3"/>
          <p:cNvSpPr>
            <a:spLocks noGrp="1"/>
          </p:cNvSpPr>
          <p:nvPr>
            <p:ph type="ftr" sz="quarter" idx="2"/>
          </p:nvPr>
        </p:nvSpPr>
        <p:spPr bwMode="auto">
          <a:xfrm>
            <a:off x="1" y="8817612"/>
            <a:ext cx="3027466" cy="464503"/>
          </a:xfrm>
          <a:prstGeom prst="rect">
            <a:avLst/>
          </a:prstGeom>
          <a:noFill/>
          <a:ln w="9525">
            <a:noFill/>
            <a:miter lim="800000"/>
            <a:headEnd/>
            <a:tailEnd/>
          </a:ln>
        </p:spPr>
        <p:txBody>
          <a:bodyPr vert="horz" wrap="square" lIns="91211" tIns="45605" rIns="91211" bIns="45605" numCol="1" anchor="b" anchorCtr="0" compatLnSpc="1">
            <a:prstTxWarp prst="textNoShape">
              <a:avLst/>
            </a:prstTxWarp>
          </a:bodyPr>
          <a:lstStyle>
            <a:lvl1pPr defTabSz="911597">
              <a:defRPr sz="1200">
                <a:latin typeface="Arial" pitchFamily="34" charset="0"/>
              </a:defRPr>
            </a:lvl1pPr>
          </a:lstStyle>
          <a:p>
            <a:pPr>
              <a:defRPr/>
            </a:pPr>
            <a:endParaRPr lang="en-US" dirty="0"/>
          </a:p>
        </p:txBody>
      </p:sp>
      <p:sp>
        <p:nvSpPr>
          <p:cNvPr id="5" name="Slide Number Placeholder 4"/>
          <p:cNvSpPr>
            <a:spLocks noGrp="1"/>
          </p:cNvSpPr>
          <p:nvPr>
            <p:ph type="sldNum" sz="quarter" idx="3"/>
          </p:nvPr>
        </p:nvSpPr>
        <p:spPr bwMode="auto">
          <a:xfrm>
            <a:off x="3955953" y="8817612"/>
            <a:ext cx="3027466" cy="464503"/>
          </a:xfrm>
          <a:prstGeom prst="rect">
            <a:avLst/>
          </a:prstGeom>
          <a:noFill/>
          <a:ln w="9525">
            <a:noFill/>
            <a:miter lim="800000"/>
            <a:headEnd/>
            <a:tailEnd/>
          </a:ln>
        </p:spPr>
        <p:txBody>
          <a:bodyPr vert="horz" wrap="square" lIns="91211" tIns="45605" rIns="91211" bIns="45605" numCol="1" anchor="b" anchorCtr="0" compatLnSpc="1">
            <a:prstTxWarp prst="textNoShape">
              <a:avLst/>
            </a:prstTxWarp>
          </a:bodyPr>
          <a:lstStyle>
            <a:lvl1pPr algn="r" defTabSz="911597">
              <a:defRPr sz="1200">
                <a:latin typeface="Arial" pitchFamily="34" charset="0"/>
              </a:defRPr>
            </a:lvl1pPr>
          </a:lstStyle>
          <a:p>
            <a:pPr>
              <a:defRPr/>
            </a:pPr>
            <a:fld id="{58AD67F4-220F-4DF7-8150-5E0B21D92410}" type="slidenum">
              <a:rPr lang="en-US"/>
              <a:pPr>
                <a:defRPr/>
              </a:pPr>
              <a:t>‹#›</a:t>
            </a:fld>
            <a:endParaRPr lang="en-US" dirty="0"/>
          </a:p>
        </p:txBody>
      </p:sp>
    </p:spTree>
    <p:extLst>
      <p:ext uri="{BB962C8B-B14F-4D97-AF65-F5344CB8AC3E}">
        <p14:creationId xmlns:p14="http://schemas.microsoft.com/office/powerpoint/2010/main" val="232920504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bwMode="auto">
          <a:xfrm>
            <a:off x="1" y="0"/>
            <a:ext cx="3027466" cy="464503"/>
          </a:xfrm>
          <a:prstGeom prst="rect">
            <a:avLst/>
          </a:prstGeom>
          <a:noFill/>
          <a:ln w="9525">
            <a:noFill/>
            <a:miter lim="800000"/>
            <a:headEnd/>
            <a:tailEnd/>
          </a:ln>
        </p:spPr>
        <p:txBody>
          <a:bodyPr vert="horz" wrap="square" lIns="91211" tIns="45605" rIns="91211" bIns="45605" numCol="1" anchor="t" anchorCtr="0" compatLnSpc="1">
            <a:prstTxWarp prst="textNoShape">
              <a:avLst/>
            </a:prstTxWarp>
          </a:bodyPr>
          <a:lstStyle>
            <a:lvl1pPr defTabSz="911597">
              <a:defRPr sz="1200">
                <a:latin typeface="Calibri" pitchFamily="34" charset="0"/>
              </a:defRPr>
            </a:lvl1pPr>
          </a:lstStyle>
          <a:p>
            <a:pPr>
              <a:defRPr/>
            </a:pPr>
            <a:endParaRPr lang="en-US" dirty="0"/>
          </a:p>
        </p:txBody>
      </p:sp>
      <p:sp>
        <p:nvSpPr>
          <p:cNvPr id="3" name="Date Placeholder 2"/>
          <p:cNvSpPr>
            <a:spLocks noGrp="1"/>
          </p:cNvSpPr>
          <p:nvPr>
            <p:ph type="dt" idx="1"/>
          </p:nvPr>
        </p:nvSpPr>
        <p:spPr bwMode="auto">
          <a:xfrm>
            <a:off x="3955953" y="0"/>
            <a:ext cx="3027466" cy="464503"/>
          </a:xfrm>
          <a:prstGeom prst="rect">
            <a:avLst/>
          </a:prstGeom>
          <a:noFill/>
          <a:ln w="9525">
            <a:noFill/>
            <a:miter lim="800000"/>
            <a:headEnd/>
            <a:tailEnd/>
          </a:ln>
        </p:spPr>
        <p:txBody>
          <a:bodyPr vert="horz" wrap="square" lIns="91211" tIns="45605" rIns="91211" bIns="45605" numCol="1" anchor="t" anchorCtr="0" compatLnSpc="1">
            <a:prstTxWarp prst="textNoShape">
              <a:avLst/>
            </a:prstTxWarp>
          </a:bodyPr>
          <a:lstStyle>
            <a:lvl1pPr algn="r" defTabSz="911597">
              <a:defRPr sz="1200">
                <a:latin typeface="Calibri" pitchFamily="34" charset="0"/>
              </a:defRPr>
            </a:lvl1pPr>
          </a:lstStyle>
          <a:p>
            <a:pPr>
              <a:defRPr/>
            </a:pPr>
            <a:fld id="{3AF9EE93-7C47-4ABE-A4EF-98452C5D13ED}" type="datetimeFigureOut">
              <a:rPr lang="en-US"/>
              <a:pPr>
                <a:defRPr/>
              </a:pPr>
              <a:t>5/3/2018</a:t>
            </a:fld>
            <a:endParaRPr lang="en-US" dirty="0"/>
          </a:p>
        </p:txBody>
      </p:sp>
      <p:sp>
        <p:nvSpPr>
          <p:cNvPr id="4" name="Slide Image Placeholder 3"/>
          <p:cNvSpPr>
            <a:spLocks noGrp="1" noRot="1" noChangeAspect="1"/>
          </p:cNvSpPr>
          <p:nvPr>
            <p:ph type="sldImg" idx="2"/>
          </p:nvPr>
        </p:nvSpPr>
        <p:spPr>
          <a:xfrm>
            <a:off x="1171575" y="695325"/>
            <a:ext cx="4641850" cy="3481388"/>
          </a:xfrm>
          <a:prstGeom prst="rect">
            <a:avLst/>
          </a:prstGeom>
          <a:noFill/>
          <a:ln w="12700">
            <a:solidFill>
              <a:prstClr val="black"/>
            </a:solidFill>
          </a:ln>
        </p:spPr>
        <p:txBody>
          <a:bodyPr vert="horz" lIns="91002" tIns="45501" rIns="91002" bIns="45501" rtlCol="0" anchor="ctr"/>
          <a:lstStyle/>
          <a:p>
            <a:pPr lvl="0"/>
            <a:endParaRPr lang="en-US" noProof="0" dirty="0" smtClean="0"/>
          </a:p>
        </p:txBody>
      </p:sp>
      <p:sp>
        <p:nvSpPr>
          <p:cNvPr id="5" name="Notes Placeholder 4"/>
          <p:cNvSpPr>
            <a:spLocks noGrp="1"/>
          </p:cNvSpPr>
          <p:nvPr>
            <p:ph type="body" sz="quarter" idx="3"/>
          </p:nvPr>
        </p:nvSpPr>
        <p:spPr bwMode="auto">
          <a:xfrm>
            <a:off x="699133" y="4410392"/>
            <a:ext cx="5586735" cy="4177348"/>
          </a:xfrm>
          <a:prstGeom prst="rect">
            <a:avLst/>
          </a:prstGeom>
          <a:noFill/>
          <a:ln w="9525">
            <a:noFill/>
            <a:miter lim="800000"/>
            <a:headEnd/>
            <a:tailEnd/>
          </a:ln>
        </p:spPr>
        <p:txBody>
          <a:bodyPr vert="horz" wrap="square" lIns="91211" tIns="45605" rIns="91211" bIns="45605"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bwMode="auto">
          <a:xfrm>
            <a:off x="1" y="8817612"/>
            <a:ext cx="3027466" cy="464503"/>
          </a:xfrm>
          <a:prstGeom prst="rect">
            <a:avLst/>
          </a:prstGeom>
          <a:noFill/>
          <a:ln w="9525">
            <a:noFill/>
            <a:miter lim="800000"/>
            <a:headEnd/>
            <a:tailEnd/>
          </a:ln>
        </p:spPr>
        <p:txBody>
          <a:bodyPr vert="horz" wrap="square" lIns="91211" tIns="45605" rIns="91211" bIns="45605" numCol="1" anchor="b" anchorCtr="0" compatLnSpc="1">
            <a:prstTxWarp prst="textNoShape">
              <a:avLst/>
            </a:prstTxWarp>
          </a:bodyPr>
          <a:lstStyle>
            <a:lvl1pPr defTabSz="911597">
              <a:defRPr sz="1200">
                <a:latin typeface="Calibri" pitchFamily="34" charset="0"/>
              </a:defRPr>
            </a:lvl1pPr>
          </a:lstStyle>
          <a:p>
            <a:pPr>
              <a:defRPr/>
            </a:pPr>
            <a:endParaRPr lang="en-US" dirty="0"/>
          </a:p>
        </p:txBody>
      </p:sp>
      <p:sp>
        <p:nvSpPr>
          <p:cNvPr id="7" name="Slide Number Placeholder 6"/>
          <p:cNvSpPr>
            <a:spLocks noGrp="1"/>
          </p:cNvSpPr>
          <p:nvPr>
            <p:ph type="sldNum" sz="quarter" idx="5"/>
          </p:nvPr>
        </p:nvSpPr>
        <p:spPr bwMode="auto">
          <a:xfrm>
            <a:off x="3955953" y="8817612"/>
            <a:ext cx="3027466" cy="464503"/>
          </a:xfrm>
          <a:prstGeom prst="rect">
            <a:avLst/>
          </a:prstGeom>
          <a:noFill/>
          <a:ln w="9525">
            <a:noFill/>
            <a:miter lim="800000"/>
            <a:headEnd/>
            <a:tailEnd/>
          </a:ln>
        </p:spPr>
        <p:txBody>
          <a:bodyPr vert="horz" wrap="square" lIns="91211" tIns="45605" rIns="91211" bIns="45605" numCol="1" anchor="b" anchorCtr="0" compatLnSpc="1">
            <a:prstTxWarp prst="textNoShape">
              <a:avLst/>
            </a:prstTxWarp>
          </a:bodyPr>
          <a:lstStyle>
            <a:lvl1pPr algn="r" defTabSz="911597">
              <a:defRPr sz="1200">
                <a:latin typeface="Calibri" pitchFamily="34" charset="0"/>
              </a:defRPr>
            </a:lvl1pPr>
          </a:lstStyle>
          <a:p>
            <a:pPr>
              <a:defRPr/>
            </a:pPr>
            <a:fld id="{1860B4F2-E066-4AA7-8357-FB703FC891AD}" type="slidenum">
              <a:rPr lang="en-US"/>
              <a:pPr>
                <a:defRPr/>
              </a:pPr>
              <a:t>‹#›</a:t>
            </a:fld>
            <a:endParaRPr lang="en-US" dirty="0"/>
          </a:p>
        </p:txBody>
      </p:sp>
    </p:spTree>
    <p:extLst>
      <p:ext uri="{BB962C8B-B14F-4D97-AF65-F5344CB8AC3E}">
        <p14:creationId xmlns:p14="http://schemas.microsoft.com/office/powerpoint/2010/main" val="340850933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5613" algn="l" rtl="0" eaLnBrk="0" fontAlgn="base" hangingPunct="0">
      <a:spcBef>
        <a:spcPct val="30000"/>
      </a:spcBef>
      <a:spcAft>
        <a:spcPct val="0"/>
      </a:spcAft>
      <a:defRPr sz="1200" kern="1200">
        <a:solidFill>
          <a:schemeClr val="tx1"/>
        </a:solidFill>
        <a:latin typeface="+mn-lt"/>
        <a:ea typeface="+mn-ea"/>
        <a:cs typeface="+mn-cs"/>
      </a:defRPr>
    </a:lvl2pPr>
    <a:lvl3pPr marL="912813" algn="l" rtl="0" eaLnBrk="0" fontAlgn="base" hangingPunct="0">
      <a:spcBef>
        <a:spcPct val="30000"/>
      </a:spcBef>
      <a:spcAft>
        <a:spcPct val="0"/>
      </a:spcAft>
      <a:defRPr sz="1200" kern="1200">
        <a:solidFill>
          <a:schemeClr val="tx1"/>
        </a:solidFill>
        <a:latin typeface="+mn-lt"/>
        <a:ea typeface="+mn-ea"/>
        <a:cs typeface="+mn-cs"/>
      </a:defRPr>
    </a:lvl3pPr>
    <a:lvl4pPr marL="1370013" algn="l" rtl="0" eaLnBrk="0" fontAlgn="base" hangingPunct="0">
      <a:spcBef>
        <a:spcPct val="30000"/>
      </a:spcBef>
      <a:spcAft>
        <a:spcPct val="0"/>
      </a:spcAft>
      <a:defRPr sz="1200" kern="1200">
        <a:solidFill>
          <a:schemeClr val="tx1"/>
        </a:solidFill>
        <a:latin typeface="+mn-lt"/>
        <a:ea typeface="+mn-ea"/>
        <a:cs typeface="+mn-cs"/>
      </a:defRPr>
    </a:lvl4pPr>
    <a:lvl5pPr marL="1827213" algn="l" rtl="0" eaLnBrk="0" fontAlgn="base" hangingPunct="0">
      <a:spcBef>
        <a:spcPct val="30000"/>
      </a:spcBef>
      <a:spcAft>
        <a:spcPct val="0"/>
      </a:spcAft>
      <a:defRPr sz="1200" kern="1200">
        <a:solidFill>
          <a:schemeClr val="tx1"/>
        </a:solidFill>
        <a:latin typeface="+mn-lt"/>
        <a:ea typeface="+mn-ea"/>
        <a:cs typeface="+mn-cs"/>
      </a:defRPr>
    </a:lvl5pPr>
    <a:lvl6pPr marL="2284932" algn="l" defTabSz="913972" rtl="0" eaLnBrk="1" latinLnBrk="0" hangingPunct="1">
      <a:defRPr sz="1200" kern="1200">
        <a:solidFill>
          <a:schemeClr val="tx1"/>
        </a:solidFill>
        <a:latin typeface="+mn-lt"/>
        <a:ea typeface="+mn-ea"/>
        <a:cs typeface="+mn-cs"/>
      </a:defRPr>
    </a:lvl6pPr>
    <a:lvl7pPr marL="2741916" algn="l" defTabSz="913972" rtl="0" eaLnBrk="1" latinLnBrk="0" hangingPunct="1">
      <a:defRPr sz="1200" kern="1200">
        <a:solidFill>
          <a:schemeClr val="tx1"/>
        </a:solidFill>
        <a:latin typeface="+mn-lt"/>
        <a:ea typeface="+mn-ea"/>
        <a:cs typeface="+mn-cs"/>
      </a:defRPr>
    </a:lvl7pPr>
    <a:lvl8pPr marL="3198904" algn="l" defTabSz="913972" rtl="0" eaLnBrk="1" latinLnBrk="0" hangingPunct="1">
      <a:defRPr sz="1200" kern="1200">
        <a:solidFill>
          <a:schemeClr val="tx1"/>
        </a:solidFill>
        <a:latin typeface="+mn-lt"/>
        <a:ea typeface="+mn-ea"/>
        <a:cs typeface="+mn-cs"/>
      </a:defRPr>
    </a:lvl8pPr>
    <a:lvl9pPr marL="3655888" algn="l" defTabSz="913972"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r>
              <a:rPr lang="en-US" sz="1200" kern="1200" dirty="0" smtClean="0">
                <a:solidFill>
                  <a:schemeClr val="tx1"/>
                </a:solidFill>
                <a:effectLst/>
                <a:latin typeface="+mn-lt"/>
                <a:ea typeface="+mn-ea"/>
                <a:cs typeface="+mn-cs"/>
              </a:rPr>
              <a:t>Scientists have strived to unlock mysteries surrounding how a network of hydrogen bonds controls water’s behavior. Often called the universal solvent, water’s behavior affects a wide range of industries and activities. Researchers at Pacific Northwest National Laboratory and Yale University pioneered an approach that identifies how this network of bonds is structured. The team’s approach makes the assignment of vibrations of hydrogen bonds in water much more definitive. The team used a model cluster composed of six water molecules around a positively charged cesium ion to validate the approach. They found a way to isolate the response of each water molecule in the network of hydrogen bonds so that they could accurately compute the way water is deformed according to its local electric field from the surrounding environment. In essence, the team built a road map to use theoretical tools to assign the experimentally measured spectra and pinpoint the molecular motions that are vital to predicting water’s behavior in different systems.  </a:t>
            </a:r>
          </a:p>
          <a:p>
            <a:r>
              <a:rPr lang="en-US" sz="1200" kern="1200" dirty="0" smtClean="0">
                <a:solidFill>
                  <a:schemeClr val="tx1"/>
                </a:solidFill>
                <a:effectLst/>
                <a:latin typeface="+mn-lt"/>
                <a:ea typeface="+mn-ea"/>
                <a:cs typeface="+mn-cs"/>
              </a:rPr>
              <a:t>----------------------------------------</a:t>
            </a:r>
          </a:p>
          <a:p>
            <a:r>
              <a:rPr lang="en-US" sz="1200" kern="1200" dirty="0" smtClean="0">
                <a:solidFill>
                  <a:schemeClr val="tx1"/>
                </a:solidFill>
                <a:effectLst/>
                <a:latin typeface="+mn-lt"/>
                <a:ea typeface="+mn-ea"/>
                <a:cs typeface="+mn-cs"/>
              </a:rPr>
              <a:t>Principal Investigators: Sortiris Xantheas and Shawn Kathmann</a:t>
            </a:r>
          </a:p>
          <a:p>
            <a:r>
              <a:rPr lang="en-US" sz="1200" kern="1200" dirty="0" smtClean="0">
                <a:solidFill>
                  <a:schemeClr val="tx1"/>
                </a:solidFill>
                <a:effectLst/>
                <a:latin typeface="+mn-lt"/>
                <a:ea typeface="+mn-ea"/>
                <a:cs typeface="+mn-cs"/>
              </a:rPr>
              <a:t>Project: 16249, KC0301050, Molecular Theory and Modeling</a:t>
            </a:r>
          </a:p>
          <a:p>
            <a:r>
              <a:rPr lang="en-US" sz="1200" kern="1200" dirty="0" smtClean="0">
                <a:solidFill>
                  <a:schemeClr val="tx1"/>
                </a:solidFill>
                <a:effectLst/>
                <a:latin typeface="+mn-lt"/>
                <a:ea typeface="+mn-ea"/>
                <a:cs typeface="+mn-cs"/>
              </a:rPr>
              <a:t>DOE Program Manager: Greg Fiechtner</a:t>
            </a:r>
          </a:p>
          <a:p>
            <a:r>
              <a:rPr lang="en-US" sz="1200" kern="1200" dirty="0" smtClean="0">
                <a:solidFill>
                  <a:schemeClr val="tx1"/>
                </a:solidFill>
                <a:effectLst/>
                <a:latin typeface="+mn-lt"/>
                <a:ea typeface="+mn-ea"/>
                <a:cs typeface="+mn-cs"/>
              </a:rPr>
              <a:t>Publication: Isotopomer-selective spectra of a single intact H</a:t>
            </a:r>
            <a:r>
              <a:rPr lang="en-US" sz="1200" kern="1200" baseline="-25000" dirty="0" smtClean="0">
                <a:solidFill>
                  <a:schemeClr val="tx1"/>
                </a:solidFill>
                <a:effectLst/>
                <a:latin typeface="+mn-lt"/>
                <a:ea typeface="+mn-ea"/>
                <a:cs typeface="+mn-cs"/>
              </a:rPr>
              <a:t>2</a:t>
            </a:r>
            <a:r>
              <a:rPr lang="en-US" sz="1200" kern="1200" dirty="0" smtClean="0">
                <a:solidFill>
                  <a:schemeClr val="tx1"/>
                </a:solidFill>
                <a:effectLst/>
                <a:latin typeface="+mn-lt"/>
                <a:ea typeface="+mn-ea"/>
                <a:cs typeface="+mn-cs"/>
              </a:rPr>
              <a:t>O molecule in the Cs</a:t>
            </a:r>
            <a:r>
              <a:rPr lang="en-US" sz="1200" kern="1200" baseline="30000" dirty="0" smtClean="0">
                <a:solidFill>
                  <a:schemeClr val="tx1"/>
                </a:solidFill>
                <a:effectLst/>
                <a:latin typeface="+mn-lt"/>
                <a:ea typeface="+mn-ea"/>
                <a:cs typeface="+mn-cs"/>
              </a:rPr>
              <a:t>+</a:t>
            </a:r>
            <a:r>
              <a:rPr lang="en-US" sz="1200" kern="1200" dirty="0" smtClean="0">
                <a:solidFill>
                  <a:schemeClr val="tx1"/>
                </a:solidFill>
                <a:effectLst/>
                <a:latin typeface="+mn-lt"/>
                <a:ea typeface="+mn-ea"/>
                <a:cs typeface="+mn-cs"/>
              </a:rPr>
              <a:t>(D</a:t>
            </a:r>
            <a:r>
              <a:rPr lang="en-US" sz="1200" kern="1200" baseline="-25000" dirty="0" smtClean="0">
                <a:solidFill>
                  <a:schemeClr val="tx1"/>
                </a:solidFill>
                <a:effectLst/>
                <a:latin typeface="+mn-lt"/>
                <a:ea typeface="+mn-ea"/>
                <a:cs typeface="+mn-cs"/>
              </a:rPr>
              <a:t>2</a:t>
            </a:r>
            <a:r>
              <a:rPr lang="en-US" sz="1200" kern="1200" dirty="0" smtClean="0">
                <a:solidFill>
                  <a:schemeClr val="tx1"/>
                </a:solidFill>
                <a:effectLst/>
                <a:latin typeface="+mn-lt"/>
                <a:ea typeface="+mn-ea"/>
                <a:cs typeface="+mn-cs"/>
              </a:rPr>
              <a:t>O)</a:t>
            </a:r>
            <a:r>
              <a:rPr lang="en-US" sz="1200" kern="1200" baseline="-25000" dirty="0" smtClean="0">
                <a:solidFill>
                  <a:schemeClr val="tx1"/>
                </a:solidFill>
                <a:effectLst/>
                <a:latin typeface="+mn-lt"/>
                <a:ea typeface="+mn-ea"/>
                <a:cs typeface="+mn-cs"/>
              </a:rPr>
              <a:t>5</a:t>
            </a:r>
            <a:r>
              <a:rPr lang="en-US" sz="1200" kern="1200" dirty="0" smtClean="0">
                <a:solidFill>
                  <a:schemeClr val="tx1"/>
                </a:solidFill>
                <a:effectLst/>
                <a:latin typeface="+mn-lt"/>
                <a:ea typeface="+mn-ea"/>
                <a:cs typeface="+mn-cs"/>
              </a:rPr>
              <a:t>H</a:t>
            </a:r>
            <a:r>
              <a:rPr lang="en-US" sz="1200" kern="1200" baseline="-25000" dirty="0" smtClean="0">
                <a:solidFill>
                  <a:schemeClr val="tx1"/>
                </a:solidFill>
                <a:effectLst/>
                <a:latin typeface="+mn-lt"/>
                <a:ea typeface="+mn-ea"/>
                <a:cs typeface="+mn-cs"/>
              </a:rPr>
              <a:t>2</a:t>
            </a:r>
            <a:r>
              <a:rPr lang="en-US" sz="1200" kern="1200" dirty="0" smtClean="0">
                <a:solidFill>
                  <a:schemeClr val="tx1"/>
                </a:solidFill>
                <a:effectLst/>
                <a:latin typeface="+mn-lt"/>
                <a:ea typeface="+mn-ea"/>
                <a:cs typeface="+mn-cs"/>
              </a:rPr>
              <a:t>O isotopologue: Going beyond pattern recognition to harvest the structural information encoded in vibrational spectra</a:t>
            </a:r>
          </a:p>
          <a:p>
            <a:r>
              <a:rPr lang="en-US" sz="1200" kern="1200" dirty="0" smtClean="0">
                <a:solidFill>
                  <a:schemeClr val="tx1"/>
                </a:solidFill>
                <a:effectLst/>
                <a:latin typeface="+mn-lt"/>
                <a:ea typeface="+mn-ea"/>
                <a:cs typeface="+mn-cs"/>
              </a:rPr>
              <a:t>Evangelos Miliordos, Shawn Kathmann, Sotiris Xantheas</a:t>
            </a:r>
          </a:p>
          <a:p>
            <a:r>
              <a:rPr lang="en-US" sz="1200" kern="1200" dirty="0" smtClean="0">
                <a:solidFill>
                  <a:schemeClr val="tx1"/>
                </a:solidFill>
                <a:effectLst/>
                <a:latin typeface="+mn-lt"/>
                <a:ea typeface="+mn-ea"/>
                <a:cs typeface="+mn-cs"/>
              </a:rPr>
              <a:t>dx.doi.org/</a:t>
            </a:r>
            <a:r>
              <a:rPr lang="de-DE" sz="1200" kern="1200" dirty="0" smtClean="0">
                <a:solidFill>
                  <a:schemeClr val="tx1"/>
                </a:solidFill>
                <a:effectLst/>
                <a:latin typeface="+mn-lt"/>
                <a:ea typeface="+mn-ea"/>
                <a:cs typeface="+mn-cs"/>
              </a:rPr>
              <a:t>10.1063/1.4941285</a:t>
            </a:r>
            <a:r>
              <a:rPr lang="en-US" sz="1200" kern="1200" dirty="0" smtClean="0">
                <a:solidFill>
                  <a:schemeClr val="tx1"/>
                </a:solidFill>
                <a:effectLst/>
                <a:latin typeface="+mn-lt"/>
                <a:ea typeface="+mn-ea"/>
                <a:cs typeface="+mn-cs"/>
              </a:rPr>
              <a:t> | </a:t>
            </a:r>
            <a:r>
              <a:rPr lang="en-US" sz="1200" i="1" kern="1200" dirty="0" smtClean="0">
                <a:solidFill>
                  <a:schemeClr val="tx1"/>
                </a:solidFill>
                <a:effectLst/>
                <a:latin typeface="+mn-lt"/>
                <a:ea typeface="+mn-ea"/>
                <a:cs typeface="+mn-cs"/>
              </a:rPr>
              <a:t>J. Chem. Phys.</a:t>
            </a: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F1377C86-9AA9-4188-8B4E-7ED7CBBE0E0E}" type="slidenum">
              <a:rPr lang="en-US" smtClean="0"/>
              <a:pPr/>
              <a:t>1</a:t>
            </a:fld>
            <a:endParaRPr lang="en-US" dirty="0"/>
          </a:p>
        </p:txBody>
      </p:sp>
    </p:spTree>
    <p:extLst>
      <p:ext uri="{BB962C8B-B14F-4D97-AF65-F5344CB8AC3E}">
        <p14:creationId xmlns:p14="http://schemas.microsoft.com/office/powerpoint/2010/main" val="42123591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3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Footer Placeholder 2"/>
          <p:cNvSpPr>
            <a:spLocks noGrp="1"/>
          </p:cNvSpPr>
          <p:nvPr>
            <p:ph type="ftr" sz="quarter" idx="10"/>
          </p:nvPr>
        </p:nvSpPr>
        <p:spPr/>
        <p:txBody>
          <a:bodyPr/>
          <a:lstStyle>
            <a:lvl1pPr>
              <a:defRPr/>
            </a:lvl1pPr>
          </a:lstStyle>
          <a:p>
            <a:pPr>
              <a:defRPr/>
            </a:pPr>
            <a:r>
              <a:rPr lang="en-US" dirty="0" smtClean="0"/>
              <a:t>Materials Sciences and Engineering Division</a:t>
            </a:r>
          </a:p>
          <a:p>
            <a:pPr>
              <a:defRPr/>
            </a:pPr>
            <a:r>
              <a:rPr lang="en-US" dirty="0" smtClean="0"/>
              <a:t>Office of Basic Energy Sciences</a:t>
            </a:r>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1.xml"/><Relationship Id="rId1" Type="http://schemas.openxmlformats.org/officeDocument/2006/relationships/slideLayout" Target="../slideLayouts/slideLayout1.xml"/><Relationship Id="rId4" Type="http://schemas.openxmlformats.org/officeDocument/2006/relationships/image" Target="../media/image2.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sp>
        <p:nvSpPr>
          <p:cNvPr id="2050" name="Title Placeholder 1"/>
          <p:cNvSpPr>
            <a:spLocks noGrp="1"/>
          </p:cNvSpPr>
          <p:nvPr>
            <p:ph type="title"/>
          </p:nvPr>
        </p:nvSpPr>
        <p:spPr bwMode="auto">
          <a:xfrm>
            <a:off x="0" y="-219075"/>
            <a:ext cx="9144000" cy="1143000"/>
          </a:xfrm>
          <a:prstGeom prst="rect">
            <a:avLst/>
          </a:prstGeom>
          <a:noFill/>
          <a:ln w="9525">
            <a:noFill/>
            <a:miter lim="800000"/>
            <a:headEnd/>
            <a:tailEnd/>
          </a:ln>
        </p:spPr>
        <p:txBody>
          <a:bodyPr vert="horz" wrap="square" lIns="91195" tIns="45599" rIns="91195" bIns="45599" numCol="1" anchor="ctr" anchorCtr="0" compatLnSpc="1">
            <a:prstTxWarp prst="textNoShape">
              <a:avLst/>
            </a:prstTxWarp>
          </a:bodyPr>
          <a:lstStyle/>
          <a:p>
            <a:pPr lvl="0"/>
            <a:r>
              <a:rPr lang="en-US" smtClean="0"/>
              <a:t>Click to edit Master title style</a:t>
            </a:r>
          </a:p>
        </p:txBody>
      </p:sp>
      <p:sp>
        <p:nvSpPr>
          <p:cNvPr id="2051" name="Text Placeholder 2"/>
          <p:cNvSpPr>
            <a:spLocks noGrp="1"/>
          </p:cNvSpPr>
          <p:nvPr>
            <p:ph type="body" idx="1"/>
          </p:nvPr>
        </p:nvSpPr>
        <p:spPr bwMode="auto">
          <a:xfrm>
            <a:off x="352425" y="866775"/>
            <a:ext cx="8410575" cy="5259388"/>
          </a:xfrm>
          <a:prstGeom prst="rect">
            <a:avLst/>
          </a:prstGeom>
          <a:noFill/>
          <a:ln w="9525">
            <a:noFill/>
            <a:miter lim="800000"/>
            <a:headEnd/>
            <a:tailEnd/>
          </a:ln>
        </p:spPr>
        <p:txBody>
          <a:bodyPr vert="horz" wrap="square" lIns="91195" tIns="45599" rIns="91195" bIns="45599"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5" name="Footer Placeholder 4"/>
          <p:cNvSpPr>
            <a:spLocks noGrp="1"/>
          </p:cNvSpPr>
          <p:nvPr>
            <p:ph type="ftr" sz="quarter" idx="3"/>
          </p:nvPr>
        </p:nvSpPr>
        <p:spPr>
          <a:xfrm>
            <a:off x="3124200" y="6356350"/>
            <a:ext cx="5334000" cy="365125"/>
          </a:xfrm>
          <a:prstGeom prst="rect">
            <a:avLst/>
          </a:prstGeom>
        </p:spPr>
        <p:txBody>
          <a:bodyPr vert="horz" lIns="91195" tIns="45599" rIns="91195" bIns="45599" rtlCol="0" anchor="ctr"/>
          <a:lstStyle>
            <a:lvl1pPr algn="r" fontAlgn="auto">
              <a:spcBef>
                <a:spcPts val="0"/>
              </a:spcBef>
              <a:spcAft>
                <a:spcPts val="0"/>
              </a:spcAft>
              <a:defRPr sz="1200">
                <a:solidFill>
                  <a:srgbClr val="106636"/>
                </a:solidFill>
                <a:latin typeface="Arial" pitchFamily="34" charset="0"/>
                <a:cs typeface="Arial" pitchFamily="34" charset="0"/>
              </a:defRPr>
            </a:lvl1pPr>
          </a:lstStyle>
          <a:p>
            <a:pPr>
              <a:defRPr/>
            </a:pPr>
            <a:r>
              <a:rPr lang="en-US" dirty="0"/>
              <a:t>Office of Science FY 2011 Budget</a:t>
            </a:r>
          </a:p>
        </p:txBody>
      </p:sp>
      <p:sp>
        <p:nvSpPr>
          <p:cNvPr id="6" name="Slide Number Placeholder 5"/>
          <p:cNvSpPr>
            <a:spLocks noGrp="1"/>
          </p:cNvSpPr>
          <p:nvPr>
            <p:ph type="sldNum" sz="quarter" idx="4"/>
          </p:nvPr>
        </p:nvSpPr>
        <p:spPr>
          <a:xfrm>
            <a:off x="8413750" y="6351588"/>
            <a:ext cx="381000" cy="365125"/>
          </a:xfrm>
          <a:prstGeom prst="rect">
            <a:avLst/>
          </a:prstGeom>
        </p:spPr>
        <p:txBody>
          <a:bodyPr vert="horz" lIns="91195" tIns="45599" rIns="91195" bIns="45599" rtlCol="0" anchor="ctr"/>
          <a:lstStyle>
            <a:lvl1pPr algn="r" fontAlgn="auto">
              <a:spcBef>
                <a:spcPts val="0"/>
              </a:spcBef>
              <a:spcAft>
                <a:spcPts val="0"/>
              </a:spcAft>
              <a:defRPr sz="1200">
                <a:solidFill>
                  <a:srgbClr val="106636"/>
                </a:solidFill>
                <a:latin typeface="Arial" pitchFamily="34" charset="0"/>
                <a:cs typeface="Arial" pitchFamily="34" charset="0"/>
              </a:defRPr>
            </a:lvl1pPr>
          </a:lstStyle>
          <a:p>
            <a:pPr>
              <a:defRPr/>
            </a:pPr>
            <a:fld id="{8E19CD28-BC99-485A-96DA-CE53FCCADF81}" type="slidenum">
              <a:rPr lang="en-US"/>
              <a:pPr>
                <a:defRPr/>
              </a:pPr>
              <a:t>‹#›</a:t>
            </a:fld>
            <a:endParaRPr lang="en-US" dirty="0"/>
          </a:p>
        </p:txBody>
      </p:sp>
      <p:pic>
        <p:nvPicPr>
          <p:cNvPr id="2054" name="Picture 9" descr="horizontal-logo-green-text.jpg"/>
          <p:cNvPicPr>
            <a:picLocks noChangeAspect="1"/>
          </p:cNvPicPr>
          <p:nvPr/>
        </p:nvPicPr>
        <p:blipFill>
          <a:blip r:embed="rId4" cstate="print"/>
          <a:srcRect/>
          <a:stretch>
            <a:fillRect/>
          </a:stretch>
        </p:blipFill>
        <p:spPr bwMode="auto">
          <a:xfrm>
            <a:off x="457200" y="6354763"/>
            <a:ext cx="2438400" cy="407987"/>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4666" r:id="rId1"/>
  </p:sldLayoutIdLst>
  <p:hf hdr="0" dt="0"/>
  <p:txStyles>
    <p:titleStyle>
      <a:lvl1pPr algn="ctr" rtl="0" eaLnBrk="0" fontAlgn="base" hangingPunct="0">
        <a:spcBef>
          <a:spcPct val="0"/>
        </a:spcBef>
        <a:spcAft>
          <a:spcPct val="0"/>
        </a:spcAft>
        <a:tabLst>
          <a:tab pos="3482975" algn="l"/>
        </a:tabLst>
        <a:defRPr sz="2400" b="1" kern="1200">
          <a:solidFill>
            <a:srgbClr val="106636"/>
          </a:solidFill>
          <a:latin typeface="Arial" pitchFamily="34" charset="0"/>
          <a:ea typeface="+mj-ea"/>
          <a:cs typeface="Arial" pitchFamily="34" charset="0"/>
        </a:defRPr>
      </a:lvl1pPr>
      <a:lvl2pPr algn="ctr" rtl="0" eaLnBrk="0" fontAlgn="base" hangingPunct="0">
        <a:spcBef>
          <a:spcPct val="0"/>
        </a:spcBef>
        <a:spcAft>
          <a:spcPct val="0"/>
        </a:spcAft>
        <a:tabLst>
          <a:tab pos="3482975" algn="l"/>
        </a:tabLst>
        <a:defRPr sz="2400" b="1">
          <a:solidFill>
            <a:srgbClr val="106636"/>
          </a:solidFill>
          <a:latin typeface="Arial" charset="0"/>
          <a:cs typeface="Arial" charset="0"/>
        </a:defRPr>
      </a:lvl2pPr>
      <a:lvl3pPr algn="ctr" rtl="0" eaLnBrk="0" fontAlgn="base" hangingPunct="0">
        <a:spcBef>
          <a:spcPct val="0"/>
        </a:spcBef>
        <a:spcAft>
          <a:spcPct val="0"/>
        </a:spcAft>
        <a:tabLst>
          <a:tab pos="3482975" algn="l"/>
        </a:tabLst>
        <a:defRPr sz="2400" b="1">
          <a:solidFill>
            <a:srgbClr val="106636"/>
          </a:solidFill>
          <a:latin typeface="Arial" charset="0"/>
          <a:cs typeface="Arial" charset="0"/>
        </a:defRPr>
      </a:lvl3pPr>
      <a:lvl4pPr algn="ctr" rtl="0" eaLnBrk="0" fontAlgn="base" hangingPunct="0">
        <a:spcBef>
          <a:spcPct val="0"/>
        </a:spcBef>
        <a:spcAft>
          <a:spcPct val="0"/>
        </a:spcAft>
        <a:tabLst>
          <a:tab pos="3482975" algn="l"/>
        </a:tabLst>
        <a:defRPr sz="2400" b="1">
          <a:solidFill>
            <a:srgbClr val="106636"/>
          </a:solidFill>
          <a:latin typeface="Arial" charset="0"/>
          <a:cs typeface="Arial" charset="0"/>
        </a:defRPr>
      </a:lvl4pPr>
      <a:lvl5pPr algn="ctr" rtl="0" eaLnBrk="0" fontAlgn="base" hangingPunct="0">
        <a:spcBef>
          <a:spcPct val="0"/>
        </a:spcBef>
        <a:spcAft>
          <a:spcPct val="0"/>
        </a:spcAft>
        <a:tabLst>
          <a:tab pos="3482975" algn="l"/>
        </a:tabLst>
        <a:defRPr sz="2400" b="1">
          <a:solidFill>
            <a:srgbClr val="106636"/>
          </a:solidFill>
          <a:latin typeface="Arial" charset="0"/>
          <a:cs typeface="Arial" charset="0"/>
        </a:defRPr>
      </a:lvl5pPr>
      <a:lvl6pPr marL="455976" algn="ctr" rtl="0" fontAlgn="base">
        <a:spcBef>
          <a:spcPct val="0"/>
        </a:spcBef>
        <a:spcAft>
          <a:spcPct val="0"/>
        </a:spcAft>
        <a:defRPr sz="2400">
          <a:solidFill>
            <a:srgbClr val="106636"/>
          </a:solidFill>
          <a:latin typeface="Arial" charset="0"/>
          <a:cs typeface="Arial" charset="0"/>
        </a:defRPr>
      </a:lvl6pPr>
      <a:lvl7pPr marL="911944" algn="ctr" rtl="0" fontAlgn="base">
        <a:spcBef>
          <a:spcPct val="0"/>
        </a:spcBef>
        <a:spcAft>
          <a:spcPct val="0"/>
        </a:spcAft>
        <a:defRPr sz="2400">
          <a:solidFill>
            <a:srgbClr val="106636"/>
          </a:solidFill>
          <a:latin typeface="Arial" charset="0"/>
          <a:cs typeface="Arial" charset="0"/>
        </a:defRPr>
      </a:lvl7pPr>
      <a:lvl8pPr marL="1367917" algn="ctr" rtl="0" fontAlgn="base">
        <a:spcBef>
          <a:spcPct val="0"/>
        </a:spcBef>
        <a:spcAft>
          <a:spcPct val="0"/>
        </a:spcAft>
        <a:defRPr sz="2400">
          <a:solidFill>
            <a:srgbClr val="106636"/>
          </a:solidFill>
          <a:latin typeface="Arial" charset="0"/>
          <a:cs typeface="Arial" charset="0"/>
        </a:defRPr>
      </a:lvl8pPr>
      <a:lvl9pPr marL="1823887" algn="ctr" rtl="0" fontAlgn="base">
        <a:spcBef>
          <a:spcPct val="0"/>
        </a:spcBef>
        <a:spcAft>
          <a:spcPct val="0"/>
        </a:spcAft>
        <a:defRPr sz="2400">
          <a:solidFill>
            <a:srgbClr val="106636"/>
          </a:solidFill>
          <a:latin typeface="Arial" charset="0"/>
          <a:cs typeface="Arial" charset="0"/>
        </a:defRPr>
      </a:lvl9pPr>
    </p:titleStyle>
    <p:bodyStyle>
      <a:lvl1pPr marL="341313" indent="-341313" algn="l" rtl="0" eaLnBrk="0" fontAlgn="base" hangingPunct="0">
        <a:spcBef>
          <a:spcPct val="20000"/>
        </a:spcBef>
        <a:spcAft>
          <a:spcPct val="0"/>
        </a:spcAft>
        <a:buFont typeface="Arial" charset="0"/>
        <a:buChar char="•"/>
        <a:defRPr sz="2000" b="1" kern="1200">
          <a:solidFill>
            <a:schemeClr val="tx1"/>
          </a:solidFill>
          <a:latin typeface="Arial" pitchFamily="34" charset="0"/>
          <a:ea typeface="+mn-ea"/>
          <a:cs typeface="Arial" pitchFamily="34" charset="0"/>
        </a:defRPr>
      </a:lvl1pPr>
      <a:lvl2pPr marL="739775" indent="-284163" algn="l" rtl="0" eaLnBrk="0" fontAlgn="base" hangingPunct="0">
        <a:spcBef>
          <a:spcPct val="20000"/>
        </a:spcBef>
        <a:spcAft>
          <a:spcPct val="0"/>
        </a:spcAft>
        <a:buFont typeface="Arial" charset="0"/>
        <a:buChar char="–"/>
        <a:defRPr sz="2000" kern="1200">
          <a:solidFill>
            <a:srgbClr val="106636"/>
          </a:solidFill>
          <a:latin typeface="Arial" pitchFamily="34" charset="0"/>
          <a:ea typeface="+mn-ea"/>
          <a:cs typeface="Arial" pitchFamily="34" charset="0"/>
        </a:defRPr>
      </a:lvl2pPr>
      <a:lvl3pPr marL="1139825" indent="-227013" algn="l" rtl="0" eaLnBrk="0" fontAlgn="base" hangingPunct="0">
        <a:spcBef>
          <a:spcPct val="20000"/>
        </a:spcBef>
        <a:spcAft>
          <a:spcPct val="0"/>
        </a:spcAft>
        <a:buFont typeface="Arial" charset="0"/>
        <a:buChar char="•"/>
        <a:defRPr kern="1200">
          <a:solidFill>
            <a:schemeClr val="tx1"/>
          </a:solidFill>
          <a:latin typeface="Arial" pitchFamily="34" charset="0"/>
          <a:ea typeface="+mn-ea"/>
          <a:cs typeface="Arial" pitchFamily="34" charset="0"/>
        </a:defRPr>
      </a:lvl3pPr>
      <a:lvl4pPr marL="1595438" indent="-227013" algn="l" rtl="0" eaLnBrk="0" fontAlgn="base" hangingPunct="0">
        <a:spcBef>
          <a:spcPct val="20000"/>
        </a:spcBef>
        <a:spcAft>
          <a:spcPct val="0"/>
        </a:spcAft>
        <a:buFont typeface="Arial" charset="0"/>
        <a:buChar char="–"/>
        <a:defRPr kern="1200">
          <a:solidFill>
            <a:srgbClr val="106636"/>
          </a:solidFill>
          <a:latin typeface="Arial" pitchFamily="34" charset="0"/>
          <a:ea typeface="+mn-ea"/>
          <a:cs typeface="Arial" pitchFamily="34" charset="0"/>
        </a:defRPr>
      </a:lvl4pPr>
      <a:lvl5pPr marL="2051050" indent="-227013" algn="l" rtl="0" eaLnBrk="0" fontAlgn="base" hangingPunct="0">
        <a:spcBef>
          <a:spcPct val="20000"/>
        </a:spcBef>
        <a:spcAft>
          <a:spcPct val="0"/>
        </a:spcAft>
        <a:buFont typeface="Arial" charset="0"/>
        <a:buChar char="»"/>
        <a:defRPr kern="1200">
          <a:solidFill>
            <a:schemeClr val="tx1"/>
          </a:solidFill>
          <a:latin typeface="Arial" pitchFamily="34" charset="0"/>
          <a:ea typeface="+mn-ea"/>
          <a:cs typeface="Arial" pitchFamily="34" charset="0"/>
        </a:defRPr>
      </a:lvl5pPr>
      <a:lvl6pPr marL="2507848" indent="-227993" algn="l" defTabSz="911944"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63820" indent="-227993" algn="l" defTabSz="911944"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19791" indent="-227993" algn="l" defTabSz="911944"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75760" indent="-227993" algn="l" defTabSz="911944"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1944" rtl="0" eaLnBrk="1" latinLnBrk="0" hangingPunct="1">
        <a:defRPr sz="1800" kern="1200">
          <a:solidFill>
            <a:schemeClr val="tx1"/>
          </a:solidFill>
          <a:latin typeface="+mn-lt"/>
          <a:ea typeface="+mn-ea"/>
          <a:cs typeface="+mn-cs"/>
        </a:defRPr>
      </a:lvl1pPr>
      <a:lvl2pPr marL="455976" algn="l" defTabSz="911944" rtl="0" eaLnBrk="1" latinLnBrk="0" hangingPunct="1">
        <a:defRPr sz="1800" kern="1200">
          <a:solidFill>
            <a:schemeClr val="tx1"/>
          </a:solidFill>
          <a:latin typeface="+mn-lt"/>
          <a:ea typeface="+mn-ea"/>
          <a:cs typeface="+mn-cs"/>
        </a:defRPr>
      </a:lvl2pPr>
      <a:lvl3pPr marL="911944" algn="l" defTabSz="911944" rtl="0" eaLnBrk="1" latinLnBrk="0" hangingPunct="1">
        <a:defRPr sz="1800" kern="1200">
          <a:solidFill>
            <a:schemeClr val="tx1"/>
          </a:solidFill>
          <a:latin typeface="+mn-lt"/>
          <a:ea typeface="+mn-ea"/>
          <a:cs typeface="+mn-cs"/>
        </a:defRPr>
      </a:lvl3pPr>
      <a:lvl4pPr marL="1367917" algn="l" defTabSz="911944" rtl="0" eaLnBrk="1" latinLnBrk="0" hangingPunct="1">
        <a:defRPr sz="1800" kern="1200">
          <a:solidFill>
            <a:schemeClr val="tx1"/>
          </a:solidFill>
          <a:latin typeface="+mn-lt"/>
          <a:ea typeface="+mn-ea"/>
          <a:cs typeface="+mn-cs"/>
        </a:defRPr>
      </a:lvl4pPr>
      <a:lvl5pPr marL="1823887" algn="l" defTabSz="911944" rtl="0" eaLnBrk="1" latinLnBrk="0" hangingPunct="1">
        <a:defRPr sz="1800" kern="1200">
          <a:solidFill>
            <a:schemeClr val="tx1"/>
          </a:solidFill>
          <a:latin typeface="+mn-lt"/>
          <a:ea typeface="+mn-ea"/>
          <a:cs typeface="+mn-cs"/>
        </a:defRPr>
      </a:lvl5pPr>
      <a:lvl6pPr marL="2279859" algn="l" defTabSz="911944" rtl="0" eaLnBrk="1" latinLnBrk="0" hangingPunct="1">
        <a:defRPr sz="1800" kern="1200">
          <a:solidFill>
            <a:schemeClr val="tx1"/>
          </a:solidFill>
          <a:latin typeface="+mn-lt"/>
          <a:ea typeface="+mn-ea"/>
          <a:cs typeface="+mn-cs"/>
        </a:defRPr>
      </a:lvl6pPr>
      <a:lvl7pPr marL="2735831" algn="l" defTabSz="911944" rtl="0" eaLnBrk="1" latinLnBrk="0" hangingPunct="1">
        <a:defRPr sz="1800" kern="1200">
          <a:solidFill>
            <a:schemeClr val="tx1"/>
          </a:solidFill>
          <a:latin typeface="+mn-lt"/>
          <a:ea typeface="+mn-ea"/>
          <a:cs typeface="+mn-cs"/>
        </a:defRPr>
      </a:lvl7pPr>
      <a:lvl8pPr marL="3191805" algn="l" defTabSz="911944" rtl="0" eaLnBrk="1" latinLnBrk="0" hangingPunct="1">
        <a:defRPr sz="1800" kern="1200">
          <a:solidFill>
            <a:schemeClr val="tx1"/>
          </a:solidFill>
          <a:latin typeface="+mn-lt"/>
          <a:ea typeface="+mn-ea"/>
          <a:cs typeface="+mn-cs"/>
        </a:defRPr>
      </a:lvl8pPr>
      <a:lvl9pPr marL="3647775" algn="l" defTabSz="911944"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1"/>
          <p:cNvSpPr txBox="1">
            <a:spLocks/>
          </p:cNvSpPr>
          <p:nvPr/>
        </p:nvSpPr>
        <p:spPr>
          <a:xfrm>
            <a:off x="152400" y="762000"/>
            <a:ext cx="4953000" cy="5410200"/>
          </a:xfrm>
          <a:prstGeom prst="rect">
            <a:avLst/>
          </a:prstGeom>
        </p:spPr>
        <p:txBody>
          <a:bodyPr/>
          <a:lstStyle/>
          <a:p>
            <a:pPr marL="0" marR="0" lvl="0" indent="-342900" algn="l" defTabSz="914400" rtl="0" eaLnBrk="0" fontAlgn="base" latinLnBrk="0" hangingPunct="0">
              <a:lnSpc>
                <a:spcPct val="100000"/>
              </a:lnSpc>
              <a:spcBef>
                <a:spcPts val="0"/>
              </a:spcBef>
              <a:spcAft>
                <a:spcPct val="0"/>
              </a:spcAft>
              <a:buClrTx/>
              <a:buSzTx/>
              <a:buFont typeface="Arial" charset="0"/>
              <a:buNone/>
              <a:tabLst/>
              <a:defRPr/>
            </a:pPr>
            <a:r>
              <a:rPr kumimoji="0" lang="en-US" sz="1600" b="1" i="0" u="none" strike="noStrike" kern="1200" cap="none" spc="0" normalizeH="0" baseline="0" noProof="0" dirty="0" smtClean="0">
                <a:ln>
                  <a:noFill/>
                </a:ln>
                <a:solidFill>
                  <a:srgbClr val="146737"/>
                </a:solidFill>
                <a:effectLst/>
                <a:uLnTx/>
                <a:uFillTx/>
                <a:latin typeface="+mn-lt"/>
                <a:ea typeface="+mn-ea"/>
                <a:cs typeface="Arial" pitchFamily="34" charset="0"/>
              </a:rPr>
              <a:t>Scientific Achievement</a:t>
            </a:r>
          </a:p>
          <a:p>
            <a:pPr marL="238125" lvl="1" eaLnBrk="0" hangingPunct="0"/>
            <a:r>
              <a:rPr lang="en-US" b="1" dirty="0" smtClean="0">
                <a:latin typeface="+mn-lt"/>
              </a:rPr>
              <a:t>Scientists pioneered a joint experimental / theoretical approach that more precisely assigns the vibrations of hydrogen bonds in a network of water molecules and an ion</a:t>
            </a:r>
          </a:p>
          <a:p>
            <a:pPr marL="238125" lvl="1" eaLnBrk="0" hangingPunct="0"/>
            <a:endParaRPr lang="en-US" b="1" dirty="0" smtClean="0">
              <a:latin typeface="+mn-lt"/>
            </a:endParaRPr>
          </a:p>
          <a:p>
            <a:pPr marL="0" lvl="1" indent="0" eaLnBrk="0" hangingPunct="0"/>
            <a:r>
              <a:rPr kumimoji="0" lang="en-US" sz="1600" b="1" i="0" u="none" strike="noStrike" kern="1200" cap="none" spc="0" normalizeH="0" baseline="0" noProof="0" dirty="0" smtClean="0">
                <a:ln>
                  <a:noFill/>
                </a:ln>
                <a:solidFill>
                  <a:srgbClr val="146737"/>
                </a:solidFill>
                <a:effectLst/>
                <a:uLnTx/>
                <a:uFillTx/>
                <a:latin typeface="+mn-lt"/>
                <a:ea typeface="+mn-ea"/>
                <a:cs typeface="Arial" pitchFamily="34" charset="0"/>
              </a:rPr>
              <a:t>Significance and Impact</a:t>
            </a:r>
          </a:p>
          <a:p>
            <a:pPr marL="182880" lvl="1" indent="-182880" eaLnBrk="0" hangingPunct="0">
              <a:spcBef>
                <a:spcPts val="200"/>
              </a:spcBef>
            </a:pPr>
            <a:r>
              <a:rPr lang="en-US" sz="1600" b="1" dirty="0" smtClean="0">
                <a:solidFill>
                  <a:prstClr val="black"/>
                </a:solidFill>
                <a:latin typeface="+mn-lt"/>
                <a:cs typeface="Arial" pitchFamily="34" charset="0"/>
              </a:rPr>
              <a:t>	This fundamental </a:t>
            </a:r>
            <a:r>
              <a:rPr lang="en-US" sz="1600" b="1" dirty="0">
                <a:solidFill>
                  <a:prstClr val="black"/>
                </a:solidFill>
                <a:latin typeface="+mn-lt"/>
                <a:cs typeface="Arial" pitchFamily="34" charset="0"/>
              </a:rPr>
              <a:t>research </a:t>
            </a:r>
            <a:r>
              <a:rPr lang="en-US" sz="1600" b="1" dirty="0" smtClean="0">
                <a:solidFill>
                  <a:prstClr val="black"/>
                </a:solidFill>
                <a:latin typeface="+mn-lt"/>
                <a:cs typeface="Arial" pitchFamily="34" charset="0"/>
              </a:rPr>
              <a:t>provides insights into the behavior of the universal solvent, a topic of scientific inquiry for 200 years; these insights could </a:t>
            </a:r>
            <a:r>
              <a:rPr lang="en-US" sz="1600" b="1" dirty="0">
                <a:solidFill>
                  <a:prstClr val="black"/>
                </a:solidFill>
                <a:latin typeface="+mn-lt"/>
                <a:cs typeface="Arial" pitchFamily="34" charset="0"/>
              </a:rPr>
              <a:t>lead to </a:t>
            </a:r>
            <a:r>
              <a:rPr lang="en-US" sz="1600" b="1" dirty="0" smtClean="0">
                <a:solidFill>
                  <a:prstClr val="black"/>
                </a:solidFill>
                <a:latin typeface="+mn-lt"/>
                <a:cs typeface="Arial" pitchFamily="34" charset="0"/>
              </a:rPr>
              <a:t>breakthroughs in detecting vibrational </a:t>
            </a:r>
            <a:r>
              <a:rPr lang="en-US" sz="1600" b="1" dirty="0">
                <a:solidFill>
                  <a:prstClr val="black"/>
                </a:solidFill>
                <a:latin typeface="+mn-lt"/>
                <a:cs typeface="Arial" pitchFamily="34" charset="0"/>
              </a:rPr>
              <a:t>signatures of </a:t>
            </a:r>
            <a:r>
              <a:rPr lang="en-US" sz="1600" b="1" dirty="0" smtClean="0">
                <a:solidFill>
                  <a:prstClr val="black"/>
                </a:solidFill>
                <a:latin typeface="+mn-lt"/>
                <a:cs typeface="Arial" pitchFamily="34" charset="0"/>
              </a:rPr>
              <a:t>crystallization or water under extreme conditions and can be further extended to forensics </a:t>
            </a:r>
            <a:r>
              <a:rPr lang="en-US" sz="1600" b="1" dirty="0">
                <a:solidFill>
                  <a:prstClr val="black"/>
                </a:solidFill>
                <a:latin typeface="+mn-lt"/>
                <a:cs typeface="Arial" pitchFamily="34" charset="0"/>
              </a:rPr>
              <a:t>of nuclear </a:t>
            </a:r>
            <a:r>
              <a:rPr lang="en-US" sz="1600" b="1" dirty="0" smtClean="0">
                <a:solidFill>
                  <a:prstClr val="black"/>
                </a:solidFill>
                <a:latin typeface="+mn-lt"/>
                <a:cs typeface="Arial" pitchFamily="34" charset="0"/>
              </a:rPr>
              <a:t>materials</a:t>
            </a:r>
            <a:br>
              <a:rPr lang="en-US" sz="1600" b="1" dirty="0" smtClean="0">
                <a:solidFill>
                  <a:prstClr val="black"/>
                </a:solidFill>
                <a:latin typeface="+mn-lt"/>
                <a:cs typeface="Arial" pitchFamily="34" charset="0"/>
              </a:rPr>
            </a:br>
            <a:endParaRPr lang="en-US" sz="1600" dirty="0" smtClean="0">
              <a:solidFill>
                <a:prstClr val="black"/>
              </a:solidFill>
              <a:latin typeface="+mn-lt"/>
              <a:cs typeface="Arial" pitchFamily="34" charset="0"/>
            </a:endParaRPr>
          </a:p>
          <a:p>
            <a:pPr marL="182880" lvl="1" indent="-182880" eaLnBrk="0" hangingPunct="0">
              <a:spcBef>
                <a:spcPts val="200"/>
              </a:spcBef>
            </a:pPr>
            <a:r>
              <a:rPr kumimoji="0" lang="en-US" sz="1600" b="1" i="0" u="none" strike="noStrike" kern="1200" cap="none" spc="0" normalizeH="0" baseline="0" noProof="0" dirty="0" smtClean="0">
                <a:ln>
                  <a:noFill/>
                </a:ln>
                <a:solidFill>
                  <a:srgbClr val="146737"/>
                </a:solidFill>
                <a:effectLst/>
                <a:uLnTx/>
                <a:uFillTx/>
                <a:latin typeface="+mn-lt"/>
                <a:ea typeface="+mn-ea"/>
                <a:cs typeface="Arial" pitchFamily="34" charset="0"/>
              </a:rPr>
              <a:t>Research Details</a:t>
            </a:r>
          </a:p>
          <a:p>
            <a:pPr marL="0" lvl="1" eaLnBrk="0" hangingPunct="0">
              <a:spcBef>
                <a:spcPts val="600"/>
              </a:spcBef>
              <a:buFont typeface="Calibri" pitchFamily="34" charset="0"/>
              <a:buChar char="–"/>
            </a:pPr>
            <a:r>
              <a:rPr lang="en-US" sz="1400" noProof="0" dirty="0">
                <a:solidFill>
                  <a:srgbClr val="146737"/>
                </a:solidFill>
                <a:latin typeface="+mn-lt"/>
                <a:cs typeface="Arial" pitchFamily="34" charset="0"/>
              </a:rPr>
              <a:t> </a:t>
            </a:r>
            <a:r>
              <a:rPr lang="en-US" sz="1400" dirty="0" smtClean="0">
                <a:solidFill>
                  <a:srgbClr val="146737"/>
                </a:solidFill>
                <a:latin typeface="+mn-lt"/>
                <a:cs typeface="Arial" pitchFamily="34" charset="0"/>
              </a:rPr>
              <a:t>The findings </a:t>
            </a:r>
            <a:r>
              <a:rPr lang="en-US" sz="1400" dirty="0">
                <a:solidFill>
                  <a:srgbClr val="146737"/>
                </a:solidFill>
                <a:latin typeface="+mn-lt"/>
                <a:cs typeface="Arial" pitchFamily="34" charset="0"/>
              </a:rPr>
              <a:t>give rise to </a:t>
            </a:r>
            <a:r>
              <a:rPr lang="en-US" sz="1400" dirty="0" smtClean="0">
                <a:solidFill>
                  <a:srgbClr val="146737"/>
                </a:solidFill>
                <a:latin typeface="+mn-lt"/>
                <a:cs typeface="Arial" pitchFamily="34" charset="0"/>
              </a:rPr>
              <a:t>the concept </a:t>
            </a:r>
            <a:r>
              <a:rPr lang="en-US" sz="1400" dirty="0">
                <a:solidFill>
                  <a:srgbClr val="146737"/>
                </a:solidFill>
                <a:latin typeface="+mn-lt"/>
                <a:cs typeface="Arial" pitchFamily="34" charset="0"/>
              </a:rPr>
              <a:t>of vibrational </a:t>
            </a:r>
            <a:r>
              <a:rPr lang="en-US" sz="1400" dirty="0" smtClean="0">
                <a:solidFill>
                  <a:srgbClr val="146737"/>
                </a:solidFill>
                <a:latin typeface="+mn-lt"/>
                <a:cs typeface="Arial" pitchFamily="34" charset="0"/>
              </a:rPr>
              <a:t>fields. With these findings, researchers can </a:t>
            </a:r>
            <a:r>
              <a:rPr lang="en-US" sz="1400" dirty="0">
                <a:solidFill>
                  <a:srgbClr val="146737"/>
                </a:solidFill>
                <a:latin typeface="+mn-lt"/>
                <a:cs typeface="Arial" pitchFamily="34" charset="0"/>
              </a:rPr>
              <a:t>now address the extremely important question of how </a:t>
            </a:r>
            <a:r>
              <a:rPr lang="en-US" sz="1400" dirty="0" smtClean="0">
                <a:solidFill>
                  <a:srgbClr val="146737"/>
                </a:solidFill>
                <a:latin typeface="+mn-lt"/>
                <a:cs typeface="Arial" pitchFamily="34" charset="0"/>
              </a:rPr>
              <a:t>an </a:t>
            </a:r>
            <a:r>
              <a:rPr lang="en-US" sz="1400" dirty="0">
                <a:solidFill>
                  <a:srgbClr val="146737"/>
                </a:solidFill>
                <a:latin typeface="+mn-lt"/>
                <a:cs typeface="Arial" pitchFamily="34" charset="0"/>
              </a:rPr>
              <a:t>ion's electric fields migrate through and distort water's vibrational </a:t>
            </a:r>
            <a:r>
              <a:rPr lang="en-US" sz="1400" dirty="0" smtClean="0">
                <a:solidFill>
                  <a:srgbClr val="146737"/>
                </a:solidFill>
                <a:latin typeface="+mn-lt"/>
                <a:cs typeface="Arial" pitchFamily="34" charset="0"/>
              </a:rPr>
              <a:t>network.</a:t>
            </a:r>
            <a:endParaRPr lang="en-US" sz="1400" dirty="0" smtClean="0">
              <a:solidFill>
                <a:srgbClr val="146737"/>
              </a:solidFill>
              <a:latin typeface="+mn-lt"/>
              <a:cs typeface="Arial" pitchFamily="34" charset="0"/>
            </a:endParaRPr>
          </a:p>
          <a:p>
            <a:pPr marL="0" lvl="1" eaLnBrk="0" hangingPunct="0">
              <a:spcBef>
                <a:spcPts val="600"/>
              </a:spcBef>
              <a:buFont typeface="Calibri" pitchFamily="34" charset="0"/>
              <a:buChar char="–"/>
            </a:pPr>
            <a:endParaRPr kumimoji="0" lang="en-US" sz="1400" i="0" u="none" strike="noStrike" kern="1200" cap="none" spc="0" normalizeH="0" baseline="0" noProof="0" dirty="0" smtClean="0">
              <a:ln>
                <a:noFill/>
              </a:ln>
              <a:solidFill>
                <a:srgbClr val="146737"/>
              </a:solidFill>
              <a:effectLst/>
              <a:uLnTx/>
              <a:uFillTx/>
              <a:latin typeface="+mn-lt"/>
              <a:ea typeface="+mn-ea"/>
              <a:cs typeface="Arial" pitchFamily="34" charset="0"/>
            </a:endParaRPr>
          </a:p>
        </p:txBody>
      </p:sp>
      <p:sp>
        <p:nvSpPr>
          <p:cNvPr id="13" name="Rectangle 12"/>
          <p:cNvSpPr/>
          <p:nvPr/>
        </p:nvSpPr>
        <p:spPr>
          <a:xfrm>
            <a:off x="5334000" y="5105400"/>
            <a:ext cx="3581400" cy="246221"/>
          </a:xfrm>
          <a:prstGeom prst="rect">
            <a:avLst/>
          </a:prstGeom>
        </p:spPr>
        <p:txBody>
          <a:bodyPr wrap="square">
            <a:spAutoFit/>
          </a:bodyPr>
          <a:lstStyle/>
          <a:p>
            <a:pPr algn="ctr"/>
            <a:endParaRPr lang="en-US" sz="1000" dirty="0">
              <a:solidFill>
                <a:srgbClr val="106636"/>
              </a:solidFill>
              <a:latin typeface="Arial Narrow" pitchFamily="34" charset="0"/>
              <a:cs typeface="Arial" pitchFamily="34" charset="0"/>
            </a:endParaRPr>
          </a:p>
        </p:txBody>
      </p:sp>
      <p:sp>
        <p:nvSpPr>
          <p:cNvPr id="22" name="Title 1"/>
          <p:cNvSpPr txBox="1">
            <a:spLocks/>
          </p:cNvSpPr>
          <p:nvPr/>
        </p:nvSpPr>
        <p:spPr bwMode="auto">
          <a:xfrm>
            <a:off x="-76200" y="0"/>
            <a:ext cx="9296400" cy="67627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200" b="1" i="0" u="none" strike="noStrike" kern="1200" cap="none" spc="0" normalizeH="0" baseline="0" noProof="0" dirty="0">
              <a:ln>
                <a:noFill/>
              </a:ln>
              <a:solidFill>
                <a:schemeClr val="tx1"/>
              </a:solidFill>
              <a:effectLst/>
              <a:uLnTx/>
              <a:uFillTx/>
              <a:latin typeface="Arial" pitchFamily="34" charset="0"/>
              <a:ea typeface="+mj-ea"/>
              <a:cs typeface="Arial" pitchFamily="34" charset="0"/>
            </a:endParaRPr>
          </a:p>
        </p:txBody>
      </p:sp>
      <p:sp>
        <p:nvSpPr>
          <p:cNvPr id="125" name="Title 1"/>
          <p:cNvSpPr>
            <a:spLocks noGrp="1"/>
          </p:cNvSpPr>
          <p:nvPr>
            <p:ph type="title"/>
          </p:nvPr>
        </p:nvSpPr>
        <p:spPr>
          <a:xfrm>
            <a:off x="0" y="0"/>
            <a:ext cx="9144000" cy="676275"/>
          </a:xfrm>
        </p:spPr>
        <p:txBody>
          <a:bodyPr/>
          <a:lstStyle/>
          <a:p>
            <a:r>
              <a:rPr lang="en-US" dirty="0"/>
              <a:t>Solving Mysteries of How Water </a:t>
            </a:r>
            <a:r>
              <a:rPr lang="en-US" dirty="0" smtClean="0"/>
              <a:t>Works</a:t>
            </a:r>
            <a:endParaRPr lang="en-US" b="1" dirty="0" smtClean="0">
              <a:latin typeface="Arial" charset="0"/>
              <a:cs typeface="Arial" charset="0"/>
            </a:endParaRPr>
          </a:p>
        </p:txBody>
      </p:sp>
      <p:sp>
        <p:nvSpPr>
          <p:cNvPr id="127" name="Text Placeholder 2"/>
          <p:cNvSpPr txBox="1">
            <a:spLocks/>
          </p:cNvSpPr>
          <p:nvPr/>
        </p:nvSpPr>
        <p:spPr bwMode="auto">
          <a:xfrm>
            <a:off x="5301343" y="3744143"/>
            <a:ext cx="3581400" cy="533400"/>
          </a:xfrm>
          <a:prstGeom prst="rect">
            <a:avLst/>
          </a:prstGeom>
          <a:noFill/>
          <a:ln w="3175">
            <a:noFill/>
            <a:miter lim="800000"/>
            <a:headEnd/>
            <a:tailEnd/>
          </a:ln>
        </p:spPr>
        <p:txBody>
          <a:bodyPr/>
          <a:lstStyle/>
          <a:p>
            <a:pPr algn="ctr" eaLnBrk="0" hangingPunct="0">
              <a:spcBef>
                <a:spcPct val="20000"/>
              </a:spcBef>
              <a:buFont typeface="Arial" charset="0"/>
              <a:buNone/>
            </a:pPr>
            <a:r>
              <a:rPr lang="en-US" sz="1200" dirty="0">
                <a:latin typeface="Arial Narrow" pitchFamily="34" charset="0"/>
                <a:cs typeface="Times New Roman" pitchFamily="18" charset="0"/>
              </a:rPr>
              <a:t>Researchers pioneered an approach to “see” how extremely intense local electric fields (blue curves) distort water’s OH vibrations. Water’s lone electron pairs (green) give rise to negative voltages relative to the positive voltages (red) due to the screened nuclei of water molecules as well as from the cesium ion. The coupling between </a:t>
            </a:r>
            <a:r>
              <a:rPr lang="en-US" sz="1200" dirty="0" smtClean="0">
                <a:latin typeface="Arial Narrow" pitchFamily="34" charset="0"/>
                <a:cs typeface="Times New Roman" pitchFamily="18" charset="0"/>
              </a:rPr>
              <a:t>these </a:t>
            </a:r>
            <a:r>
              <a:rPr lang="en-US" sz="1200" dirty="0">
                <a:latin typeface="Arial Narrow" pitchFamily="34" charset="0"/>
                <a:cs typeface="Times New Roman" pitchFamily="18" charset="0"/>
              </a:rPr>
              <a:t>intense electric fields and the OH vibrations can be analyzed via these vibrational </a:t>
            </a:r>
            <a:r>
              <a:rPr lang="en-US" sz="1200" dirty="0" smtClean="0">
                <a:latin typeface="Arial Narrow" pitchFamily="34" charset="0"/>
                <a:cs typeface="Times New Roman" pitchFamily="18" charset="0"/>
              </a:rPr>
              <a:t>fields.</a:t>
            </a:r>
            <a:endParaRPr lang="en-US" sz="1200" i="1" dirty="0">
              <a:latin typeface="Arial Narrow" pitchFamily="34" charset="0"/>
              <a:cs typeface="Times New Roman" pitchFamily="18" charset="0"/>
            </a:endParaRPr>
          </a:p>
        </p:txBody>
      </p:sp>
      <p:sp>
        <p:nvSpPr>
          <p:cNvPr id="131" name="Rectangle 3"/>
          <p:cNvSpPr>
            <a:spLocks noChangeArrowheads="1"/>
          </p:cNvSpPr>
          <p:nvPr/>
        </p:nvSpPr>
        <p:spPr bwMode="auto">
          <a:xfrm>
            <a:off x="5234473" y="5433536"/>
            <a:ext cx="3978235" cy="738664"/>
          </a:xfrm>
          <a:prstGeom prst="rect">
            <a:avLst/>
          </a:prstGeom>
          <a:noFill/>
          <a:ln w="3175">
            <a:noFill/>
            <a:miter lim="800000"/>
            <a:headEnd/>
            <a:tailEnd/>
          </a:ln>
        </p:spPr>
        <p:txBody>
          <a:bodyPr wrap="square">
            <a:spAutoFit/>
          </a:bodyPr>
          <a:lstStyle/>
          <a:p>
            <a:pPr algn="ctr"/>
            <a:r>
              <a:rPr lang="en-US" sz="1400" dirty="0" smtClean="0">
                <a:solidFill>
                  <a:srgbClr val="106636"/>
                </a:solidFill>
                <a:cs typeface="Arial" pitchFamily="34" charset="0"/>
              </a:rPr>
              <a:t>Wolke et al.,</a:t>
            </a:r>
            <a:endParaRPr lang="en-US" sz="1400" i="1" dirty="0" smtClean="0">
              <a:solidFill>
                <a:srgbClr val="106636"/>
              </a:solidFill>
              <a:cs typeface="Arial" pitchFamily="34" charset="0"/>
            </a:endParaRPr>
          </a:p>
          <a:p>
            <a:pPr algn="ctr"/>
            <a:r>
              <a:rPr lang="de-DE" sz="1400" i="1" dirty="0">
                <a:solidFill>
                  <a:srgbClr val="106636"/>
                </a:solidFill>
                <a:cs typeface="Arial" pitchFamily="34" charset="0"/>
              </a:rPr>
              <a:t> J. Chem. </a:t>
            </a:r>
            <a:r>
              <a:rPr lang="de-DE" sz="1400" i="1" dirty="0" smtClean="0">
                <a:solidFill>
                  <a:srgbClr val="106636"/>
                </a:solidFill>
                <a:cs typeface="Arial" pitchFamily="34" charset="0"/>
              </a:rPr>
              <a:t>Phys., 2016, </a:t>
            </a:r>
            <a:br>
              <a:rPr lang="de-DE" sz="1400" i="1" dirty="0" smtClean="0">
                <a:solidFill>
                  <a:srgbClr val="106636"/>
                </a:solidFill>
                <a:cs typeface="Arial" pitchFamily="34" charset="0"/>
              </a:rPr>
            </a:br>
            <a:r>
              <a:rPr lang="de-DE" sz="1400" dirty="0" smtClean="0">
                <a:solidFill>
                  <a:srgbClr val="106636"/>
                </a:solidFill>
                <a:cs typeface="Arial" pitchFamily="34" charset="0"/>
              </a:rPr>
              <a:t>DOI</a:t>
            </a:r>
            <a:r>
              <a:rPr lang="de-DE" sz="1400" dirty="0">
                <a:solidFill>
                  <a:srgbClr val="106636"/>
                </a:solidFill>
                <a:cs typeface="Arial" pitchFamily="34" charset="0"/>
              </a:rPr>
              <a:t>: </a:t>
            </a:r>
            <a:r>
              <a:rPr lang="de-DE" sz="1400" dirty="0" smtClean="0">
                <a:solidFill>
                  <a:srgbClr val="106636"/>
                </a:solidFill>
                <a:cs typeface="Arial" pitchFamily="34" charset="0"/>
              </a:rPr>
              <a:t>10.1063/1.4941285</a:t>
            </a:r>
            <a:endParaRPr lang="en-US" sz="1400" dirty="0">
              <a:solidFill>
                <a:srgbClr val="106636"/>
              </a:solidFill>
              <a:cs typeface="Arial" pitchFamily="34" charset="0"/>
            </a:endParaRPr>
          </a:p>
        </p:txBody>
      </p:sp>
      <p:sp>
        <p:nvSpPr>
          <p:cNvPr id="2054" name="AutoShape 6" descr="data:image/jpeg;base64,/9j/4AAQSkZJRgABAQAAAQABAAD/2wBDAAkGBwgHBgkIBwgKCgkLDRYPDQwMDRsUFRAWIB0iIiAdHx8kKDQsJCYxJx8fLT0tMTU3Ojo6Iys/RD84QzQ5Ojf/2wBDAQoKCg0MDRoPDxo3JR8lNzc3Nzc3Nzc3Nzc3Nzc3Nzc3Nzc3Nzc3Nzc3Nzc3Nzc3Nzc3Nzc3Nzc3Nzc3Nzc3Nzf/wAARCABXAIEDASIAAhEBAxEB/8QAHAABAAICAwEAAAAAAAAAAAAAAAUGBAcBAgMI/8QAOxAAAQQCAAUBBQQGCwEAAAAAAQACAwQFEQYSEyExUQcUIkFhFTJxkSNCVYGU0wgWMzZDR1JidbO0wf/EABkBAQEBAAMAAAAAAAAAAAAAAAABAgMEBf/EACERAQEAAgIBBAMAAAAAAAAAAAABAhEDEkEEITFRE3GB/9oADAMBAAIRAxEAPwDeKKsRcYNmqZC3FiL762Psy17D29MkGM6e5refZA7nxs67BetfiuC7kxRxtOxcLqUd1s0bmNY6KQkNI5nA77HtpXrRYkVbzXGFXBHH/bFO1VjuSOY6V3I5lfRADpCHHTSXN0RvW++lNWbja76rSxz/AHiURtLdaB5S7Z+nwpqz3GUiguG+KaXED7kNeOaCzTlMcsE4DX62QHjRO2kg6P0UXxvxPNjMP1a/PVYclHSsXOVrvdo3a5pQDsfMAb8E70fBswyt0LiirNanNj5WZPEZDIZShNCSaZsNn6ryW8skckjvhAHNsc3L3GgCO/StxfPZyd3Gw8N5R1qi2N07OpXHKHglvfq6OwD+SdfoWlFEHPVn5HIY6sx9i9RgZNJXjLQ53PzcrRsgb7DyQBzBRh4wmGa+xxw7kze92Nrp9Sv/AGfNy731deSBpJjlRakVfr8TOtZa/jK+JuOsUWRPm2+IDUjSW6+P6EH8FN1ZXTQMkfC+Fzhsxya5mn0OiR+RUss+R6oiKAiIgIiINb8N0MrlMdxLSp369SrPnL0cshgL5QwvIcGnmAB79iQdehXpUwgh49lxuLyNzGwU8FWjYawic5zRJIAHdRj/AM+xV5x+NqY5s7aUIiE8zp5QCTzSO7ud3+ZWPbwGMt3nXp65Np0YjMrJXscWDZDfhI7bJOvquS8m7U0jshSisZjFULx98ifRsxTdcNJlH6IEuAAGz9AB6Kv4w3uHM7iuFr4kno+88+Iuef0TY37hf/uZ20fmPwV1qYehTfC+tX5HQ8/IedxPxkF29nuTodz6LKmrwzPifNG17oX88ZcNljtEbHodEj95U769vBpQm4GxZwtLPYLljztCWx0iTptqLrP5oX+rT8t+D3Ujw9m8Xl8SZb0PTgy16SuKtuP/ABOT4o3g9t/A8d/OlaqVOCjWbXqs5ImlxDeYnuSSe57+SVGZ2pW9wfCaONnhsTc00V6XpRuOt833XbdsA+B672O979qKjBiTwfx7h6XDs0wxmX67rWOc4vjg5GgiRg/VGyAf3D8JDF24aHHXG9yy8MhgqUZJHH5NEcpKyccG4yR8lGjw/FLIA18v2q9z3AeAXGInX03pdZGMmntzup4Iy2+n7w8ZiQGTk+5vUfy+Stty+RBSC/hLeH4myOOmqymd0eVlfLE4GOy9uh2O9Rv6YH0aVNf5wgjx/V53/oas3IWbGSpy071XBzVpm8skbsq/Th6HUXhd61C4y5Hka+JxZsisK7J/tKVxMW9huzF3GwCr282GkHUo27vtD4qFTL28dyQ0ub3eOF3Ptj9b6jHeNfLXlX5g00DeyO2yqxNhLM12e6/D0BZnDRLLHlZ2F4aNDfLGPH/0rOpx5elXZXq4zGxxM3pv2hIfJ2TsxbJ2fJWc720RNoorrZ79n43+Pk/kp1s9+z8b/HyfyVjSpVFFdbPfs/G/x8n8ldo5s0ZGCWjj2xlw5i268kD5kDpDZ+mwmhJouEUHKIiAiIgLVn9Ij+5lH/kmf9Uq2mqJ7Wug7GYaKxQgvGXLRMiisSOZHzlj9F3KCSPlr6rl4LrlxqX4aO9nlilBevi9jHZBjqh/RCr19acDvlAPz0BvQ3rZ9bNhcRguK8TK3LGrTzbb8shqVx0rb4BGCIwCA3Y8g8p2G62CSVI8Ge0ezave4YHhfCUHmNztxh0YI7dvhbvzpe+O9r2VyWYFFuGxMVkl0YfPK8An/SOxJJIAA13Ol6HL+XLK2Y6v7Ymkdc9jkFmtYt8OcS1bUMbQ4NmYGgAt5ht7SR4O/AW4+BoX1+DcJBM0skjoQse0/qkMAIWl+G+NWz5R0OL4dx2MniY+UQxW7ELJXga5elH2e70BafBW7OD7JucLYm2W8vXpxScu965mg+f3rq+pvLqTNrHXhMIiLqNCIiAiIgIiICIiAiIgLXPt1juDhCtdoczX0MhFYc9vlg5XtDvzcFsZediCKzBJBYjZLFI0tex421zT5BHot8efTOZfSV8a43I28XYM9Gd0MhbykgA7GwdEHt5AP4gFKeRuUrnvlaw9lnZPV+87Z772fnvvtbY4+9jdiB8l/hEdaAnbqDnfGz15HH7w+h7+m/C1RBjL1jItx0NSd91z+QVxGepzenL5C97j5eLlnaf1x2WOKWRt0Z5LFWw+KZ7S10gPxaPnv6/XyvrXg2rLS4Sw1Ww3kmhowse30cGAEKgezX2Tw4h0GW4jYybItIfFV2HR1z8ifk5w/IHxvsVtheZ63nw5LMcPDeM0IiLotCIiAiIgIiICIiAiIgIiICxm0Krbr7ra0ItPYGOnEY5y0eAXedd1kogIiICIiAiIgIiICIiAiIgIiICIiAiIgIiICIiAiIgIiICIiD//2Q=="/>
          <p:cNvSpPr>
            <a:spLocks noChangeAspect="1" noChangeArrowheads="1"/>
          </p:cNvSpPr>
          <p:nvPr/>
        </p:nvSpPr>
        <p:spPr bwMode="auto">
          <a:xfrm>
            <a:off x="63500" y="-395288"/>
            <a:ext cx="1228725" cy="828676"/>
          </a:xfrm>
          <a:prstGeom prst="rect">
            <a:avLst/>
          </a:prstGeom>
          <a:noFill/>
        </p:spPr>
        <p:txBody>
          <a:bodyPr vert="horz" wrap="square" lIns="91440" tIns="45720" rIns="91440" bIns="45720" numCol="1" anchor="t" anchorCtr="0" compatLnSpc="1">
            <a:prstTxWarp prst="textNoShape">
              <a:avLst/>
            </a:prstTxWarp>
          </a:bodyPr>
          <a:lstStyle/>
          <a:p>
            <a:endParaRPr lang="en-US" dirty="0"/>
          </a:p>
        </p:txBody>
      </p:sp>
      <p:sp>
        <p:nvSpPr>
          <p:cNvPr id="2056" name="AutoShape 8" descr="data:image/jpeg;base64,/9j/4AAQSkZJRgABAQAAAQABAAD/2wBDAAkGBwgHBgkIBwgKCgkLDRYPDQwMDRsUFRAWIB0iIiAdHx8kKDQsJCYxJx8fLT0tMTU3Ojo6Iys/RD84QzQ5Ojf/2wBDAQoKCg0MDRoPDxo3JR8lNzc3Nzc3Nzc3Nzc3Nzc3Nzc3Nzc3Nzc3Nzc3Nzc3Nzc3Nzc3Nzc3Nzc3Nzc3Nzc3Nzf/wAARCABXAIEDASIAAhEBAxEB/8QAHAABAAICAwEAAAAAAAAAAAAAAAUGBAcBAgMI/8QAOxAAAQQCAAUBBQQGCwEAAAAAAQACAwQFEQYSEyExUQcUIkFhFTJxkSNCVYGU0wgWMzZDR1JidbO0wf/EABkBAQEBAAMAAAAAAAAAAAAAAAABAgMEBf/EACERAQEAAgIBBAMAAAAAAAAAAAABAhEDEkEEITFRE3GB/9oADAMBAAIRAxEAPwDeKKsRcYNmqZC3FiL762Psy17D29MkGM6e5refZA7nxs67BetfiuC7kxRxtOxcLqUd1s0bmNY6KQkNI5nA77HtpXrRYkVbzXGFXBHH/bFO1VjuSOY6V3I5lfRADpCHHTSXN0RvW++lNWbja76rSxz/AHiURtLdaB5S7Z+nwpqz3GUiguG+KaXED7kNeOaCzTlMcsE4DX62QHjRO2kg6P0UXxvxPNjMP1a/PVYclHSsXOVrvdo3a5pQDsfMAb8E70fBswyt0LiirNanNj5WZPEZDIZShNCSaZsNn6ryW8skckjvhAHNsc3L3GgCO/StxfPZyd3Gw8N5R1qi2N07OpXHKHglvfq6OwD+SdfoWlFEHPVn5HIY6sx9i9RgZNJXjLQ53PzcrRsgb7DyQBzBRh4wmGa+xxw7kze92Nrp9Sv/AGfNy731deSBpJjlRakVfr8TOtZa/jK+JuOsUWRPm2+IDUjSW6+P6EH8FN1ZXTQMkfC+Fzhsxya5mn0OiR+RUss+R6oiKAiIgIiINb8N0MrlMdxLSp369SrPnL0cshgL5QwvIcGnmAB79iQdehXpUwgh49lxuLyNzGwU8FWjYawic5zRJIAHdRj/AM+xV5x+NqY5s7aUIiE8zp5QCTzSO7ud3+ZWPbwGMt3nXp65Np0YjMrJXscWDZDfhI7bJOvquS8m7U0jshSisZjFULx98ifRsxTdcNJlH6IEuAAGz9AB6Kv4w3uHM7iuFr4kno+88+Iuef0TY37hf/uZ20fmPwV1qYehTfC+tX5HQ8/IedxPxkF29nuTodz6LKmrwzPifNG17oX88ZcNljtEbHodEj95U769vBpQm4GxZwtLPYLljztCWx0iTptqLrP5oX+rT8t+D3Ujw9m8Xl8SZb0PTgy16SuKtuP/ABOT4o3g9t/A8d/OlaqVOCjWbXqs5ImlxDeYnuSSe57+SVGZ2pW9wfCaONnhsTc00V6XpRuOt833XbdsA+B672O979qKjBiTwfx7h6XDs0wxmX67rWOc4vjg5GgiRg/VGyAf3D8JDF24aHHXG9yy8MhgqUZJHH5NEcpKyccG4yR8lGjw/FLIA18v2q9z3AeAXGInX03pdZGMmntzup4Iy2+n7w8ZiQGTk+5vUfy+Stty+RBSC/hLeH4myOOmqymd0eVlfLE4GOy9uh2O9Rv6YH0aVNf5wgjx/V53/oas3IWbGSpy071XBzVpm8skbsq/Th6HUXhd61C4y5Hka+JxZsisK7J/tKVxMW9huzF3GwCr282GkHUo27vtD4qFTL28dyQ0ub3eOF3Ptj9b6jHeNfLXlX5g00DeyO2yqxNhLM12e6/D0BZnDRLLHlZ2F4aNDfLGPH/0rOpx5elXZXq4zGxxM3pv2hIfJ2TsxbJ2fJWc720RNoorrZ79n43+Pk/kp1s9+z8b/HyfyVjSpVFFdbPfs/G/x8n8ldo5s0ZGCWjj2xlw5i268kD5kDpDZ+mwmhJouEUHKIiAiIgLVn9Ij+5lH/kmf9Uq2mqJ7Wug7GYaKxQgvGXLRMiisSOZHzlj9F3KCSPlr6rl4LrlxqX4aO9nlilBevi9jHZBjqh/RCr19acDvlAPz0BvQ3rZ9bNhcRguK8TK3LGrTzbb8shqVx0rb4BGCIwCA3Y8g8p2G62CSVI8Ge0ezave4YHhfCUHmNztxh0YI7dvhbvzpe+O9r2VyWYFFuGxMVkl0YfPK8An/SOxJJIAA13Ol6HL+XLK2Y6v7Ymkdc9jkFmtYt8OcS1bUMbQ4NmYGgAt5ht7SR4O/AW4+BoX1+DcJBM0skjoQse0/qkMAIWl+G+NWz5R0OL4dx2MniY+UQxW7ELJXga5elH2e70BafBW7OD7JucLYm2W8vXpxScu965mg+f3rq+pvLqTNrHXhMIiLqNCIiAiIgIiICIiAiIgLXPt1juDhCtdoczX0MhFYc9vlg5XtDvzcFsZediCKzBJBYjZLFI0tex421zT5BHot8efTOZfSV8a43I28XYM9Gd0MhbykgA7GwdEHt5AP4gFKeRuUrnvlaw9lnZPV+87Z772fnvvtbY4+9jdiB8l/hEdaAnbqDnfGz15HH7w+h7+m/C1RBjL1jItx0NSd91z+QVxGepzenL5C97j5eLlnaf1x2WOKWRt0Z5LFWw+KZ7S10gPxaPnv6/XyvrXg2rLS4Sw1Ww3kmhowse30cGAEKgezX2Tw4h0GW4jYybItIfFV2HR1z8ifk5w/IHxvsVtheZ63nw5LMcPDeM0IiLotCIiAiIgIiICIiAiIgIiICxm0Krbr7ra0ItPYGOnEY5y0eAXedd1kogIiICIiAiIgIiICIiAiIgIiICIiAiIgIiICIiAiIgIiICIiD//2Q=="/>
          <p:cNvSpPr>
            <a:spLocks noChangeAspect="1" noChangeArrowheads="1"/>
          </p:cNvSpPr>
          <p:nvPr/>
        </p:nvSpPr>
        <p:spPr bwMode="auto">
          <a:xfrm>
            <a:off x="63500" y="-395288"/>
            <a:ext cx="1228725" cy="828676"/>
          </a:xfrm>
          <a:prstGeom prst="rect">
            <a:avLst/>
          </a:prstGeom>
          <a:noFill/>
        </p:spPr>
        <p:txBody>
          <a:bodyPr vert="horz" wrap="square" lIns="91440" tIns="45720" rIns="91440" bIns="45720" numCol="1" anchor="t" anchorCtr="0" compatLnSpc="1">
            <a:prstTxWarp prst="textNoShape">
              <a:avLst/>
            </a:prstTxWarp>
          </a:bodyPr>
          <a:lstStyle/>
          <a:p>
            <a:endParaRPr lang="en-US" dirty="0"/>
          </a:p>
        </p:txBody>
      </p:sp>
      <p:sp>
        <p:nvSpPr>
          <p:cNvPr id="2060" name="AutoShape 12" descr="data:image/jpeg;base64,/9j/4AAQSkZJRgABAQAAAQABAAD/2wBDAAkGBwgHBgkIBwgKCgkLDRYPDQwMDRsUFRAWIB0iIiAdHx8kKDQsJCYxJx8fLT0tMTU3Ojo6Iys/RD84QzQ5Ojf/2wBDAQoKCg0MDRoPDxo3JR8lNzc3Nzc3Nzc3Nzc3Nzc3Nzc3Nzc3Nzc3Nzc3Nzc3Nzc3Nzc3Nzc3Nzc3Nzc3Nzc3Nzf/wAARCAA3AKkDASIAAhEBAxEB/8QAHAAAAgIDAQEAAAAAAAAAAAAAAAcFBgEDBAII/8QARBAAAQMDAwEFAwYMAwkAAAAAAQIDBAAFEQYSITEHEyJBYRRRgSMycXSRsQgVFjM1N0JScrKzwTQ2wlVic3WSlKHw8f/EABkBAAMBAQEAAAAAAAAAAAAAAAABAgMEBf/EACURAAICAgIBBAIDAAAAAAAAAAECABEDIRIxQQQTUXEysWGB8f/aAAwDAQACEQMRAD8At/aTJv5vdktunbgYjspD6lZWEpVt29cgnjJ6Coa7WnX1tgTJf5U98mKfEkK2lQ27sjKevOMVKdpciRB1Pp2fGgyJns7UklLDZUpO4JTnjjz8+Kr9z1Xdp9tuUN2y3l1MxKgA5FASglO0fNQDjzoPHyf3PQwjJxXgoI82B8/zuY021r2/RBKTfpMZlaQpouBJK0kkbgOOMg//AAiovUl01zp2QETb1KU0s/JvJ27Veh44P384JxUu/qW5Q7RCZtdlnPS20MpPtNuIQyEI2lICUgkE5OM+Z+isv3X8pbYuFfrPcbY6CFtvMwHHmgsHOdmMgHnKeR5gjmpPHq9zdGcP7j414X1Quv3I+ySde3ibFjNXx1j2lgSG1POJ5aKsbgACT0PFd2qI2u7DZHrm5qcutNqWlSUHChjOCMp56dPvrCr/AD4l6hSkWy6T1RIao5mi3llThKwoYRjASANvPP0efDqjUN1u2mJdtes93dK1FxLj8XARyTnwJHQE0Dj87/uSwyswIxqF+l/2OafEeuFu7lmfIhOqCSH4+3eP+oEY+FIu86l1laNXO2J7UklYblts96GmxuQspwcbeuFfbT+Y/Mt/wj7q+fu0j9a6vrMT/RXb6SixBE8XJqo2l6XvQSe61rd0r8itiOofZsqqXXWWqtCXRmPqhli7W1781MjN904rHUYzjcP3TjPketNaqJ21MNO6ClOOAb2X2VtkjoreBx9IJHxrPEwZwrCwZTaFiW+0XOHeLaxcLc8Hoz6dyFjj6QR5EHgiuylX2AyHV2O6x1qJZalgtg9AVIBIHx5+NNTNRlTg5WNTYuFFFFZyoUUUUQhRRRmiEKKM0UQgKzWBWaISPX+nWvqq/wCZNd9R8k91eoSzgJdada+lXhUB9iVVXtUahuUuTI0/o1DT93QjMmQtYDUFJ6FR5ys+ScH3n1oKWMm6mvW2tFW2WzYNPoRL1DLUENtk+BjI+cv4c49M1WYrmquzVf4w1DMTd7NMfHtam1qU5HcV+2kKAyPLA46cDzWkxu+aQ1Ql6buZu0ZwSO8dX3gcznxE58SVcj39elTuvNe3vUFuj26425FtjLSmQpPiJfH7KgVAYTnn4da7x6eqVaIPcx9zsmfQFvnRblDZmQX0Pxnk7m3EHIIrzd/0VN+rufymk5oOPrHR1tN4ct5esLo76RDLnyyEebqUeRxyRnJHkDTTfu0O7aZXMtcluQxLb7plxByCpZ2AehBPI8q48mPg2jYmoaxuS8f/AAzX8A+6vnvtOc7rtRedKVKCHoytqRkqwEHAHma+h0JCEBI6AYFfPfaR+tc/WYn+itfSfmfqTl6EbStfWpKNyoV7Csfmzan8/R83H/mqNq97VXaIpi32mwy4FpQ5vU7P+S7xQ6FQPIA8gATmnJWic4pqFIcR89DSlJ+kA1kmQIbA3LK2IndMIkfjcaF01PcjxYpW9d7o0kBx9wYCktnnaASEg9ePTm9SezmxOsKDKrjHlY8Mxu4PF1KvfkqIP2UruxJhNxv05t+ZKZeciB3ew8W1LO8bskdeVCnL+TiP9rXn/vVVvnJR6BqQmxdSiaO1PcWtRTtC6qlLkO5WzHmoUUOK8OcFSeQSnkHqDxnpVQ7YLUrT96YYiXO5LjyYxd2yJbjmxQODgk8jp1ptM9n1javzd8UZrtxbcDgddkqVlQGBkefHFLT8IX9OW36iv+aqwsrZhx+N/cTAhdy7M2G86zjpl3+4TbTblpBjWuG5sXtx855eMlR67RwOPWqRqe33rstu8KdZ7tLlW+QSA1JWVBRHJQsdOR0UACMH4vNj8w3/AAD7qV34QP6Gs/1xX9NVZ4chbJx8HxKZaW5fAmJqzTsV/vZTUeW0h9Ko76mVjIzjckg+fSkW2/O092oFiIqfdVw5a247DshSlPFSDtBJ44Khk+4E06ezf/IVh+pN/dSrifr9V/zFz+gqqwaLjxRifxLw/wBn02/x/aNVahuCpyxkswXA3HYPXahODnHTJ5NU6zXe89nuu0afuVwem2t1xCB3qirCXDhDicklODwRnHBp40iO179Z9t/4UT+sqlgc5CUbqo3FbEe4rNY86zXJNJG6ht71ytMiPDkGNM2lUaQnq04Bwr+x9CaQOidXS9BXi5NXGAt8vKCJbSnMOIcQVeIE9c7j168HPv8Ao81UNV6Gtl5u8S9uQw/JjEd7H3bUykjoFeo8s8HoeOnRhyKoKuNGZupOxK1ZLDI7Q783qvUkIRrW2hKIEEnKnkgk71njKcnOPP6PnXDW+j4GrrSYklIakNpPs0lI8TSv7pPmP74qagTI8ts+znBb8K21J2qbPuUny/8AcV0OOIbQpbikpQkZUpRwAPU1DZW5AjVdSgorcTuoe0u72i2SNPXKy9xekM9yqR3mWVJIwHUDGSD1A6fZis9hdin9y9c5DrqLVuHs0cnwuugEFzHoOB7z/CKuuodP27XCoglRSYcZzeJZylbo80I89hxyTweMfvC1R2GozDbEdtDTLaQlCEDASB0AFaNlUY+Kiie5IUlrM9k4r5s1/dI8ntHmT2VpcjR5bPjRyFBvbux7+QofCn7qhEBy0lF2he2xVutIUzgHJUsJSTkjjKhVfGmNDpkusP6fgsuIWpCQtofKbUhRKcE54UOOvXil6dxjJJEHHLUucd9qUwh+O4lxpxIUhaTkKB8xXtQCklJGQRgioC0R9N2FTzdqYjwy4rY4lptQypKO8x0/dJV8akl3eChLilPEBtSUK+TVwpWMDp1O4faKwI3qWD8xDzIs7sv181N7ha7cXF90UjAeYV1QD+8njjz2jyNPay3m3XyC3MtUpuQysZyk8p9FDqD6GtE6TZLpFdjTfZ5cYlsLStvejK8bfLGTuT9o99VBeg+z9Ly3hFeYyopUEPvoTkAqx19wPFdDuuUAtdyAOPXUtNy1G21dY1otjYm3F1aS62hXhjNZ8S3D5cZwOpPxIUf4QDzbuooTTawpxqCrekHlO5Rx9xpuQrVp2yQfxZFixIseYNpaxgvZwnxE8nOQOffiq+qw6JVbZdzRpmO5GjlQ390nLm0lJ2gnPl54yMYzSwuqPyqDAkVLrb5DUmDHfYWlbTjaVJUk5BGKV/4QDzf4ss7PeJ732pa9medoQRnHuyR9tXPTbOm7bvNmgNwnHStDiG2iCS2pQIOMjgpV9NcJ07oKUW3zbba57SUlDpRkOFeSnCuhzg/HiljITJy3G21qdXZjIaf0DZSy4lfdxUtr2nO1SeCD6gilPHnRkduPtffN+zm5rR3u7w5LZR1/i4pnp03oZtKym0wkJCAtZDKgAk8An3dfPy56V5XpbQSG3nF2a3BDLXfOKLBwlGSN3TplKvsq0yKrMd7iIJqXPNIPtflMDtJiuh1JRGZjd6Qc7NrilEH4EGnCxD0/Ht6rIxHjtxHA5mIEkBQGN+B5jxDOPfUQzpbQchDTjFntzqXwktrQyVBe7ODn1wfsqMLrjbkbjYchUuLa0OISttQUhQyFJOQRXuojTtrsltafTYY0dhsuFDoYGBvSSCD6jmpesT3qWIViiilCcky3R5S0urCkPpGEvNKKFge7I6j0OR6VqTaGVOJcmPPTFI5T7QoFIPkdgATn1xmiinZhUkMUYoopQnNcoLVwiKjPFaUqKVBSDgpUlQUkj6CAa43rDHkMqbkPPuFe4rWSEqKjtwoEAYI2jGMUUUwTUKE9PWKI+Xi8p1XeyUSD4gMKSlKcDA6FKcEeYJHnWqVp6LJMvvXXdkt1DrqRtGSgpIGcZx4ff5miigMYqEwdORlO96uRILmxpG7wAkNqCk5wnnlPn0yrGM10SLNHkMPMurWpDspEk5CThSVJUAOOmUD1ooo5GFCYnWdmVM9sKll1KUAIJ8CihRUgnjPCjnj064rybM07p1NnedWG+4S0txGNx4GTyD1/vRRRZjoTY9aGHZjMoLU2tlstoCEpwAeuMjj4Vzp05BSFj5QocUFOoUQUrO0pJxjjO4k7cc8++iigMYqEEaeiIx8q+rEMw/GQSUHHzjjKjx+1nqfea3IszCHQsOu7PZkRltHbtWhIVgHj/fPT0oopcjChNLWnYjPsZQ9J3REhLalObjjCgdxPUq3EknnNe49gixlbmHHkErQtWCMFSQRnGMDOcnGMnn35KKfMwoTfabUza0vJjuOqDqgtQcVnxBISVfScDPrXfRRSu+45/9k="/>
          <p:cNvSpPr>
            <a:spLocks noChangeAspect="1" noChangeArrowheads="1"/>
          </p:cNvSpPr>
          <p:nvPr/>
        </p:nvSpPr>
        <p:spPr bwMode="auto">
          <a:xfrm>
            <a:off x="63500" y="-182563"/>
            <a:ext cx="1171575" cy="381001"/>
          </a:xfrm>
          <a:prstGeom prst="rect">
            <a:avLst/>
          </a:prstGeom>
          <a:noFill/>
        </p:spPr>
        <p:txBody>
          <a:bodyPr vert="horz" wrap="square" lIns="91440" tIns="45720" rIns="91440" bIns="45720" numCol="1" anchor="t" anchorCtr="0" compatLnSpc="1">
            <a:prstTxWarp prst="textNoShape">
              <a:avLst/>
            </a:prstTxWarp>
          </a:bodyPr>
          <a:lstStyle/>
          <a:p>
            <a:endParaRPr lang="en-US" dirty="0"/>
          </a:p>
        </p:txBody>
      </p:sp>
      <p:sp>
        <p:nvSpPr>
          <p:cNvPr id="15" name="TextBox 14"/>
          <p:cNvSpPr txBox="1"/>
          <p:nvPr/>
        </p:nvSpPr>
        <p:spPr>
          <a:xfrm>
            <a:off x="3120888" y="6256228"/>
            <a:ext cx="2915045" cy="507831"/>
          </a:xfrm>
          <a:prstGeom prst="rect">
            <a:avLst/>
          </a:prstGeom>
          <a:noFill/>
        </p:spPr>
        <p:txBody>
          <a:bodyPr wrap="square" rtlCol="0">
            <a:spAutoFit/>
          </a:bodyPr>
          <a:lstStyle/>
          <a:p>
            <a:r>
              <a:rPr lang="en-US" sz="900" dirty="0">
                <a:solidFill>
                  <a:srgbClr val="0000FF"/>
                </a:solidFill>
              </a:rPr>
              <a:t>Conrad Wolke, </a:t>
            </a:r>
            <a:r>
              <a:rPr lang="en-US" sz="900" dirty="0" smtClean="0">
                <a:solidFill>
                  <a:srgbClr val="0000FF"/>
                </a:solidFill>
              </a:rPr>
              <a:t>Joseph </a:t>
            </a:r>
            <a:r>
              <a:rPr lang="en-US" sz="900" dirty="0">
                <a:solidFill>
                  <a:srgbClr val="0000FF"/>
                </a:solidFill>
              </a:rPr>
              <a:t>Fournier, Mark A. </a:t>
            </a:r>
            <a:r>
              <a:rPr lang="en-US" sz="900" dirty="0" smtClean="0">
                <a:solidFill>
                  <a:srgbClr val="0000FF"/>
                </a:solidFill>
              </a:rPr>
              <a:t>Johnson, Yale</a:t>
            </a:r>
            <a:r>
              <a:rPr lang="en-US" sz="900" dirty="0">
                <a:solidFill>
                  <a:srgbClr val="0000FF"/>
                </a:solidFill>
              </a:rPr>
              <a:t>; Evangelos Miliordos, </a:t>
            </a:r>
            <a:r>
              <a:rPr lang="en-US" sz="900" dirty="0" smtClean="0">
                <a:solidFill>
                  <a:srgbClr val="0000FF"/>
                </a:solidFill>
              </a:rPr>
              <a:t>Shawn </a:t>
            </a:r>
            <a:r>
              <a:rPr lang="en-US" sz="900" dirty="0">
                <a:solidFill>
                  <a:srgbClr val="0000FF"/>
                </a:solidFill>
              </a:rPr>
              <a:t>Kathmann, </a:t>
            </a:r>
            <a:r>
              <a:rPr lang="en-US" sz="900" dirty="0" smtClean="0">
                <a:solidFill>
                  <a:srgbClr val="0000FF"/>
                </a:solidFill>
              </a:rPr>
              <a:t>Sotiris </a:t>
            </a:r>
            <a:r>
              <a:rPr lang="en-US" sz="900" dirty="0">
                <a:solidFill>
                  <a:srgbClr val="0000FF"/>
                </a:solidFill>
              </a:rPr>
              <a:t>Xantheas, </a:t>
            </a:r>
            <a:r>
              <a:rPr lang="en-US" sz="900" dirty="0" smtClean="0">
                <a:solidFill>
                  <a:srgbClr val="0000FF"/>
                </a:solidFill>
              </a:rPr>
              <a:t>PNNL</a:t>
            </a:r>
            <a:endParaRPr lang="en-US" sz="900" dirty="0">
              <a:solidFill>
                <a:srgbClr val="0000FF"/>
              </a:solidFill>
            </a:endParaRPr>
          </a:p>
        </p:txBody>
      </p:sp>
      <p:pic>
        <p:nvPicPr>
          <p:cNvPr id="16" name="Picture 1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092168" y="6412453"/>
            <a:ext cx="790575" cy="343728"/>
          </a:xfrm>
          <a:prstGeom prst="rect">
            <a:avLst/>
          </a:prstGeom>
        </p:spPr>
      </p:pic>
      <p:pic>
        <p:nvPicPr>
          <p:cNvPr id="1026" name="Picture 2"/>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14634" t="6194" b="18806"/>
          <a:stretch/>
        </p:blipFill>
        <p:spPr bwMode="auto">
          <a:xfrm>
            <a:off x="5295900" y="1000943"/>
            <a:ext cx="3657600" cy="2743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570155" y="6334469"/>
            <a:ext cx="429590" cy="42959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11465</TotalTime>
  <Words>394</Words>
  <Application>Microsoft Office PowerPoint</Application>
  <PresentationFormat>On-screen Show (4:3)</PresentationFormat>
  <Paragraphs>23</Paragraphs>
  <Slides>1</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vt:i4>
      </vt:variant>
    </vt:vector>
  </HeadingPairs>
  <TitlesOfParts>
    <vt:vector size="6" baseType="lpstr">
      <vt:lpstr>Arial</vt:lpstr>
      <vt:lpstr>Arial Narrow</vt:lpstr>
      <vt:lpstr>Calibri</vt:lpstr>
      <vt:lpstr>Times New Roman</vt:lpstr>
      <vt:lpstr>3_Office Theme</vt:lpstr>
      <vt:lpstr>Solving Mysteries of How Water Works</vt:lpstr>
    </vt:vector>
  </TitlesOfParts>
  <Manager/>
  <Company>US Department of Energy (SC)</Company>
  <LinksUpToDate>false</LinksUpToDate>
  <SharedDoc>false</SharedDoc>
  <HyperlinkBase/>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subject/>
  <dc:creator>helpdesk</dc:creator>
  <cp:keywords/>
  <dc:description/>
  <cp:lastModifiedBy>Gelston, Megan T</cp:lastModifiedBy>
  <cp:revision>1002</cp:revision>
  <dcterms:created xsi:type="dcterms:W3CDTF">2009-07-03T00:03:58Z</dcterms:created>
  <dcterms:modified xsi:type="dcterms:W3CDTF">2018-05-03T19:38:17Z</dcterms:modified>
  <cp:category/>
</cp:coreProperties>
</file>