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3" r:id="rId2"/>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0000FF"/>
    <a:srgbClr val="106636"/>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08" autoAdjust="0"/>
    <p:restoredTop sz="78512" autoAdjust="0"/>
  </p:normalViewPr>
  <p:slideViewPr>
    <p:cSldViewPr snapToGrid="0">
      <p:cViewPr varScale="1">
        <p:scale>
          <a:sx n="91" d="100"/>
          <a:sy n="91" d="100"/>
        </p:scale>
        <p:origin x="2898" y="114"/>
      </p:cViewPr>
      <p:guideLst>
        <p:guide orient="horz" pos="374"/>
        <p:guide pos="2872"/>
      </p:guideLst>
    </p:cSldViewPr>
  </p:slideViewPr>
  <p:notesTextViewPr>
    <p:cViewPr>
      <p:scale>
        <a:sx n="100" d="100"/>
        <a:sy n="100" d="100"/>
      </p:scale>
      <p:origin x="0" y="0"/>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Arial" pitchFamily="34" charset="0"/>
              </a:defRPr>
            </a:lvl1pPr>
          </a:lstStyle>
          <a:p>
            <a:pPr>
              <a:defRPr/>
            </a:pPr>
            <a:fld id="{D285EF16-F4A5-44BF-85ED-E5359C341A14}" type="datetimeFigureOut">
              <a:rPr lang="en-US"/>
              <a:pPr>
                <a:defRPr/>
              </a:pPr>
              <a:t>4/23/2018</a:t>
            </a:fld>
            <a:endParaRPr lang="en-US" dirty="0"/>
          </a:p>
        </p:txBody>
      </p:sp>
      <p:sp>
        <p:nvSpPr>
          <p:cNvPr id="4" name="Footer Placeholder 3"/>
          <p:cNvSpPr>
            <a:spLocks noGrp="1"/>
          </p:cNvSpPr>
          <p:nvPr>
            <p:ph type="ftr" sz="quarter" idx="2"/>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Calibri" pitchFamily="34" charset="0"/>
              </a:defRPr>
            </a:lvl1pPr>
          </a:lstStyle>
          <a:p>
            <a:pPr>
              <a:defRPr/>
            </a:pPr>
            <a:fld id="{3AF9EE93-7C47-4ABE-A4EF-98452C5D13ED}" type="datetimeFigureOut">
              <a:rPr lang="en-US"/>
              <a:pPr>
                <a:defRPr/>
              </a:pPr>
              <a:t>4/23/2018</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002" tIns="45501" rIns="91002" bIns="45501" rtlCol="0" anchor="ctr"/>
          <a:lstStyle/>
          <a:p>
            <a:pPr lvl="0"/>
            <a:endParaRPr lang="en-US" noProof="0" dirty="0" smtClean="0"/>
          </a:p>
        </p:txBody>
      </p:sp>
      <p:sp>
        <p:nvSpPr>
          <p:cNvPr id="5" name="Notes Placeholder 4"/>
          <p:cNvSpPr>
            <a:spLocks noGrp="1"/>
          </p:cNvSpPr>
          <p:nvPr>
            <p:ph type="body" sz="quarter" idx="3"/>
          </p:nvPr>
        </p:nvSpPr>
        <p:spPr bwMode="auto">
          <a:xfrm>
            <a:off x="699133" y="4410392"/>
            <a:ext cx="5586735" cy="4177348"/>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Using a palladium catalyst, Pacific Northwest National Laboratory scientists have identified reductive hydrolysis as a novel pathway for breaking carbon-oxygen bonds in aromatic ethers at relatively mild temperatures and pressures of hydrogen. Catalytic cleavage of these bonds via reductive hydrolysis could prove an effective way to enhance the production of fuels from waste lignocellulosic biomass.</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Johannes A. Lercher</a:t>
            </a:r>
          </a:p>
          <a:p>
            <a:r>
              <a:rPr lang="en-US" sz="1200" kern="1200" dirty="0" smtClean="0">
                <a:solidFill>
                  <a:schemeClr val="tx1"/>
                </a:solidFill>
                <a:effectLst/>
                <a:latin typeface="+mn-lt"/>
                <a:ea typeface="+mn-ea"/>
                <a:cs typeface="+mn-cs"/>
              </a:rPr>
              <a:t>Project: 47319, KC0302010, Low-Temperature Catalytic Routes for Energy Carriers via Spatial and Chemical Organization</a:t>
            </a:r>
          </a:p>
          <a:p>
            <a:r>
              <a:rPr lang="en-US" sz="1200" kern="1200" dirty="0" smtClean="0">
                <a:solidFill>
                  <a:schemeClr val="tx1"/>
                </a:solidFill>
                <a:effectLst/>
                <a:latin typeface="+mn-lt"/>
                <a:ea typeface="+mn-ea"/>
                <a:cs typeface="+mn-cs"/>
              </a:rPr>
              <a:t>DOE Program Manager: Viviane Schwartz</a:t>
            </a:r>
          </a:p>
          <a:p>
            <a:r>
              <a:rPr lang="en-US" sz="1200" kern="1200" dirty="0" smtClean="0">
                <a:solidFill>
                  <a:schemeClr val="tx1"/>
                </a:solidFill>
                <a:effectLst/>
                <a:latin typeface="+mn-lt"/>
                <a:ea typeface="+mn-ea"/>
                <a:cs typeface="+mn-cs"/>
              </a:rPr>
              <a:t>Publication: Palladium-Catalyzed Hydrolytic Cleavage of Aromatic C−O Bonds</a:t>
            </a:r>
          </a:p>
          <a:p>
            <a:r>
              <a:rPr lang="en-US" sz="1200" kern="1200" dirty="0" smtClean="0">
                <a:solidFill>
                  <a:schemeClr val="tx1"/>
                </a:solidFill>
                <a:effectLst/>
                <a:latin typeface="+mn-lt"/>
                <a:ea typeface="+mn-ea"/>
                <a:cs typeface="+mn-cs"/>
              </a:rPr>
              <a:t>Meng Wang, Hui Shi, Donald M. Camaioni, and Johannes A. Lercher</a:t>
            </a:r>
          </a:p>
          <a:p>
            <a:r>
              <a:rPr lang="en-US" sz="1200" kern="1200" dirty="0" smtClean="0">
                <a:solidFill>
                  <a:schemeClr val="tx1"/>
                </a:solidFill>
                <a:effectLst/>
                <a:latin typeface="+mn-lt"/>
                <a:ea typeface="+mn-ea"/>
                <a:cs typeface="+mn-cs"/>
              </a:rPr>
              <a:t> dx.doi.org/10.1002/anie.201611076 | </a:t>
            </a:r>
            <a:r>
              <a:rPr lang="en-US" sz="1200" i="1" kern="1200" dirty="0" smtClean="0">
                <a:solidFill>
                  <a:schemeClr val="tx1"/>
                </a:solidFill>
                <a:effectLst/>
                <a:latin typeface="+mn-lt"/>
                <a:ea typeface="+mn-ea"/>
                <a:cs typeface="+mn-cs"/>
              </a:rPr>
              <a:t>Angewandte Chemie International Edition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2201034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Materials Sciences and Engineering Division</a:t>
            </a:r>
          </a:p>
          <a:p>
            <a:pPr>
              <a:defRPr/>
            </a:pPr>
            <a:r>
              <a:rPr lang="en-US" dirty="0" smtClean="0"/>
              <a:t>Office of Basic Energy Sciences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152400" y="762000"/>
            <a:ext cx="4953000" cy="541020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Scientific Achievement</a:t>
            </a:r>
          </a:p>
          <a:p>
            <a:pPr marL="238125" lvl="1" eaLnBrk="0" hangingPunct="0"/>
            <a:r>
              <a:rPr lang="en-US" b="1" dirty="0" smtClean="0">
                <a:latin typeface="+mn-lt"/>
              </a:rPr>
              <a:t>Realized and identified </a:t>
            </a:r>
            <a:r>
              <a:rPr lang="en-US" b="1" dirty="0">
                <a:latin typeface="+mn-lt"/>
              </a:rPr>
              <a:t>a new </a:t>
            </a:r>
            <a:r>
              <a:rPr lang="en-US" b="1" dirty="0" smtClean="0">
                <a:latin typeface="+mn-lt"/>
              </a:rPr>
              <a:t>pathway that cleaves </a:t>
            </a:r>
            <a:r>
              <a:rPr lang="en-US" b="1" dirty="0">
                <a:latin typeface="+mn-lt"/>
              </a:rPr>
              <a:t>the </a:t>
            </a:r>
            <a:r>
              <a:rPr lang="en-US" b="1" dirty="0" smtClean="0">
                <a:latin typeface="+mn-lt"/>
              </a:rPr>
              <a:t>C-O bonds </a:t>
            </a:r>
            <a:r>
              <a:rPr lang="en-US" b="1" dirty="0">
                <a:latin typeface="+mn-lt"/>
              </a:rPr>
              <a:t>in aromatic ethers using </a:t>
            </a:r>
            <a:r>
              <a:rPr lang="en-US" b="1" dirty="0" smtClean="0">
                <a:latin typeface="+mn-lt"/>
              </a:rPr>
              <a:t>Pd catalysts, </a:t>
            </a:r>
            <a:r>
              <a:rPr lang="en-US" b="1" dirty="0">
                <a:latin typeface="+mn-lt"/>
              </a:rPr>
              <a:t>breaking these bonds </a:t>
            </a:r>
            <a:r>
              <a:rPr lang="en-US" b="1" dirty="0" smtClean="0">
                <a:latin typeface="+mn-lt"/>
              </a:rPr>
              <a:t>under mild conditions. </a:t>
            </a:r>
            <a:br>
              <a:rPr lang="en-US" b="1" dirty="0" smtClean="0">
                <a:latin typeface="+mn-lt"/>
              </a:rPr>
            </a:br>
            <a:endParaRPr lang="en-US" b="1" dirty="0" smtClean="0">
              <a:latin typeface="+mn-lt"/>
            </a:endParaRPr>
          </a:p>
          <a:p>
            <a:pPr marL="0" lvl="1" indent="0" eaLnBrk="0" hangingPunct="0"/>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Significance and Impact</a:t>
            </a:r>
          </a:p>
          <a:p>
            <a:pPr marL="182880" lvl="1" indent="-182880" eaLnBrk="0" hangingPunct="0">
              <a:spcBef>
                <a:spcPts val="200"/>
              </a:spcBef>
            </a:pPr>
            <a:r>
              <a:rPr lang="en-US" sz="1600" b="1" dirty="0" smtClean="0">
                <a:solidFill>
                  <a:prstClr val="black"/>
                </a:solidFill>
                <a:latin typeface="+mn-lt"/>
                <a:cs typeface="Arial" pitchFamily="34" charset="0"/>
              </a:rPr>
              <a:t>	</a:t>
            </a:r>
            <a:r>
              <a:rPr lang="en-US" sz="1600" b="1" dirty="0" smtClean="0">
                <a:latin typeface="+mn-lt"/>
                <a:cs typeface="Arial" pitchFamily="34" charset="0"/>
              </a:rPr>
              <a:t>New pathway for converting lignocellulose into fuels</a:t>
            </a:r>
            <a:r>
              <a:rPr lang="en-US" sz="1600" b="1" dirty="0">
                <a:latin typeface="+mn-lt"/>
                <a:cs typeface="Arial" pitchFamily="34" charset="0"/>
              </a:rPr>
              <a:t>, </a:t>
            </a:r>
            <a:r>
              <a:rPr lang="en-US" sz="1600" b="1" dirty="0" smtClean="0">
                <a:latin typeface="+mn-lt"/>
                <a:cs typeface="Arial" pitchFamily="34" charset="0"/>
              </a:rPr>
              <a:t>reducing the energy required.</a:t>
            </a:r>
            <a:r>
              <a:rPr lang="en-US" sz="1600" b="1" dirty="0" smtClean="0">
                <a:solidFill>
                  <a:prstClr val="black"/>
                </a:solidFill>
                <a:latin typeface="+mn-lt"/>
                <a:cs typeface="Arial" pitchFamily="34" charset="0"/>
              </a:rPr>
              <a:t> </a:t>
            </a:r>
            <a:br>
              <a:rPr lang="en-US" sz="1600" b="1" dirty="0" smtClean="0">
                <a:solidFill>
                  <a:prstClr val="black"/>
                </a:solidFill>
                <a:latin typeface="+mn-lt"/>
                <a:cs typeface="Arial" pitchFamily="34" charset="0"/>
              </a:rPr>
            </a:br>
            <a:endParaRPr lang="en-US" sz="1600" dirty="0" smtClean="0">
              <a:solidFill>
                <a:prstClr val="black"/>
              </a:solidFill>
              <a:latin typeface="+mn-lt"/>
              <a:cs typeface="Arial" pitchFamily="34" charset="0"/>
            </a:endParaRPr>
          </a:p>
          <a:p>
            <a:pPr marL="182880" lvl="1" indent="-182880" eaLnBrk="0" hangingPunct="0">
              <a:spcBef>
                <a:spcPts val="200"/>
              </a:spcBef>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Research Details</a:t>
            </a:r>
          </a:p>
          <a:p>
            <a:pPr marL="169863" lvl="1" indent="-168275" eaLnBrk="0" hangingPunct="0">
              <a:spcBef>
                <a:spcPts val="600"/>
              </a:spcBef>
              <a:buFont typeface="Calibri" pitchFamily="34" charset="0"/>
              <a:buChar char="–"/>
            </a:pPr>
            <a:r>
              <a:rPr lang="en-US" sz="1400" noProof="0" dirty="0" smtClean="0">
                <a:solidFill>
                  <a:srgbClr val="146737"/>
                </a:solidFill>
                <a:latin typeface="+mn-lt"/>
                <a:cs typeface="Arial" pitchFamily="34" charset="0"/>
              </a:rPr>
              <a:t>Achieved </a:t>
            </a:r>
            <a:r>
              <a:rPr lang="en-US" sz="1400" dirty="0" smtClean="0">
                <a:solidFill>
                  <a:srgbClr val="146737"/>
                </a:solidFill>
                <a:latin typeface="+mn-lt"/>
                <a:cs typeface="Arial" pitchFamily="34" charset="0"/>
              </a:rPr>
              <a:t>the cleavage of ether bonds by inserting water. </a:t>
            </a:r>
          </a:p>
          <a:p>
            <a:pPr marL="169863" lvl="1" indent="-168275" eaLnBrk="0" hangingPunct="0">
              <a:spcBef>
                <a:spcPts val="600"/>
              </a:spcBef>
              <a:buFont typeface="Calibri" pitchFamily="34" charset="0"/>
              <a:buChar char="–"/>
            </a:pPr>
            <a:r>
              <a:rPr lang="en-US" sz="1400" dirty="0" smtClean="0">
                <a:solidFill>
                  <a:srgbClr val="006600"/>
                </a:solidFill>
                <a:latin typeface="+mn-lt"/>
                <a:cs typeface="Arial" pitchFamily="34" charset="0"/>
              </a:rPr>
              <a:t>By using </a:t>
            </a:r>
            <a:r>
              <a:rPr lang="en-US" sz="1400" baseline="30000" dirty="0" smtClean="0">
                <a:solidFill>
                  <a:srgbClr val="006600"/>
                </a:solidFill>
                <a:latin typeface="+mn-lt"/>
                <a:cs typeface="Arial" pitchFamily="34" charset="0"/>
              </a:rPr>
              <a:t>18</a:t>
            </a:r>
            <a:r>
              <a:rPr lang="en-US" sz="1400" dirty="0" smtClean="0">
                <a:solidFill>
                  <a:srgbClr val="006600"/>
                </a:solidFill>
                <a:latin typeface="+mn-lt"/>
                <a:cs typeface="Arial" pitchFamily="34" charset="0"/>
              </a:rPr>
              <a:t>O- labeled </a:t>
            </a:r>
            <a:r>
              <a:rPr lang="en-US" sz="1400" dirty="0">
                <a:solidFill>
                  <a:srgbClr val="006600"/>
                </a:solidFill>
                <a:latin typeface="+mn-lt"/>
                <a:cs typeface="Arial" pitchFamily="34" charset="0"/>
              </a:rPr>
              <a:t>water</a:t>
            </a:r>
            <a:r>
              <a:rPr lang="en-US" sz="1400" dirty="0" smtClean="0">
                <a:solidFill>
                  <a:srgbClr val="006600"/>
                </a:solidFill>
                <a:latin typeface="+mn-lt"/>
                <a:cs typeface="Arial" pitchFamily="34" charset="0"/>
              </a:rPr>
              <a:t>, it was identified that the reaction occurs by partial </a:t>
            </a:r>
            <a:r>
              <a:rPr lang="en-US" sz="1400" dirty="0">
                <a:solidFill>
                  <a:srgbClr val="006600"/>
                </a:solidFill>
                <a:latin typeface="+mn-lt"/>
                <a:cs typeface="Arial" pitchFamily="34" charset="0"/>
              </a:rPr>
              <a:t>hydrogenation of the aryl ring and </a:t>
            </a:r>
            <a:r>
              <a:rPr lang="en-US" sz="1400" dirty="0" smtClean="0">
                <a:solidFill>
                  <a:srgbClr val="006600"/>
                </a:solidFill>
                <a:latin typeface="+mn-lt"/>
                <a:cs typeface="Arial" pitchFamily="34" charset="0"/>
              </a:rPr>
              <a:t>addition of </a:t>
            </a:r>
            <a:r>
              <a:rPr lang="en-US" sz="1400" dirty="0">
                <a:solidFill>
                  <a:srgbClr val="006600"/>
                </a:solidFill>
                <a:latin typeface="+mn-lt"/>
                <a:cs typeface="Arial" pitchFamily="34" charset="0"/>
              </a:rPr>
              <a:t>water to form </a:t>
            </a:r>
            <a:r>
              <a:rPr lang="en-US" sz="1400" dirty="0" smtClean="0">
                <a:solidFill>
                  <a:srgbClr val="006600"/>
                </a:solidFill>
                <a:latin typeface="+mn-lt"/>
                <a:cs typeface="Arial" pitchFamily="34" charset="0"/>
              </a:rPr>
              <a:t>an intermediate (hemiacetal) </a:t>
            </a:r>
            <a:r>
              <a:rPr lang="en-US" sz="1400" dirty="0">
                <a:solidFill>
                  <a:srgbClr val="006600"/>
                </a:solidFill>
                <a:latin typeface="+mn-lt"/>
                <a:cs typeface="Arial" pitchFamily="34" charset="0"/>
              </a:rPr>
              <a:t>that rapidly </a:t>
            </a:r>
            <a:r>
              <a:rPr lang="en-US" sz="1400" dirty="0" smtClean="0">
                <a:solidFill>
                  <a:srgbClr val="006600"/>
                </a:solidFill>
                <a:latin typeface="+mn-lt"/>
                <a:cs typeface="Arial" pitchFamily="34" charset="0"/>
              </a:rPr>
              <a:t>eliminates </a:t>
            </a:r>
            <a:r>
              <a:rPr lang="en-US" sz="1400" dirty="0">
                <a:solidFill>
                  <a:srgbClr val="006600"/>
                </a:solidFill>
                <a:latin typeface="+mn-lt"/>
                <a:cs typeface="Arial" pitchFamily="34" charset="0"/>
              </a:rPr>
              <a:t>phenol or </a:t>
            </a:r>
            <a:r>
              <a:rPr lang="en-US" sz="1400" dirty="0" smtClean="0">
                <a:solidFill>
                  <a:srgbClr val="006600"/>
                </a:solidFill>
                <a:latin typeface="+mn-lt"/>
                <a:cs typeface="Arial" pitchFamily="34" charset="0"/>
              </a:rPr>
              <a:t>alcohol.</a:t>
            </a:r>
          </a:p>
          <a:p>
            <a:pPr marL="169863" lvl="1" indent="-168275" eaLnBrk="0" hangingPunct="0">
              <a:spcBef>
                <a:spcPts val="600"/>
              </a:spcBef>
              <a:buFont typeface="Calibri" pitchFamily="34" charset="0"/>
              <a:buChar char="–"/>
            </a:pPr>
            <a:r>
              <a:rPr lang="en-US" sz="1400" dirty="0" smtClean="0">
                <a:solidFill>
                  <a:srgbClr val="146737"/>
                </a:solidFill>
                <a:latin typeface="+mn-lt"/>
                <a:cs typeface="Arial" pitchFamily="34" charset="0"/>
              </a:rPr>
              <a:t>Unexpectedly, </a:t>
            </a:r>
            <a:r>
              <a:rPr lang="en-US" sz="1400" smtClean="0">
                <a:solidFill>
                  <a:srgbClr val="146737"/>
                </a:solidFill>
                <a:latin typeface="+mn-lt"/>
                <a:cs typeface="Arial" pitchFamily="34" charset="0"/>
              </a:rPr>
              <a:t>the catalyst cleaved </a:t>
            </a:r>
            <a:r>
              <a:rPr lang="en-US" sz="1400" dirty="0" smtClean="0">
                <a:solidFill>
                  <a:srgbClr val="146737"/>
                </a:solidFill>
                <a:latin typeface="+mn-lt"/>
                <a:cs typeface="Arial" pitchFamily="34" charset="0"/>
              </a:rPr>
              <a:t>the </a:t>
            </a:r>
            <a:r>
              <a:rPr lang="en-US" sz="1400" dirty="0">
                <a:solidFill>
                  <a:srgbClr val="146737"/>
                </a:solidFill>
                <a:latin typeface="+mn-lt"/>
                <a:cs typeface="Arial" pitchFamily="34" charset="0"/>
              </a:rPr>
              <a:t>stronger aromatic </a:t>
            </a:r>
            <a:r>
              <a:rPr lang="en-US" sz="1400" dirty="0" smtClean="0">
                <a:solidFill>
                  <a:srgbClr val="146737"/>
                </a:solidFill>
                <a:latin typeface="+mn-lt"/>
                <a:cs typeface="Arial" pitchFamily="34" charset="0"/>
              </a:rPr>
              <a:t>C-O bond rather </a:t>
            </a:r>
            <a:r>
              <a:rPr lang="en-US" sz="1400" dirty="0">
                <a:solidFill>
                  <a:srgbClr val="146737"/>
                </a:solidFill>
                <a:latin typeface="+mn-lt"/>
                <a:cs typeface="Arial" pitchFamily="34" charset="0"/>
              </a:rPr>
              <a:t>than cleaving the weaker alkyl </a:t>
            </a:r>
            <a:r>
              <a:rPr lang="en-US" sz="1400" dirty="0" smtClean="0">
                <a:solidFill>
                  <a:srgbClr val="146737"/>
                </a:solidFill>
                <a:latin typeface="+mn-lt"/>
                <a:cs typeface="Arial" pitchFamily="34" charset="0"/>
              </a:rPr>
              <a:t>bond.</a:t>
            </a:r>
          </a:p>
          <a:p>
            <a:pPr marL="169863" lvl="1" indent="-168275" eaLnBrk="0" hangingPunct="0">
              <a:spcBef>
                <a:spcPts val="600"/>
              </a:spcBef>
              <a:buFont typeface="Calibri" pitchFamily="34" charset="0"/>
              <a:buChar char="–"/>
            </a:pPr>
            <a:r>
              <a:rPr lang="en-US" sz="1400" dirty="0">
                <a:solidFill>
                  <a:srgbClr val="146737"/>
                </a:solidFill>
                <a:latin typeface="+mn-lt"/>
                <a:cs typeface="Arial" pitchFamily="34" charset="0"/>
              </a:rPr>
              <a:t>Palladium was far more selective than </a:t>
            </a:r>
            <a:r>
              <a:rPr lang="en-US" sz="1400" dirty="0" smtClean="0">
                <a:solidFill>
                  <a:srgbClr val="146737"/>
                </a:solidFill>
                <a:latin typeface="+mn-lt"/>
                <a:cs typeface="Arial" pitchFamily="34" charset="0"/>
              </a:rPr>
              <a:t>other catalysts</a:t>
            </a:r>
            <a:r>
              <a:rPr lang="en-US" sz="1400" dirty="0">
                <a:solidFill>
                  <a:srgbClr val="146737"/>
                </a:solidFill>
                <a:latin typeface="+mn-lt"/>
                <a:cs typeface="Arial" pitchFamily="34" charset="0"/>
              </a:rPr>
              <a:t>, achieving up to </a:t>
            </a:r>
            <a:r>
              <a:rPr lang="en-US" sz="1400" dirty="0" smtClean="0">
                <a:solidFill>
                  <a:srgbClr val="146737"/>
                </a:solidFill>
                <a:latin typeface="+mn-lt"/>
                <a:cs typeface="Arial" pitchFamily="34" charset="0"/>
              </a:rPr>
              <a:t>80% </a:t>
            </a:r>
            <a:r>
              <a:rPr lang="en-US" sz="1400" dirty="0">
                <a:solidFill>
                  <a:srgbClr val="146737"/>
                </a:solidFill>
                <a:latin typeface="+mn-lt"/>
                <a:cs typeface="Arial" pitchFamily="34" charset="0"/>
              </a:rPr>
              <a:t>hydrolysis at complete </a:t>
            </a:r>
            <a:r>
              <a:rPr lang="en-US" sz="1400" dirty="0" smtClean="0">
                <a:solidFill>
                  <a:srgbClr val="146737"/>
                </a:solidFill>
                <a:latin typeface="+mn-lt"/>
                <a:cs typeface="Arial" pitchFamily="34" charset="0"/>
              </a:rPr>
              <a:t>conversion.</a:t>
            </a:r>
            <a:endParaRPr kumimoji="0" lang="en-US" sz="1400" i="0" u="none" strike="noStrike" kern="1200" cap="none" spc="0" normalizeH="0" baseline="0" noProof="0" dirty="0" smtClean="0">
              <a:ln>
                <a:noFill/>
              </a:ln>
              <a:solidFill>
                <a:srgbClr val="146737"/>
              </a:solidFill>
              <a:effectLst/>
              <a:uLnTx/>
              <a:uFillTx/>
              <a:latin typeface="+mn-lt"/>
              <a:ea typeface="+mn-ea"/>
              <a:cs typeface="Arial" pitchFamily="34" charset="0"/>
            </a:endParaRP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a:t>Palladium Catalyst </a:t>
            </a:r>
            <a:r>
              <a:rPr lang="en-US" dirty="0" smtClean="0"/>
              <a:t>Breaks Strong Bonds, </a:t>
            </a:r>
            <a:br>
              <a:rPr lang="en-US" dirty="0" smtClean="0"/>
            </a:br>
            <a:r>
              <a:rPr lang="en-US" dirty="0" smtClean="0"/>
              <a:t>Leaving Weaker Ones Alone</a:t>
            </a:r>
            <a:endParaRPr lang="en-US" dirty="0"/>
          </a:p>
        </p:txBody>
      </p:sp>
      <p:sp>
        <p:nvSpPr>
          <p:cNvPr id="127" name="Text Placeholder 2"/>
          <p:cNvSpPr txBox="1">
            <a:spLocks/>
          </p:cNvSpPr>
          <p:nvPr/>
        </p:nvSpPr>
        <p:spPr bwMode="auto">
          <a:xfrm>
            <a:off x="5351866" y="4803272"/>
            <a:ext cx="3581400" cy="533400"/>
          </a:xfrm>
          <a:prstGeom prst="rect">
            <a:avLst/>
          </a:prstGeom>
          <a:noFill/>
          <a:ln w="3175">
            <a:noFill/>
            <a:miter lim="800000"/>
            <a:headEnd/>
            <a:tailEnd/>
          </a:ln>
        </p:spPr>
        <p:txBody>
          <a:bodyPr/>
          <a:lstStyle/>
          <a:p>
            <a:pPr algn="ctr" eaLnBrk="0" hangingPunct="0">
              <a:spcBef>
                <a:spcPct val="20000"/>
              </a:spcBef>
              <a:buFont typeface="Arial" charset="0"/>
              <a:buNone/>
            </a:pPr>
            <a:r>
              <a:rPr lang="en-US" sz="1200" dirty="0" smtClean="0">
                <a:latin typeface="Arial Narrow" pitchFamily="34" charset="0"/>
                <a:cs typeface="Times New Roman" pitchFamily="18" charset="0"/>
              </a:rPr>
              <a:t>Pathways </a:t>
            </a:r>
            <a:r>
              <a:rPr lang="en-US" sz="1200" dirty="0">
                <a:latin typeface="Arial Narrow" pitchFamily="34" charset="0"/>
                <a:cs typeface="Times New Roman" pitchFamily="18" charset="0"/>
              </a:rPr>
              <a:t>for the reductive hydrolysis of aryl ethers on </a:t>
            </a:r>
            <a:r>
              <a:rPr lang="en-US" sz="1200" dirty="0" smtClean="0">
                <a:latin typeface="Arial Narrow" pitchFamily="34" charset="0"/>
                <a:cs typeface="Times New Roman" pitchFamily="18" charset="0"/>
              </a:rPr>
              <a:t>palladium surfaces.</a:t>
            </a:r>
            <a:endParaRPr lang="en-US" sz="1200" i="1" dirty="0">
              <a:latin typeface="Arial Narrow" pitchFamily="34" charset="0"/>
              <a:cs typeface="Times New Roman" pitchFamily="18" charset="0"/>
            </a:endParaRPr>
          </a:p>
        </p:txBody>
      </p:sp>
      <p:sp>
        <p:nvSpPr>
          <p:cNvPr id="131" name="Rectangle 3"/>
          <p:cNvSpPr>
            <a:spLocks noChangeArrowheads="1"/>
          </p:cNvSpPr>
          <p:nvPr/>
        </p:nvSpPr>
        <p:spPr bwMode="auto">
          <a:xfrm>
            <a:off x="5234473" y="5433536"/>
            <a:ext cx="3978235" cy="738664"/>
          </a:xfrm>
          <a:prstGeom prst="rect">
            <a:avLst/>
          </a:prstGeom>
          <a:noFill/>
          <a:ln w="3175">
            <a:noFill/>
            <a:miter lim="800000"/>
            <a:headEnd/>
            <a:tailEnd/>
          </a:ln>
        </p:spPr>
        <p:txBody>
          <a:bodyPr wrap="square">
            <a:spAutoFit/>
          </a:bodyPr>
          <a:lstStyle/>
          <a:p>
            <a:pPr algn="ctr"/>
            <a:r>
              <a:rPr lang="en-US" sz="1400" dirty="0">
                <a:solidFill>
                  <a:srgbClr val="106636"/>
                </a:solidFill>
                <a:cs typeface="Arial" pitchFamily="34" charset="0"/>
              </a:rPr>
              <a:t>M Wang, </a:t>
            </a:r>
            <a:r>
              <a:rPr lang="en-US" sz="1400" dirty="0" smtClean="0">
                <a:solidFill>
                  <a:srgbClr val="106636"/>
                </a:solidFill>
                <a:cs typeface="Arial" pitchFamily="34" charset="0"/>
              </a:rPr>
              <a:t>et al.,</a:t>
            </a:r>
            <a:endParaRPr lang="en-US" sz="1400" i="1" dirty="0" smtClean="0">
              <a:solidFill>
                <a:srgbClr val="106636"/>
              </a:solidFill>
              <a:cs typeface="Arial" pitchFamily="34" charset="0"/>
            </a:endParaRPr>
          </a:p>
          <a:p>
            <a:pPr algn="ctr"/>
            <a:r>
              <a:rPr lang="de-DE" sz="1400" i="1" dirty="0" smtClean="0">
                <a:solidFill>
                  <a:srgbClr val="106636"/>
                </a:solidFill>
                <a:cs typeface="Arial" pitchFamily="34" charset="0"/>
              </a:rPr>
              <a:t>Angewandte Chemie Int. Ed., </a:t>
            </a:r>
            <a:r>
              <a:rPr lang="de-DE" sz="1400" dirty="0">
                <a:solidFill>
                  <a:srgbClr val="106636"/>
                </a:solidFill>
                <a:cs typeface="Arial" pitchFamily="34" charset="0"/>
              </a:rPr>
              <a:t>56, 2017, </a:t>
            </a:r>
            <a:r>
              <a:rPr lang="de-DE" sz="1400" dirty="0" smtClean="0">
                <a:solidFill>
                  <a:srgbClr val="106636"/>
                </a:solidFill>
                <a:cs typeface="Arial" pitchFamily="34" charset="0"/>
              </a:rPr>
              <a:t>2110.  DOI</a:t>
            </a:r>
            <a:r>
              <a:rPr lang="de-DE" sz="1400" dirty="0">
                <a:solidFill>
                  <a:srgbClr val="106636"/>
                </a:solidFill>
                <a:cs typeface="Arial" pitchFamily="34" charset="0"/>
              </a:rPr>
              <a:t>: </a:t>
            </a:r>
            <a:r>
              <a:rPr lang="pl-PL" sz="1400" dirty="0">
                <a:solidFill>
                  <a:srgbClr val="106636"/>
                </a:solidFill>
                <a:cs typeface="Arial" pitchFamily="34" charset="0"/>
              </a:rPr>
              <a:t>10.1002/anie.201611076 </a:t>
            </a:r>
            <a:endParaRPr lang="en-US" sz="1400" dirty="0">
              <a:solidFill>
                <a:srgbClr val="106636"/>
              </a:solidFill>
              <a:cs typeface="Arial"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 name="TextBox 14"/>
          <p:cNvSpPr txBox="1"/>
          <p:nvPr/>
        </p:nvSpPr>
        <p:spPr>
          <a:xfrm>
            <a:off x="3184896" y="6341292"/>
            <a:ext cx="2915045" cy="369332"/>
          </a:xfrm>
          <a:prstGeom prst="rect">
            <a:avLst/>
          </a:prstGeom>
          <a:noFill/>
        </p:spPr>
        <p:txBody>
          <a:bodyPr wrap="square" rtlCol="0">
            <a:spAutoFit/>
          </a:bodyPr>
          <a:lstStyle/>
          <a:p>
            <a:r>
              <a:rPr lang="en-US" sz="900" dirty="0">
                <a:solidFill>
                  <a:srgbClr val="0000FF"/>
                </a:solidFill>
              </a:rPr>
              <a:t>Meng Wang, Hui Shi, Donald M. Camaioni, and Johannes A. Lercher, </a:t>
            </a:r>
            <a:r>
              <a:rPr lang="en-US" sz="900" dirty="0" smtClean="0">
                <a:solidFill>
                  <a:srgbClr val="0000FF"/>
                </a:solidFill>
              </a:rPr>
              <a:t>PNNL</a:t>
            </a:r>
            <a:endParaRPr lang="en-US" sz="900" dirty="0">
              <a:solidFill>
                <a:srgbClr val="0000FF"/>
              </a:solidFill>
            </a:endParaRPr>
          </a:p>
        </p:txBody>
      </p:sp>
      <p:pic>
        <p:nvPicPr>
          <p:cNvPr id="6" name="Picture 5"/>
          <p:cNvPicPr>
            <a:picLocks noChangeAspect="1"/>
          </p:cNvPicPr>
          <p:nvPr/>
        </p:nvPicPr>
        <p:blipFill>
          <a:blip r:embed="rId3"/>
          <a:stretch>
            <a:fillRect/>
          </a:stretch>
        </p:blipFill>
        <p:spPr>
          <a:xfrm>
            <a:off x="5274627" y="1030033"/>
            <a:ext cx="3700146" cy="3721608"/>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69306" y="6383884"/>
            <a:ext cx="751501" cy="326740"/>
          </a:xfrm>
          <a:prstGeom prst="rect">
            <a:avLst/>
          </a:prstGeom>
        </p:spPr>
      </p:pic>
    </p:spTree>
    <p:extLst>
      <p:ext uri="{BB962C8B-B14F-4D97-AF65-F5344CB8AC3E}">
        <p14:creationId xmlns:p14="http://schemas.microsoft.com/office/powerpoint/2010/main" val="1507977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11806</TotalTime>
  <Words>207</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3_Office Theme</vt:lpstr>
      <vt:lpstr>Palladium Catalyst Breaks Strong Bonds,  Leaving Weaker Ones Alone</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1016</cp:revision>
  <dcterms:created xsi:type="dcterms:W3CDTF">2009-07-03T00:03:58Z</dcterms:created>
  <dcterms:modified xsi:type="dcterms:W3CDTF">2018-04-23T18:22:42Z</dcterms:modified>
</cp:coreProperties>
</file>