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 id="2147483730" r:id="rId5"/>
  </p:sldMasterIdLst>
  <p:notesMasterIdLst>
    <p:notesMasterId r:id="rId7"/>
  </p:notesMasterIdLst>
  <p:handoutMasterIdLst>
    <p:handoutMasterId r:id="rId8"/>
  </p:handoutMasterIdLst>
  <p:sldIdLst>
    <p:sldId id="283"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CCFF"/>
    <a:srgbClr val="6699FF"/>
    <a:srgbClr val="106636"/>
    <a:srgbClr val="106600"/>
    <a:srgbClr val="008000"/>
    <a:srgbClr val="F0F8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69" autoAdjust="0"/>
    <p:restoredTop sz="80058" autoAdjust="0"/>
  </p:normalViewPr>
  <p:slideViewPr>
    <p:cSldViewPr>
      <p:cViewPr varScale="1">
        <p:scale>
          <a:sx n="110" d="100"/>
          <a:sy n="110" d="100"/>
        </p:scale>
        <p:origin x="2358" y="108"/>
      </p:cViewPr>
      <p:guideLst>
        <p:guide orient="horz" pos="2160"/>
        <p:guide pos="2880"/>
      </p:guideLst>
    </p:cSldViewPr>
  </p:slideViewPr>
  <p:notesTextViewPr>
    <p:cViewPr>
      <p:scale>
        <a:sx n="100" d="100"/>
        <a:sy n="100" d="100"/>
      </p:scale>
      <p:origin x="0" y="0"/>
    </p:cViewPr>
  </p:notesTextViewPr>
  <p:sorterViewPr>
    <p:cViewPr>
      <p:scale>
        <a:sx n="214" d="100"/>
        <a:sy n="214" d="100"/>
      </p:scale>
      <p:origin x="0" y="6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5E23E8C-FA44-4993-A678-63B7AC20CC23}" type="datetimeFigureOut">
              <a:rPr lang="en-US" smtClean="0"/>
              <a:pPr/>
              <a:t>5/3/2018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D2747C0-E24C-47AA-B529-C34075BA0400}" type="slidenum">
              <a:rPr lang="en-US" smtClean="0"/>
              <a:pPr/>
              <a:t>‹#›</a:t>
            </a:fld>
            <a:endParaRPr lang="en-US" dirty="0"/>
          </a:p>
        </p:txBody>
      </p:sp>
    </p:spTree>
    <p:extLst>
      <p:ext uri="{BB962C8B-B14F-4D97-AF65-F5344CB8AC3E}">
        <p14:creationId xmlns:p14="http://schemas.microsoft.com/office/powerpoint/2010/main" val="77357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98BB69-19D5-425C-B33D-FC77D5A6EC32}" type="datetimeFigureOut">
              <a:rPr lang="en-US" smtClean="0"/>
              <a:pPr/>
              <a:t>5/3/2018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6210A8A-16C0-4562-AD3A-B1BC2569C64A}" type="slidenum">
              <a:rPr lang="en-US" smtClean="0"/>
              <a:pPr/>
              <a:t>‹#›</a:t>
            </a:fld>
            <a:endParaRPr lang="en-US" dirty="0"/>
          </a:p>
        </p:txBody>
      </p:sp>
    </p:spTree>
    <p:extLst>
      <p:ext uri="{BB962C8B-B14F-4D97-AF65-F5344CB8AC3E}">
        <p14:creationId xmlns:p14="http://schemas.microsoft.com/office/powerpoint/2010/main" val="152380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um.de/"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pnnl.gov/"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effectLst/>
                <a:latin typeface="+mn-lt"/>
                <a:ea typeface="+mn-ea"/>
                <a:cs typeface="+mn-cs"/>
              </a:rPr>
              <a:t>Shipping organic waste to biorefineries over distances longer than 50 miles is costly and inefficient. Therefore, local decentralized conversion processes operating at lower than conventional temperatures are needed. The critical steps are related to the deconstruction of the organic waste, as well as to the elimination of oxygen from the intermediates by acid-base catalysis. This study provided a new approach to boost the reaction rates, showing a conceptual design to mitigate a critical step towards realizing decentralized fuel production. The solution was forcing a key reaction to occur in the nano-sized confining pores inside zeolites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new approach boosts the reaction rates.</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Johannes Lercher</a:t>
            </a:r>
          </a:p>
          <a:p>
            <a:r>
              <a:rPr lang="en-US" sz="1200" kern="1200" dirty="0" smtClean="0">
                <a:solidFill>
                  <a:schemeClr val="tx1"/>
                </a:solidFill>
                <a:effectLst/>
                <a:latin typeface="+mn-lt"/>
                <a:ea typeface="+mn-ea"/>
                <a:cs typeface="+mn-cs"/>
              </a:rPr>
              <a:t>Project: 47319, KC0302010, Low-Temperature Catalytic Routes for Energy Carriers via Spatial and Chemical Organization</a:t>
            </a:r>
          </a:p>
          <a:p>
            <a:r>
              <a:rPr lang="en-US" sz="1200" kern="1200" dirty="0" smtClean="0">
                <a:solidFill>
                  <a:schemeClr val="tx1"/>
                </a:solidFill>
                <a:effectLst/>
                <a:latin typeface="+mn-lt"/>
                <a:ea typeface="+mn-ea"/>
                <a:cs typeface="+mn-cs"/>
              </a:rPr>
              <a:t>DOE Program Manager:  Raul Miranda</a:t>
            </a:r>
          </a:p>
          <a:p>
            <a:r>
              <a:rPr lang="en-US" sz="1200" i="0" kern="1200" dirty="0" smtClean="0">
                <a:solidFill>
                  <a:srgbClr val="FF0000"/>
                </a:solidFill>
                <a:effectLst/>
                <a:latin typeface="+mn-lt"/>
                <a:ea typeface="+mn-ea"/>
                <a:cs typeface="+mn-cs"/>
              </a:rPr>
              <a:t>Publication: Enhancing the catalytic activity of hydronium ions through constrained environments</a:t>
            </a:r>
          </a:p>
          <a:p>
            <a:r>
              <a:rPr lang="en-US" sz="1200" i="0" kern="1200" dirty="0" smtClean="0">
                <a:solidFill>
                  <a:srgbClr val="FF0000"/>
                </a:solidFill>
                <a:effectLst/>
                <a:latin typeface="+mn-lt"/>
                <a:ea typeface="+mn-ea"/>
                <a:cs typeface="+mn-cs"/>
              </a:rPr>
              <a:t>Publication:</a:t>
            </a:r>
            <a:r>
              <a:rPr lang="en-US" sz="1200" i="0" kern="1200" baseline="0" dirty="0" smtClean="0">
                <a:solidFill>
                  <a:srgbClr val="FF0000"/>
                </a:solidFill>
                <a:effectLst/>
                <a:latin typeface="+mn-lt"/>
                <a:ea typeface="+mn-ea"/>
                <a:cs typeface="+mn-cs"/>
              </a:rPr>
              <a:t> Tailoring nanoscopic confines to maximize catalytic activity of hydronium ions</a:t>
            </a:r>
            <a:endParaRPr lang="en-US" sz="1200" i="0" kern="1200" dirty="0" smtClean="0">
              <a:solidFill>
                <a:srgbClr val="FF0000"/>
              </a:solidFill>
              <a:effectLst/>
              <a:latin typeface="+mn-lt"/>
              <a:ea typeface="+mn-ea"/>
              <a:cs typeface="+mn-cs"/>
            </a:endParaRPr>
          </a:p>
          <a:p>
            <a:endParaRPr lang="en-US" sz="1200" i="0" kern="1200" dirty="0" smtClean="0">
              <a:solidFill>
                <a:srgbClr val="FF0000"/>
              </a:solidFill>
              <a:effectLst/>
              <a:latin typeface="+mn-lt"/>
              <a:ea typeface="+mn-ea"/>
              <a:cs typeface="+mn-cs"/>
            </a:endParaRPr>
          </a:p>
          <a:p>
            <a:r>
              <a:rPr lang="en-US" sz="1200" i="0" kern="1200" dirty="0" smtClean="0">
                <a:solidFill>
                  <a:srgbClr val="FF0000"/>
                </a:solidFill>
                <a:effectLst/>
                <a:latin typeface="+mn-lt"/>
                <a:ea typeface="+mn-ea"/>
                <a:cs typeface="+mn-cs"/>
              </a:rPr>
              <a:t>Yuanshuai Liu, Sebastian Eckstein, and Eszter Baráth, </a:t>
            </a:r>
            <a:r>
              <a:rPr lang="en-US" sz="1200" b="0" i="0" u="none" strike="noStrike" kern="1200" dirty="0" smtClean="0">
                <a:solidFill>
                  <a:srgbClr val="FF0000"/>
                </a:solidFill>
                <a:effectLst/>
                <a:latin typeface="+mn-lt"/>
                <a:ea typeface="+mn-ea"/>
                <a:cs typeface="+mn-cs"/>
                <a:hlinkClick r:id="rId3"/>
              </a:rPr>
              <a:t>TU München</a:t>
            </a:r>
            <a:r>
              <a:rPr lang="en-US" sz="1200" i="0" kern="1200" dirty="0" smtClean="0">
                <a:solidFill>
                  <a:srgbClr val="FF0000"/>
                </a:solidFill>
                <a:effectLst/>
                <a:latin typeface="+mn-lt"/>
                <a:ea typeface="+mn-ea"/>
                <a:cs typeface="+mn-cs"/>
              </a:rPr>
              <a:t>;  Aleksei Vjunov,  Hui Shi, Donald M. Camaioni, Donghai Mei, </a:t>
            </a:r>
            <a:r>
              <a:rPr lang="en-US" sz="1200" b="0" i="0" u="none" strike="noStrike" kern="1200" dirty="0" smtClean="0">
                <a:solidFill>
                  <a:srgbClr val="FF0000"/>
                </a:solidFill>
                <a:effectLst/>
                <a:latin typeface="+mn-lt"/>
                <a:ea typeface="+mn-ea"/>
                <a:cs typeface="+mn-cs"/>
                <a:hlinkClick r:id="rId4"/>
              </a:rPr>
              <a:t>Pacific Northwest National Laboratory</a:t>
            </a:r>
            <a:r>
              <a:rPr lang="en-US" sz="1200" i="0" kern="1200" dirty="0" smtClean="0">
                <a:solidFill>
                  <a:srgbClr val="FF0000"/>
                </a:solidFill>
                <a:effectLst/>
                <a:latin typeface="+mn-lt"/>
                <a:ea typeface="+mn-ea"/>
                <a:cs typeface="+mn-cs"/>
              </a:rPr>
              <a:t>; Johannes A. Lercher, TU München and Pacific Northwest National Laboratory</a:t>
            </a:r>
          </a:p>
          <a:p>
            <a:endParaRPr lang="en-US" sz="1200" i="0" kern="1200" dirty="0" smtClean="0">
              <a:solidFill>
                <a:srgbClr val="FF0000"/>
              </a:solidFill>
              <a:effectLst/>
              <a:latin typeface="+mn-lt"/>
              <a:ea typeface="+mn-ea"/>
              <a:cs typeface="+mn-cs"/>
            </a:endParaRPr>
          </a:p>
          <a:p>
            <a:r>
              <a:rPr lang="en-US" sz="1200" i="0" kern="1200" dirty="0" smtClean="0">
                <a:solidFill>
                  <a:srgbClr val="FF0000"/>
                </a:solidFill>
                <a:effectLst/>
                <a:latin typeface="+mn-lt"/>
                <a:ea typeface="+mn-ea"/>
                <a:cs typeface="+mn-cs"/>
              </a:rPr>
              <a:t>dx.doi.org/10.1038/ncomms14113 | </a:t>
            </a:r>
            <a:r>
              <a:rPr lang="en-US" sz="1200" i="1" kern="1200" dirty="0" smtClean="0">
                <a:solidFill>
                  <a:srgbClr val="FF0000"/>
                </a:solidFill>
                <a:effectLst/>
                <a:latin typeface="+mn-lt"/>
                <a:ea typeface="+mn-ea"/>
                <a:cs typeface="+mn-cs"/>
              </a:rPr>
              <a:t>Nature Communications</a:t>
            </a:r>
          </a:p>
          <a:p>
            <a:r>
              <a:rPr lang="en-US" sz="1200" i="0" kern="1200" dirty="0" smtClean="0">
                <a:solidFill>
                  <a:srgbClr val="FF0000"/>
                </a:solidFill>
                <a:effectLst/>
                <a:latin typeface="+mn-lt"/>
                <a:ea typeface="+mn-ea"/>
                <a:cs typeface="+mn-cs"/>
              </a:rPr>
              <a:t>dx.doi.org/</a:t>
            </a:r>
            <a:r>
              <a:rPr lang="en-US" i="0" dirty="0" smtClean="0"/>
              <a:t>10.1038/ncomms15442 | </a:t>
            </a:r>
            <a:r>
              <a:rPr lang="en-US" i="1" dirty="0" smtClean="0"/>
              <a:t>Nature Communications</a:t>
            </a:r>
            <a:endParaRPr lang="en-US" sz="1200" i="1" kern="1200" dirty="0" smtClean="0">
              <a:solidFill>
                <a:srgbClr val="FF0000"/>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F3729CF-8028-4367-9EEA-85BBD2D812C5}" type="slidenum">
              <a:rPr lang="en-US" smtClean="0"/>
              <a:t>1</a:t>
            </a:fld>
            <a:endParaRPr lang="en-US" dirty="0"/>
          </a:p>
        </p:txBody>
      </p:sp>
    </p:spTree>
    <p:extLst>
      <p:ext uri="{BB962C8B-B14F-4D97-AF65-F5344CB8AC3E}">
        <p14:creationId xmlns:p14="http://schemas.microsoft.com/office/powerpoint/2010/main" val="1328470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accent3"/>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bwMode="auto">
          <a:xfrm>
            <a:off x="353962" y="0"/>
            <a:ext cx="8412480" cy="731520"/>
          </a:xfrm>
          <a:prstGeom prst="rect">
            <a:avLst/>
          </a:prstGeom>
          <a:noFill/>
          <a:ln w="9525">
            <a:noFill/>
            <a:miter lim="800000"/>
            <a:headEnd/>
            <a:tailEnd/>
          </a:ln>
        </p:spPr>
        <p:txBody>
          <a:bodyPr/>
          <a:lstStyle>
            <a:lvl1pPr>
              <a:defRPr sz="2600" b="1">
                <a:solidFill>
                  <a:schemeClr val="accent3"/>
                </a:solidFill>
              </a:defRPr>
            </a:lvl1pPr>
          </a:lstStyle>
          <a:p>
            <a:pPr lvl="0"/>
            <a:r>
              <a:rPr lang="en-US" dirty="0" smtClean="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73152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dirty="0"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053" name="Picture 9" descr="horizontal-logo-green-text.jpg"/>
          <p:cNvPicPr>
            <a:picLocks noChangeAspect="1"/>
          </p:cNvPicPr>
          <p:nvPr/>
        </p:nvPicPr>
        <p:blipFill>
          <a:blip r:embed="rId4"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hf hdr="0" dt="0"/>
  <p:txStyles>
    <p:titleStyle>
      <a:lvl1pPr algn="ctr" rtl="0" eaLnBrk="1" fontAlgn="base" hangingPunct="1">
        <a:spcBef>
          <a:spcPct val="0"/>
        </a:spcBef>
        <a:spcAft>
          <a:spcPct val="0"/>
        </a:spcAft>
        <a:defRPr sz="2600" b="1"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352438"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3" name="Picture 9" descr="horizontal-logo-green-text.jpg"/>
          <p:cNvPicPr>
            <a:picLocks noChangeAspect="1"/>
          </p:cNvPicPr>
          <p:nvPr/>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8938" y="0"/>
            <a:ext cx="8600644" cy="731520"/>
          </a:xfrm>
        </p:spPr>
        <p:txBody>
          <a:bodyPr/>
          <a:lstStyle/>
          <a:p>
            <a:r>
              <a:rPr lang="en-US" sz="2000" dirty="0" smtClean="0"/>
              <a:t>Manipulating Elimination Pathways via Constraints</a:t>
            </a:r>
            <a:endParaRPr lang="en-US" sz="2000" dirty="0">
              <a:solidFill>
                <a:srgbClr val="FF0000"/>
              </a:solidFill>
            </a:endParaRPr>
          </a:p>
        </p:txBody>
      </p:sp>
      <p:sp>
        <p:nvSpPr>
          <p:cNvPr id="30" name="Content Placeholder 1"/>
          <p:cNvSpPr txBox="1">
            <a:spLocks/>
          </p:cNvSpPr>
          <p:nvPr/>
        </p:nvSpPr>
        <p:spPr bwMode="auto">
          <a:xfrm>
            <a:off x="244421" y="767160"/>
            <a:ext cx="5013379" cy="5462234"/>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lvl1pPr marL="340795" indent="-340795" algn="l" rtl="0" eaLnBrk="1" fontAlgn="base" hangingPunct="1">
              <a:spcBef>
                <a:spcPct val="20000"/>
              </a:spcBef>
              <a:spcAft>
                <a:spcPct val="0"/>
              </a:spcAft>
              <a:buFont typeface="Arial" charset="0"/>
              <a:buChar char="•"/>
              <a:defRPr sz="2400" b="1" kern="1200">
                <a:solidFill>
                  <a:schemeClr val="accent3"/>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charset="0"/>
              <a:buNone/>
            </a:pPr>
            <a:r>
              <a:rPr lang="en-US" sz="2000" dirty="0" smtClean="0">
                <a:latin typeface="Arial" charset="0"/>
                <a:ea typeface="Arial" charset="0"/>
                <a:cs typeface="Arial" charset="0"/>
              </a:rPr>
              <a:t>Scientific Achievement</a:t>
            </a:r>
          </a:p>
          <a:p>
            <a:pPr marL="182880" indent="0">
              <a:spcBef>
                <a:spcPts val="0"/>
              </a:spcBef>
              <a:buNone/>
            </a:pPr>
            <a:r>
              <a:rPr lang="en-US" sz="1600" dirty="0" smtClean="0">
                <a:solidFill>
                  <a:schemeClr val="tx1"/>
                </a:solidFill>
                <a:latin typeface="Arial" charset="0"/>
                <a:ea typeface="Arial" charset="0"/>
                <a:cs typeface="Arial" charset="0"/>
              </a:rPr>
              <a:t>Confining hydronium ions in sub-nanometer pores enhances alcohol dehydration.</a:t>
            </a:r>
            <a:endParaRPr lang="en-US" sz="1600" dirty="0">
              <a:solidFill>
                <a:schemeClr val="tx1"/>
              </a:solidFill>
              <a:latin typeface="Arial" charset="0"/>
              <a:ea typeface="Arial" charset="0"/>
              <a:cs typeface="Arial" charset="0"/>
            </a:endParaRPr>
          </a:p>
          <a:p>
            <a:pPr marL="0" indent="0">
              <a:spcBef>
                <a:spcPts val="300"/>
              </a:spcBef>
              <a:buFont typeface="Arial" charset="0"/>
              <a:buNone/>
            </a:pPr>
            <a:r>
              <a:rPr lang="en-US" sz="1800" dirty="0" smtClean="0">
                <a:latin typeface="Arial" charset="0"/>
                <a:ea typeface="Arial" charset="0"/>
                <a:cs typeface="Arial" charset="0"/>
              </a:rPr>
              <a:t>Significance and Impact</a:t>
            </a:r>
          </a:p>
          <a:p>
            <a:pPr marL="182880" lvl="1" indent="0">
              <a:spcBef>
                <a:spcPts val="0"/>
              </a:spcBef>
              <a:buNone/>
            </a:pPr>
            <a:r>
              <a:rPr lang="en-US" sz="1600" dirty="0" smtClean="0">
                <a:solidFill>
                  <a:schemeClr val="tx1"/>
                </a:solidFill>
                <a:latin typeface="Arial" charset="0"/>
                <a:ea typeface="Arial" charset="0"/>
                <a:cs typeface="Arial" charset="0"/>
              </a:rPr>
              <a:t>Design principles for inorganic </a:t>
            </a:r>
            <a:r>
              <a:rPr lang="en-US" sz="1600" dirty="0">
                <a:solidFill>
                  <a:schemeClr val="tx1"/>
                </a:solidFill>
                <a:latin typeface="Arial" charset="0"/>
                <a:ea typeface="Arial" charset="0"/>
                <a:cs typeface="Arial" charset="0"/>
              </a:rPr>
              <a:t>materials that combine enzyme-like activities with robustness under harsh environments</a:t>
            </a:r>
            <a:r>
              <a:rPr lang="en-US" sz="1600" dirty="0" smtClean="0">
                <a:solidFill>
                  <a:schemeClr val="tx1"/>
                </a:solidFill>
                <a:latin typeface="Arial" charset="0"/>
                <a:ea typeface="Arial" charset="0"/>
                <a:cs typeface="Arial" charset="0"/>
              </a:rPr>
              <a:t>.</a:t>
            </a:r>
          </a:p>
          <a:p>
            <a:pPr marL="0" indent="0">
              <a:spcBef>
                <a:spcPts val="300"/>
              </a:spcBef>
              <a:buNone/>
            </a:pPr>
            <a:r>
              <a:rPr lang="en-US" sz="1800" dirty="0">
                <a:latin typeface="Arial" charset="0"/>
                <a:ea typeface="Arial" charset="0"/>
                <a:cs typeface="Arial" charset="0"/>
              </a:rPr>
              <a:t>Research Details</a:t>
            </a:r>
          </a:p>
          <a:p>
            <a:pPr marL="114300" lvl="1" indent="-112713" eaLnBrk="0" hangingPunct="0">
              <a:spcBef>
                <a:spcPts val="600"/>
              </a:spcBef>
              <a:buFont typeface="Calibri" pitchFamily="34" charset="0"/>
              <a:buChar char="–"/>
            </a:pPr>
            <a:r>
              <a:rPr lang="en-US" sz="1400" dirty="0">
                <a:solidFill>
                  <a:srgbClr val="146737"/>
                </a:solidFill>
                <a:latin typeface="+mn-lt"/>
              </a:rPr>
              <a:t>Catalysis in zeolite pores and in solution elucidated using rigorous kinetic methods combined with </a:t>
            </a:r>
            <a:r>
              <a:rPr lang="en-US" sz="1400" dirty="0" smtClean="0">
                <a:solidFill>
                  <a:srgbClr val="146737"/>
                </a:solidFill>
                <a:latin typeface="+mn-lt"/>
              </a:rPr>
              <a:t>nuclear magnetic resonance (</a:t>
            </a:r>
            <a:r>
              <a:rPr lang="en-US" sz="1400" dirty="0" smtClean="0">
                <a:solidFill>
                  <a:srgbClr val="146737"/>
                </a:solidFill>
                <a:latin typeface="+mn-lt"/>
              </a:rPr>
              <a:t>NMR) </a:t>
            </a:r>
            <a:r>
              <a:rPr lang="en-US" sz="1400" dirty="0">
                <a:solidFill>
                  <a:srgbClr val="146737"/>
                </a:solidFill>
                <a:latin typeface="+mn-lt"/>
              </a:rPr>
              <a:t>spectroscopy, liquid phase calorimetry and theory. </a:t>
            </a:r>
          </a:p>
          <a:p>
            <a:pPr marL="114300" lvl="1" indent="-112713" eaLnBrk="0" hangingPunct="0">
              <a:spcBef>
                <a:spcPts val="600"/>
              </a:spcBef>
              <a:buFont typeface="Calibri" pitchFamily="34" charset="0"/>
              <a:buChar char="–"/>
            </a:pPr>
            <a:r>
              <a:rPr lang="en-US" sz="1400" dirty="0">
                <a:solidFill>
                  <a:srgbClr val="146737"/>
                </a:solidFill>
                <a:latin typeface="+mn-lt"/>
              </a:rPr>
              <a:t>Rate enhancements in zeolites are due to favorable thermodynamics for adsorption of alcohols and enthalpy-entropy compensation in their activation parameters.</a:t>
            </a:r>
          </a:p>
          <a:p>
            <a:pPr marL="114300" lvl="1" indent="-112713" eaLnBrk="0" hangingPunct="0">
              <a:spcBef>
                <a:spcPts val="600"/>
              </a:spcBef>
              <a:buFont typeface="Calibri" pitchFamily="34" charset="0"/>
              <a:buChar char="–"/>
            </a:pPr>
            <a:r>
              <a:rPr lang="en-US" sz="1400" dirty="0">
                <a:solidFill>
                  <a:srgbClr val="146737"/>
                </a:solidFill>
                <a:latin typeface="+mn-lt"/>
              </a:rPr>
              <a:t>Isotope labeling experiments and theoretical simulations show the hydronium ion catalyzed dehydration of cyclohexanol occurs via an E1 mechanism with the cleavage of Cβ–H bond being rate-determining.</a:t>
            </a:r>
          </a:p>
          <a:p>
            <a:pPr>
              <a:spcBef>
                <a:spcPts val="300"/>
              </a:spcBef>
              <a:buFont typeface="Calibri" panose="020F0502020204030204" pitchFamily="34" charset="0"/>
              <a:buChar char="→"/>
            </a:pPr>
            <a:endParaRPr lang="en-US" sz="1450" b="0" dirty="0" smtClean="0">
              <a:solidFill>
                <a:schemeClr val="tx1"/>
              </a:solidFill>
              <a:latin typeface="Arial" charset="0"/>
              <a:ea typeface="Arial" charset="0"/>
              <a:cs typeface="Arial" charset="0"/>
            </a:endParaRPr>
          </a:p>
        </p:txBody>
      </p:sp>
      <p:pic>
        <p:nvPicPr>
          <p:cNvPr id="20" name="Picture 19"/>
          <p:cNvPicPr>
            <a:picLocks noChangeAspect="1"/>
          </p:cNvPicPr>
          <p:nvPr/>
        </p:nvPicPr>
        <p:blipFill rotWithShape="1">
          <a:blip r:embed="rId3"/>
          <a:srcRect l="2070" r="26903"/>
          <a:stretch/>
        </p:blipFill>
        <p:spPr>
          <a:xfrm>
            <a:off x="3352800" y="6265035"/>
            <a:ext cx="2752725" cy="592965"/>
          </a:xfrm>
          <a:prstGeom prst="rect">
            <a:avLst/>
          </a:prstGeom>
        </p:spPr>
      </p:pic>
      <p:pic>
        <p:nvPicPr>
          <p:cNvPr id="21" name="Picture 20"/>
          <p:cNvPicPr>
            <a:picLocks noChangeAspect="1"/>
          </p:cNvPicPr>
          <p:nvPr/>
        </p:nvPicPr>
        <p:blipFill>
          <a:blip r:embed="rId4"/>
          <a:stretch>
            <a:fillRect/>
          </a:stretch>
        </p:blipFill>
        <p:spPr>
          <a:xfrm>
            <a:off x="6096000" y="6280355"/>
            <a:ext cx="1143000" cy="501445"/>
          </a:xfrm>
          <a:prstGeom prst="rect">
            <a:avLst/>
          </a:prstGeom>
        </p:spPr>
      </p:pic>
      <p:pic>
        <p:nvPicPr>
          <p:cNvPr id="2" name="Picture 3" descr="C:\Users\shih623\Pictures\Pacific_Northwest_National_Laboratory_logo_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67600" y="6248400"/>
            <a:ext cx="1245897" cy="533400"/>
          </a:xfrm>
          <a:prstGeom prst="rect">
            <a:avLst/>
          </a:prstGeom>
          <a:noFill/>
          <a:extLst>
            <a:ext uri="{909E8E84-426E-40DD-AFC4-6F175D3DCCD1}">
              <a14:hiddenFill xmlns:a14="http://schemas.microsoft.com/office/drawing/2010/main">
                <a:solidFill>
                  <a:srgbClr val="FFFFFF"/>
                </a:solidFill>
              </a14:hiddenFill>
            </a:ext>
          </a:extLst>
        </p:spPr>
      </p:pic>
      <p:grpSp>
        <p:nvGrpSpPr>
          <p:cNvPr id="22" name="Group 21"/>
          <p:cNvGrpSpPr/>
          <p:nvPr/>
        </p:nvGrpSpPr>
        <p:grpSpPr>
          <a:xfrm>
            <a:off x="6139366" y="3175874"/>
            <a:ext cx="2699834" cy="1853326"/>
            <a:chOff x="2328543" y="4231633"/>
            <a:chExt cx="3800639" cy="2567900"/>
          </a:xfrm>
        </p:grpSpPr>
        <p:pic>
          <p:nvPicPr>
            <p:cNvPr id="23" name="Picture 22"/>
            <p:cNvPicPr>
              <a:picLocks noChangeAspect="1"/>
            </p:cNvPicPr>
            <p:nvPr/>
          </p:nvPicPr>
          <p:blipFill>
            <a:blip r:embed="rId6"/>
            <a:stretch>
              <a:fillRect/>
            </a:stretch>
          </p:blipFill>
          <p:spPr>
            <a:xfrm>
              <a:off x="2328543" y="4231633"/>
              <a:ext cx="3800639" cy="2567900"/>
            </a:xfrm>
            <a:prstGeom prst="rect">
              <a:avLst/>
            </a:prstGeom>
          </p:spPr>
        </p:pic>
        <p:sp>
          <p:nvSpPr>
            <p:cNvPr id="24" name="TextBox 23"/>
            <p:cNvSpPr txBox="1"/>
            <p:nvPr/>
          </p:nvSpPr>
          <p:spPr>
            <a:xfrm>
              <a:off x="2455276" y="4275130"/>
              <a:ext cx="1393544" cy="332789"/>
            </a:xfrm>
            <a:prstGeom prst="rect">
              <a:avLst/>
            </a:prstGeom>
            <a:solidFill>
              <a:schemeClr val="bg2"/>
            </a:solidFill>
            <a:ln>
              <a:solidFill>
                <a:schemeClr val="tx1">
                  <a:lumMod val="50000"/>
                  <a:lumOff val="50000"/>
                </a:schemeClr>
              </a:solidFill>
            </a:ln>
          </p:spPr>
          <p:txBody>
            <a:bodyPr wrap="none" rtlCol="0">
              <a:spAutoFit/>
            </a:bodyPr>
            <a:lstStyle/>
            <a:p>
              <a:pPr algn="ctr"/>
              <a:r>
                <a:rPr lang="en-US" sz="1200" dirty="0" smtClean="0"/>
                <a:t>Aqueous phase</a:t>
              </a:r>
              <a:endParaRPr lang="en-US" sz="1200" dirty="0"/>
            </a:p>
          </p:txBody>
        </p:sp>
      </p:grpSp>
      <p:pic>
        <p:nvPicPr>
          <p:cNvPr id="25" name="Picture 24"/>
          <p:cNvPicPr>
            <a:picLocks noChangeAspect="1"/>
          </p:cNvPicPr>
          <p:nvPr/>
        </p:nvPicPr>
        <p:blipFill>
          <a:blip r:embed="rId7"/>
          <a:stretch>
            <a:fillRect/>
          </a:stretch>
        </p:blipFill>
        <p:spPr>
          <a:xfrm>
            <a:off x="5017797" y="815483"/>
            <a:ext cx="2699834" cy="2360391"/>
          </a:xfrm>
          <a:prstGeom prst="rect">
            <a:avLst/>
          </a:prstGeom>
        </p:spPr>
      </p:pic>
      <p:sp>
        <p:nvSpPr>
          <p:cNvPr id="12" name="Rectangle 11"/>
          <p:cNvSpPr/>
          <p:nvPr/>
        </p:nvSpPr>
        <p:spPr>
          <a:xfrm>
            <a:off x="244421" y="5562600"/>
            <a:ext cx="5013379" cy="738664"/>
          </a:xfrm>
          <a:prstGeom prst="rect">
            <a:avLst/>
          </a:prstGeom>
        </p:spPr>
        <p:txBody>
          <a:bodyPr wrap="square">
            <a:spAutoFit/>
          </a:bodyPr>
          <a:lstStyle/>
          <a:p>
            <a:pPr algn="ctr"/>
            <a:r>
              <a:rPr lang="it-IT" sz="1400" dirty="0" smtClean="0">
                <a:solidFill>
                  <a:schemeClr val="accent3"/>
                </a:solidFill>
                <a:latin typeface="Arial" charset="0"/>
                <a:ea typeface="Arial" charset="0"/>
                <a:cs typeface="Arial" charset="0"/>
              </a:rPr>
              <a:t>Y</a:t>
            </a:r>
            <a:r>
              <a:rPr lang="it-IT" sz="1400" dirty="0">
                <a:solidFill>
                  <a:schemeClr val="accent3"/>
                </a:solidFill>
                <a:latin typeface="Arial" charset="0"/>
                <a:ea typeface="Arial" charset="0"/>
                <a:cs typeface="Arial" charset="0"/>
              </a:rPr>
              <a:t>. </a:t>
            </a:r>
            <a:r>
              <a:rPr lang="it-IT" sz="1400" dirty="0" err="1">
                <a:solidFill>
                  <a:schemeClr val="accent3"/>
                </a:solidFill>
                <a:latin typeface="Arial" charset="0"/>
                <a:ea typeface="Arial" charset="0"/>
                <a:cs typeface="Arial" charset="0"/>
              </a:rPr>
              <a:t>Liu</a:t>
            </a:r>
            <a:r>
              <a:rPr lang="it-IT" sz="1400" dirty="0">
                <a:solidFill>
                  <a:schemeClr val="accent3"/>
                </a:solidFill>
                <a:latin typeface="Arial" charset="0"/>
                <a:ea typeface="Arial" charset="0"/>
                <a:cs typeface="Arial" charset="0"/>
              </a:rPr>
              <a:t>, et al., </a:t>
            </a:r>
            <a:r>
              <a:rPr lang="it-IT" sz="1400" i="1" dirty="0" err="1">
                <a:solidFill>
                  <a:schemeClr val="accent3"/>
                </a:solidFill>
                <a:latin typeface="Arial" charset="0"/>
                <a:ea typeface="Arial" charset="0"/>
                <a:cs typeface="Arial" charset="0"/>
              </a:rPr>
              <a:t>Nat</a:t>
            </a:r>
            <a:r>
              <a:rPr lang="it-IT" sz="1400" i="1" dirty="0">
                <a:solidFill>
                  <a:schemeClr val="accent3"/>
                </a:solidFill>
                <a:latin typeface="Arial" charset="0"/>
                <a:ea typeface="Arial" charset="0"/>
                <a:cs typeface="Arial" charset="0"/>
              </a:rPr>
              <a:t>. Comm</a:t>
            </a:r>
            <a:r>
              <a:rPr lang="it-IT" sz="1400" dirty="0">
                <a:solidFill>
                  <a:schemeClr val="accent3"/>
                </a:solidFill>
                <a:latin typeface="Arial" charset="0"/>
                <a:ea typeface="Arial" charset="0"/>
                <a:cs typeface="Arial" charset="0"/>
              </a:rPr>
              <a:t>., </a:t>
            </a:r>
            <a:r>
              <a:rPr lang="it-IT" sz="1400" b="1" dirty="0">
                <a:solidFill>
                  <a:schemeClr val="accent3"/>
                </a:solidFill>
                <a:latin typeface="Arial" charset="0"/>
                <a:ea typeface="Arial" charset="0"/>
                <a:cs typeface="Arial" charset="0"/>
              </a:rPr>
              <a:t>2017, </a:t>
            </a:r>
            <a:r>
              <a:rPr lang="it-IT" sz="1400" dirty="0" smtClean="0">
                <a:solidFill>
                  <a:schemeClr val="accent3"/>
                </a:solidFill>
                <a:latin typeface="Arial" charset="0"/>
                <a:ea typeface="Arial" charset="0"/>
                <a:cs typeface="Arial" charset="0"/>
              </a:rPr>
              <a:t>DOI: 10.1038/ncomms14113 ✦  </a:t>
            </a:r>
            <a:r>
              <a:rPr lang="fr-FR" sz="1400" dirty="0" smtClean="0">
                <a:solidFill>
                  <a:schemeClr val="accent3"/>
                </a:solidFill>
                <a:latin typeface="Arial" charset="0"/>
                <a:ea typeface="Arial" charset="0"/>
                <a:cs typeface="Arial" charset="0"/>
              </a:rPr>
              <a:t>H</a:t>
            </a:r>
            <a:r>
              <a:rPr lang="fr-FR" sz="1400" dirty="0">
                <a:solidFill>
                  <a:schemeClr val="accent3"/>
                </a:solidFill>
                <a:latin typeface="Arial" charset="0"/>
                <a:ea typeface="Arial" charset="0"/>
                <a:cs typeface="Arial" charset="0"/>
              </a:rPr>
              <a:t>. </a:t>
            </a:r>
            <a:r>
              <a:rPr lang="fr-FR" sz="1400" dirty="0" smtClean="0">
                <a:solidFill>
                  <a:schemeClr val="accent3"/>
                </a:solidFill>
                <a:latin typeface="Arial" charset="0"/>
                <a:ea typeface="Arial" charset="0"/>
                <a:cs typeface="Arial" charset="0"/>
              </a:rPr>
              <a:t>Shi</a:t>
            </a:r>
            <a:r>
              <a:rPr lang="fr-FR" sz="1400" dirty="0">
                <a:solidFill>
                  <a:schemeClr val="accent3"/>
                </a:solidFill>
                <a:latin typeface="Arial" charset="0"/>
                <a:ea typeface="Arial" charset="0"/>
                <a:cs typeface="Arial" charset="0"/>
              </a:rPr>
              <a:t>,  et al.  </a:t>
            </a:r>
            <a:r>
              <a:rPr lang="fr-FR" sz="1400" i="1" dirty="0">
                <a:solidFill>
                  <a:schemeClr val="accent3"/>
                </a:solidFill>
                <a:latin typeface="Arial" charset="0"/>
                <a:ea typeface="Arial" charset="0"/>
                <a:cs typeface="Arial" charset="0"/>
              </a:rPr>
              <a:t>Nat. Comm., </a:t>
            </a:r>
            <a:r>
              <a:rPr lang="fr-FR" sz="1400" b="1" dirty="0" smtClean="0">
                <a:solidFill>
                  <a:schemeClr val="accent3"/>
                </a:solidFill>
                <a:latin typeface="Arial" charset="0"/>
                <a:ea typeface="Arial" charset="0"/>
                <a:cs typeface="Arial" charset="0"/>
              </a:rPr>
              <a:t>2017</a:t>
            </a:r>
            <a:r>
              <a:rPr lang="fr-FR" sz="1400" dirty="0" smtClean="0">
                <a:solidFill>
                  <a:schemeClr val="accent3"/>
                </a:solidFill>
                <a:latin typeface="Arial" charset="0"/>
                <a:ea typeface="Arial" charset="0"/>
                <a:cs typeface="Arial" charset="0"/>
              </a:rPr>
              <a:t>, DOI</a:t>
            </a:r>
            <a:r>
              <a:rPr lang="fr-FR" sz="1400" dirty="0">
                <a:solidFill>
                  <a:schemeClr val="accent3"/>
                </a:solidFill>
                <a:latin typeface="Arial" charset="0"/>
                <a:ea typeface="Arial" charset="0"/>
                <a:cs typeface="Arial" charset="0"/>
              </a:rPr>
              <a:t>: 10.1038/ncomms15442</a:t>
            </a:r>
            <a:endParaRPr lang="en-US" sz="1400" dirty="0">
              <a:solidFill>
                <a:schemeClr val="accent3"/>
              </a:solidFill>
              <a:latin typeface="Arial" charset="0"/>
              <a:ea typeface="Arial" charset="0"/>
              <a:cs typeface="Arial" charset="0"/>
            </a:endParaRPr>
          </a:p>
        </p:txBody>
      </p:sp>
      <p:sp>
        <p:nvSpPr>
          <p:cNvPr id="13" name="TextBox 12"/>
          <p:cNvSpPr txBox="1"/>
          <p:nvPr/>
        </p:nvSpPr>
        <p:spPr>
          <a:xfrm>
            <a:off x="5257800" y="5004137"/>
            <a:ext cx="3606800" cy="1015663"/>
          </a:xfrm>
          <a:prstGeom prst="rect">
            <a:avLst/>
          </a:prstGeom>
          <a:noFill/>
        </p:spPr>
        <p:txBody>
          <a:bodyPr wrap="square" rtlCol="0">
            <a:spAutoFit/>
          </a:bodyPr>
          <a:lstStyle/>
          <a:p>
            <a:pPr algn="ctr" eaLnBrk="0" fontAlgn="base" hangingPunct="0">
              <a:spcBef>
                <a:spcPct val="20000"/>
              </a:spcBef>
              <a:spcAft>
                <a:spcPct val="0"/>
              </a:spcAft>
            </a:pPr>
            <a:r>
              <a:rPr lang="en-US" sz="1200" dirty="0" smtClean="0">
                <a:latin typeface="Arial Narrow" pitchFamily="34" charset="0"/>
                <a:cs typeface="Times New Roman" pitchFamily="18" charset="0"/>
              </a:rPr>
              <a:t>Top: Confining </a:t>
            </a:r>
            <a:r>
              <a:rPr lang="en-US" sz="1200" dirty="0">
                <a:latin typeface="Arial Narrow" pitchFamily="34" charset="0"/>
                <a:cs typeface="Times New Roman" pitchFamily="18" charset="0"/>
              </a:rPr>
              <a:t>catalytically active hydronium ions inside zeolite catalysts enhances the rate of alcohol dehydration to </a:t>
            </a:r>
            <a:r>
              <a:rPr lang="en-US" sz="1200" dirty="0" smtClean="0">
                <a:latin typeface="Arial Narrow" pitchFamily="34" charset="0"/>
                <a:cs typeface="Times New Roman" pitchFamily="18" charset="0"/>
              </a:rPr>
              <a:t>hydrocarbons up to </a:t>
            </a:r>
            <a:r>
              <a:rPr lang="en-US" sz="1200" dirty="0">
                <a:latin typeface="Arial Narrow" pitchFamily="34" charset="0"/>
                <a:cs typeface="Times New Roman" pitchFamily="18" charset="0"/>
              </a:rPr>
              <a:t>100 times </a:t>
            </a:r>
            <a:r>
              <a:rPr lang="en-US" sz="1200" dirty="0" smtClean="0">
                <a:latin typeface="Arial Narrow" pitchFamily="34" charset="0"/>
                <a:cs typeface="Times New Roman" pitchFamily="18" charset="0"/>
              </a:rPr>
              <a:t>faster. Bottom: Theoretical simulations show the hydronium ion catalyzed the elimination of water via the E1 mechanism.</a:t>
            </a:r>
            <a:endParaRPr lang="en-US" sz="1200" dirty="0">
              <a:latin typeface="Arial Narrow" pitchFamily="34" charset="0"/>
              <a:cs typeface="Times New Roman" pitchFamily="18" charset="0"/>
            </a:endParaRPr>
          </a:p>
        </p:txBody>
      </p:sp>
    </p:spTree>
    <p:extLst>
      <p:ext uri="{BB962C8B-B14F-4D97-AF65-F5344CB8AC3E}">
        <p14:creationId xmlns:p14="http://schemas.microsoft.com/office/powerpoint/2010/main" val="186631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5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06636"/>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46737"/>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2851978B862040A39D57A725E8E703" ma:contentTypeVersion="0" ma:contentTypeDescription="Create a new document." ma:contentTypeScope="" ma:versionID="4c3887062b5ddfb5dda69f3f8d171d4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0155DFD-DDBD-4E04-B556-7C2101B0ADF4}">
  <ds:schemaRefs>
    <ds:schemaRef ds:uri="http://purl.org/dc/elements/1.1/"/>
    <ds:schemaRef ds:uri="http://purl.org/dc/dcmitype/"/>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s>
</ds:datastoreItem>
</file>

<file path=customXml/itemProps2.xml><?xml version="1.0" encoding="utf-8"?>
<ds:datastoreItem xmlns:ds="http://schemas.openxmlformats.org/officeDocument/2006/customXml" ds:itemID="{AAC76D2F-6406-42D9-B66C-D93B24A8603B}">
  <ds:schemaRefs>
    <ds:schemaRef ds:uri="http://schemas.microsoft.com/sharepoint/v3/contenttype/forms"/>
  </ds:schemaRefs>
</ds:datastoreItem>
</file>

<file path=customXml/itemProps3.xml><?xml version="1.0" encoding="utf-8"?>
<ds:datastoreItem xmlns:ds="http://schemas.openxmlformats.org/officeDocument/2006/customXml" ds:itemID="{A9783C44-981F-4EC2-A5AF-FDF92DDB3F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Theme3</Template>
  <TotalTime>11840</TotalTime>
  <Words>407</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Arial Narrow</vt:lpstr>
      <vt:lpstr>Calibri</vt:lpstr>
      <vt:lpstr>Times New Roman</vt:lpstr>
      <vt:lpstr>15_Office Theme</vt:lpstr>
      <vt:lpstr>16_Office Theme</vt:lpstr>
      <vt:lpstr>Manipulating Elimination Pathways via Constraints</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521</cp:revision>
  <dcterms:created xsi:type="dcterms:W3CDTF">2010-12-15T20:48:04Z</dcterms:created>
  <dcterms:modified xsi:type="dcterms:W3CDTF">2018-05-03T19:03:45Z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0x010100AF2851978B862040A39D57A725E8E703</vt:lpwstr>
  </property>
</Properties>
</file>