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84"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lazon, Michelle J" initials="BMJ" lastIdx="6" clrIdx="0">
    <p:extLst>
      <p:ext uri="{19B8F6BF-5375-455C-9EA6-DF929625EA0E}">
        <p15:presenceInfo xmlns:p15="http://schemas.microsoft.com/office/powerpoint/2012/main" userId="S::michelle.blazon@pnnl.gov::cd8c197a-d30c-41e2-8158-100b7450794e" providerId="AD"/>
      </p:ext>
    </p:extLst>
  </p:cmAuthor>
  <p:cmAuthor id="2" name="Hede, Karyn L" initials="HKL" lastIdx="2" clrIdx="1">
    <p:extLst>
      <p:ext uri="{19B8F6BF-5375-455C-9EA6-DF929625EA0E}">
        <p15:presenceInfo xmlns:p15="http://schemas.microsoft.com/office/powerpoint/2012/main" userId="S::karyn.hede@pnnl.gov::4d68950d-bccb-46fd-afef-5aa03b4347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DC4B5A-F111-4980-A45A-0BC121AA42AF}" v="3" dt="2020-10-19T15:21:09.4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15" autoAdjust="0"/>
    <p:restoredTop sz="84140" autoAdjust="0"/>
  </p:normalViewPr>
  <p:slideViewPr>
    <p:cSldViewPr snapToGrid="0" snapToObjects="1">
      <p:cViewPr varScale="1">
        <p:scale>
          <a:sx n="94" d="100"/>
          <a:sy n="94" d="100"/>
        </p:scale>
        <p:origin x="1032" y="84"/>
      </p:cViewPr>
      <p:guideLst/>
    </p:cSldViewPr>
  </p:slideViewPr>
  <p:notesTextViewPr>
    <p:cViewPr>
      <p:scale>
        <a:sx n="155" d="100"/>
        <a:sy n="155"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1F426D4-BE42-9A4A-B9EC-23FF9F4CD86E}" type="datetimeFigureOut">
              <a:rPr lang="en-US" smtClean="0"/>
              <a:t>10/19/2020</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D7E43C-212B-5E45-9EFF-656DFCC98C7A}" type="slidenum">
              <a:rPr lang="en-US" smtClean="0"/>
              <a:t>‹#›</a:t>
            </a:fld>
            <a:endParaRPr lang="en-US" dirty="0"/>
          </a:p>
        </p:txBody>
      </p:sp>
    </p:spTree>
    <p:extLst>
      <p:ext uri="{BB962C8B-B14F-4D97-AF65-F5344CB8AC3E}">
        <p14:creationId xmlns:p14="http://schemas.microsoft.com/office/powerpoint/2010/main" val="274850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pubs.acs.org/doi/10.1021/acs.jpca.9b11744"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normAutofit fontScale="70000" lnSpcReduction="20000"/>
          </a:bodyPr>
          <a:lstStyle/>
          <a:p>
            <a:r>
              <a:rPr lang="en-US" sz="1200" kern="1200" dirty="0">
                <a:solidFill>
                  <a:schemeClr val="tx1"/>
                </a:solidFill>
                <a:effectLst/>
                <a:latin typeface="+mn-lt"/>
                <a:ea typeface="+mn-ea"/>
                <a:cs typeface="+mn-cs"/>
              </a:rPr>
              <a:t>Due to the role of CO</a:t>
            </a:r>
            <a:r>
              <a:rPr lang="en-US" sz="1200" kern="1200" baseline="-25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in the greenhouse effect and environmental management, its reaction with water has been studied extensively. But the same cannot be said for reactivity in the supercritical CO</a:t>
            </a:r>
            <a:r>
              <a:rPr lang="en-US" sz="1200" kern="1200" baseline="-25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(scCO</a:t>
            </a:r>
            <a:r>
              <a:rPr lang="en-US" sz="1200" kern="1200" baseline="-25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phase. In this phase, conjugate acid/base equilibria proceed through different mechanisms and encounter different activation barriers.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Scientific collaborators from Pacific Northwest National Laboratory and ETH Zurich in Switzerland found that despite the apparent simplicity of the CO</a:t>
            </a:r>
            <a:r>
              <a:rPr lang="en-US" sz="1200" kern="1200" baseline="-25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 H</a:t>
            </a:r>
            <a:r>
              <a:rPr lang="en-US" sz="1200" kern="1200" baseline="-25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O reaction, collective motions in the reaction environment had a drastic influence on the free energy profile in various phases. The resulting detailed picture of enthalpic and entropic drivers underscores the differences in the formation mechanism of carbonic acid in the gaseous, aqueous, and supercritical CO</a:t>
            </a:r>
            <a:r>
              <a:rPr lang="en-US" sz="1200" kern="1200" baseline="-25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phases. The researchers believe theirs is the first comprehensive study to compare the fundamental reactivity of CO</a:t>
            </a:r>
            <a:r>
              <a:rPr lang="en-US" sz="1200" kern="1200" baseline="-25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 and H</a:t>
            </a:r>
            <a:r>
              <a:rPr lang="en-US" sz="1200" kern="1200" baseline="-25000" dirty="0">
                <a:solidFill>
                  <a:schemeClr val="tx1"/>
                </a:solidFill>
                <a:effectLst/>
                <a:latin typeface="+mn-lt"/>
                <a:ea typeface="+mn-ea"/>
                <a:cs typeface="+mn-cs"/>
              </a:rPr>
              <a:t>2</a:t>
            </a:r>
            <a:r>
              <a:rPr lang="en-US" sz="1200" kern="1200" dirty="0">
                <a:solidFill>
                  <a:schemeClr val="tx1"/>
                </a:solidFill>
                <a:effectLst/>
                <a:latin typeface="+mn-lt"/>
                <a:ea typeface="+mn-ea"/>
                <a:cs typeface="+mn-cs"/>
              </a:rPr>
              <a:t>O in these distinct environments.</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To examine the factors that influence entropy or enthalpy phenomena, the team combined theory and simulation with enhanced sampling, or metadynamics. These complicated but important statistical and mechanical techniques allowed tracking of energy aliquots among collective variables through iterative simulations. This approach accounted for the conformational and configurational complexity of the solvent media as well as the potential side reactions related to reactants and products. The resulting detailed picture of the overall reactive landscape revealed novel insights into solvent effects and unanticipated reactivity, which hold important implications for efficiencies in applications such as separations, catalysis, and carbon remediation.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PI:  </a:t>
            </a:r>
            <a:r>
              <a:rPr lang="en-US" sz="1200" b="0" kern="1200" dirty="0">
                <a:solidFill>
                  <a:schemeClr val="tx1"/>
                </a:solidFill>
                <a:effectLst/>
                <a:latin typeface="+mn-lt"/>
                <a:ea typeface="+mn-ea"/>
                <a:cs typeface="+mn-cs"/>
              </a:rPr>
              <a:t>Vanda Glezakou</a:t>
            </a:r>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Project #: </a:t>
            </a:r>
            <a:r>
              <a:rPr lang="en-US" sz="1200" b="0" kern="1200" dirty="0">
                <a:solidFill>
                  <a:schemeClr val="tx1"/>
                </a:solidFill>
                <a:effectLst/>
                <a:latin typeface="+mn-lt"/>
                <a:ea typeface="+mn-ea"/>
                <a:cs typeface="+mn-cs"/>
              </a:rPr>
              <a:t>47319</a:t>
            </a:r>
            <a:r>
              <a:rPr lang="en-US" sz="1200" b="1" kern="1200" dirty="0">
                <a:solidFill>
                  <a:schemeClr val="tx1"/>
                </a:solidFill>
                <a:effectLst/>
                <a:latin typeface="+mn-lt"/>
                <a:ea typeface="+mn-ea"/>
                <a:cs typeface="+mn-cs"/>
              </a:rPr>
              <a:t> Title:</a:t>
            </a:r>
            <a:r>
              <a:rPr lang="en-US" sz="1200" b="0"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Transdisciplinary Approaches to Realize Novel Catalytic Pathways to Energy Carriers</a:t>
            </a:r>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Program Coordinator: </a:t>
            </a:r>
            <a:r>
              <a:rPr lang="en-US" sz="1200" b="0" kern="1200" dirty="0">
                <a:solidFill>
                  <a:schemeClr val="tx1"/>
                </a:solidFill>
                <a:effectLst/>
                <a:latin typeface="+mn-lt"/>
                <a:ea typeface="+mn-ea"/>
                <a:cs typeface="+mn-cs"/>
              </a:rPr>
              <a:t>Johannes </a:t>
            </a:r>
            <a:r>
              <a:rPr lang="en-US" sz="1200" b="0" kern="1200" dirty="0" err="1">
                <a:solidFill>
                  <a:schemeClr val="tx1"/>
                </a:solidFill>
                <a:effectLst/>
                <a:latin typeface="+mn-lt"/>
                <a:ea typeface="+mn-ea"/>
                <a:cs typeface="+mn-cs"/>
              </a:rPr>
              <a:t>Lercher</a:t>
            </a:r>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DOE Program Manager(s):  </a:t>
            </a:r>
            <a:r>
              <a:rPr lang="en-US" sz="1200" kern="1200" dirty="0">
                <a:solidFill>
                  <a:schemeClr val="tx1"/>
                </a:solidFill>
                <a:effectLst/>
                <a:latin typeface="+mn-lt"/>
                <a:ea typeface="+mn-ea"/>
                <a:cs typeface="+mn-cs"/>
              </a:rPr>
              <a:t>Raul Miranda, Viviane Schwartz, Chris Bradley, Dan Matuszak. Research sponsored by BES Catalysis (RR and VAG co-PIs). Dan Matuszak added because structure and dynamics at interfaces is also very relevant to project 72353 Interfacial Structure and Dynamics in Ion Separations (theory lead VAG).</a:t>
            </a:r>
            <a:br>
              <a:rPr lang="en-US" sz="1200" b="1" kern="1200" dirty="0">
                <a:solidFill>
                  <a:schemeClr val="tx1"/>
                </a:solidFill>
                <a:effectLst/>
                <a:latin typeface="+mn-lt"/>
                <a:ea typeface="+mn-ea"/>
                <a:cs typeface="+mn-cs"/>
              </a:rPr>
            </a:br>
            <a:endParaRPr lang="en-US" sz="1200" b="1"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Publication Title: </a:t>
            </a:r>
            <a:r>
              <a:rPr lang="en-US" sz="1200" b="0" i="0" kern="1200" dirty="0">
                <a:solidFill>
                  <a:schemeClr val="tx1"/>
                </a:solidFill>
                <a:effectLst/>
                <a:latin typeface="+mn-lt"/>
                <a:ea typeface="+mn-ea"/>
                <a:cs typeface="+mn-cs"/>
              </a:rPr>
              <a:t>How Collective Phenomena Impact CO</a:t>
            </a:r>
            <a:r>
              <a:rPr lang="en-US" sz="1200" b="0" i="0" kern="1200" baseline="-25000" dirty="0">
                <a:solidFill>
                  <a:schemeClr val="tx1"/>
                </a:solidFill>
                <a:effectLst/>
                <a:latin typeface="+mn-lt"/>
                <a:ea typeface="+mn-ea"/>
                <a:cs typeface="+mn-cs"/>
              </a:rPr>
              <a:t>2</a:t>
            </a:r>
            <a:r>
              <a:rPr lang="en-US" sz="1200" b="0" i="0" kern="1200" dirty="0">
                <a:solidFill>
                  <a:schemeClr val="tx1"/>
                </a:solidFill>
                <a:effectLst/>
                <a:latin typeface="+mn-lt"/>
                <a:ea typeface="+mn-ea"/>
                <a:cs typeface="+mn-cs"/>
              </a:rPr>
              <a:t> Reactivity and Speciation in Different Media</a:t>
            </a:r>
            <a:br>
              <a:rPr lang="en-US" sz="1200" b="1" kern="1200" dirty="0">
                <a:solidFill>
                  <a:schemeClr val="tx1"/>
                </a:solidFill>
                <a:effectLst/>
                <a:latin typeface="+mn-lt"/>
                <a:ea typeface="+mn-ea"/>
                <a:cs typeface="+mn-cs"/>
              </a:rPr>
            </a:br>
            <a:r>
              <a:rPr lang="en-US" sz="1200" b="1" kern="1200" dirty="0">
                <a:solidFill>
                  <a:schemeClr val="tx1"/>
                </a:solidFill>
                <a:effectLst/>
                <a:latin typeface="+mn-lt"/>
                <a:ea typeface="+mn-ea"/>
                <a:cs typeface="+mn-cs"/>
              </a:rPr>
              <a:t>Publication Reference: </a:t>
            </a:r>
            <a:r>
              <a:rPr lang="en-US" sz="1200" b="0" i="0" kern="1200" dirty="0">
                <a:solidFill>
                  <a:schemeClr val="tx1"/>
                </a:solidFill>
                <a:effectLst/>
                <a:latin typeface="+mn-lt"/>
                <a:ea typeface="+mn-ea"/>
                <a:cs typeface="+mn-cs"/>
              </a:rPr>
              <a:t>Daniela Polino, Emanuele Grifoni, Roger Rousseau, Michele Parrinello, and Vassiliki-Alexandra Glezakou</a:t>
            </a:r>
          </a:p>
          <a:p>
            <a:r>
              <a:rPr lang="en-US" sz="1200" b="0" i="1" kern="1200" dirty="0">
                <a:solidFill>
                  <a:schemeClr val="tx1"/>
                </a:solidFill>
                <a:effectLst/>
                <a:latin typeface="+mn-lt"/>
                <a:ea typeface="+mn-ea"/>
                <a:cs typeface="+mn-cs"/>
              </a:rPr>
              <a:t>The Journal of Physical Chemistry A</a:t>
            </a:r>
            <a:r>
              <a:rPr lang="en-US" sz="1200" b="0" i="0" kern="1200" dirty="0">
                <a:solidFill>
                  <a:schemeClr val="tx1"/>
                </a:solidFill>
                <a:effectLst/>
                <a:latin typeface="+mn-lt"/>
                <a:ea typeface="+mn-ea"/>
                <a:cs typeface="+mn-cs"/>
              </a:rPr>
              <a:t> </a:t>
            </a:r>
            <a:r>
              <a:rPr lang="en-US" sz="1200" b="1" i="0" kern="1200" dirty="0">
                <a:solidFill>
                  <a:schemeClr val="tx1"/>
                </a:solidFill>
                <a:effectLst/>
                <a:latin typeface="+mn-lt"/>
                <a:ea typeface="+mn-ea"/>
                <a:cs typeface="+mn-cs"/>
              </a:rPr>
              <a:t>2020</a:t>
            </a:r>
            <a:r>
              <a:rPr lang="en-US" sz="1200" b="0" i="0" kern="1200" dirty="0">
                <a:solidFill>
                  <a:schemeClr val="tx1"/>
                </a:solidFill>
                <a:effectLst/>
                <a:latin typeface="+mn-lt"/>
                <a:ea typeface="+mn-ea"/>
                <a:cs typeface="+mn-cs"/>
              </a:rPr>
              <a:t> </a:t>
            </a:r>
            <a:r>
              <a:rPr lang="en-US" sz="1200" b="0" i="1" kern="1200" dirty="0">
                <a:solidFill>
                  <a:schemeClr val="tx1"/>
                </a:solidFill>
                <a:effectLst/>
                <a:latin typeface="+mn-lt"/>
                <a:ea typeface="+mn-ea"/>
                <a:cs typeface="+mn-cs"/>
              </a:rPr>
              <a:t>124</a:t>
            </a:r>
            <a:r>
              <a:rPr lang="en-US" sz="1200" b="0" i="0" kern="1200" dirty="0">
                <a:solidFill>
                  <a:schemeClr val="tx1"/>
                </a:solidFill>
                <a:effectLst/>
                <a:latin typeface="+mn-lt"/>
                <a:ea typeface="+mn-ea"/>
                <a:cs typeface="+mn-cs"/>
              </a:rPr>
              <a:t> (20), 3963-3975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hlinkClick r:id="rId3"/>
              </a:rPr>
              <a:t>DOI: 10.1021/acs.jpca.9b11744</a:t>
            </a:r>
            <a:endParaRPr lang="en-US" sz="1200" kern="1200" dirty="0">
              <a:solidFill>
                <a:srgbClr val="106600"/>
              </a:solidFill>
              <a:latin typeface="+mn-lt"/>
              <a:ea typeface="+mn-ea"/>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F3729CF-8028-4367-9EEA-85BBD2D812C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08641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solidFill>
                  <a:schemeClr val="accent3"/>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Placeholder 1"/>
          <p:cNvSpPr>
            <a:spLocks noGrp="1"/>
          </p:cNvSpPr>
          <p:nvPr>
            <p:ph type="title"/>
          </p:nvPr>
        </p:nvSpPr>
        <p:spPr bwMode="auto">
          <a:xfrm>
            <a:off x="353962" y="0"/>
            <a:ext cx="8412480" cy="731520"/>
          </a:xfrm>
          <a:prstGeom prst="rect">
            <a:avLst/>
          </a:prstGeom>
          <a:noFill/>
          <a:ln w="9525">
            <a:noFill/>
            <a:miter lim="800000"/>
            <a:headEnd/>
            <a:tailEnd/>
          </a:ln>
        </p:spPr>
        <p:txBody>
          <a:bodyPr/>
          <a:lstStyle>
            <a:lvl1pPr>
              <a:defRPr sz="2600" b="1">
                <a:solidFill>
                  <a:schemeClr val="accent3"/>
                </a:solidFill>
              </a:defRPr>
            </a:lvl1pPr>
          </a:lstStyle>
          <a:p>
            <a:pPr lvl="0"/>
            <a:r>
              <a:rPr lang="en-US" dirty="0"/>
              <a:t>Click to edit Master title style</a:t>
            </a:r>
          </a:p>
        </p:txBody>
      </p:sp>
    </p:spTree>
    <p:extLst>
      <p:ext uri="{BB962C8B-B14F-4D97-AF65-F5344CB8AC3E}">
        <p14:creationId xmlns:p14="http://schemas.microsoft.com/office/powerpoint/2010/main" val="8249808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0" y="0"/>
            <a:ext cx="9144000" cy="731520"/>
          </a:xfrm>
          <a:prstGeom prst="rect">
            <a:avLst/>
          </a:prstGeom>
          <a:noFill/>
          <a:ln w="9525">
            <a:noFill/>
            <a:miter lim="800000"/>
            <a:headEnd/>
            <a:tailEnd/>
          </a:ln>
        </p:spPr>
        <p:txBody>
          <a:bodyPr vert="horz" wrap="square" lIns="91169" tIns="45587" rIns="91169" bIns="45587" numCol="1" anchor="ctr" anchorCtr="0" compatLnSpc="1">
            <a:prstTxWarp prst="textNoShape">
              <a:avLst/>
            </a:prstTxWarp>
          </a:bodyPr>
          <a:lstStyle/>
          <a:p>
            <a:pPr lvl="0"/>
            <a:r>
              <a:rPr lang="en-US" dirty="0"/>
              <a:t>Click to edit Master title style</a:t>
            </a:r>
          </a:p>
        </p:txBody>
      </p:sp>
      <p:sp>
        <p:nvSpPr>
          <p:cNvPr id="2051" name="Text Placeholder 2"/>
          <p:cNvSpPr>
            <a:spLocks noGrp="1"/>
          </p:cNvSpPr>
          <p:nvPr>
            <p:ph type="body" idx="1"/>
          </p:nvPr>
        </p:nvSpPr>
        <p:spPr bwMode="auto">
          <a:xfrm>
            <a:off x="352439" y="866775"/>
            <a:ext cx="8410575" cy="5259388"/>
          </a:xfrm>
          <a:prstGeom prst="rect">
            <a:avLst/>
          </a:prstGeom>
          <a:noFill/>
          <a:ln w="9525">
            <a:noFill/>
            <a:miter lim="800000"/>
            <a:headEnd/>
            <a:tailEnd/>
          </a:ln>
        </p:spPr>
        <p:txBody>
          <a:bodyPr vert="horz" wrap="square" lIns="91169" tIns="45587" rIns="91169" bIns="45587"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053" name="Picture 9" descr="horizontal-logo-green-text.jpg"/>
          <p:cNvPicPr>
            <a:picLocks noChangeAspect="1"/>
          </p:cNvPicPr>
          <p:nvPr/>
        </p:nvPicPr>
        <p:blipFill>
          <a:blip r:embed="rId4" cstate="print"/>
          <a:srcRect/>
          <a:stretch>
            <a:fillRect/>
          </a:stretch>
        </p:blipFill>
        <p:spPr bwMode="auto">
          <a:xfrm>
            <a:off x="457200" y="6354778"/>
            <a:ext cx="2438400" cy="407987"/>
          </a:xfrm>
          <a:prstGeom prst="rect">
            <a:avLst/>
          </a:prstGeom>
          <a:noFill/>
          <a:ln w="9525">
            <a:noFill/>
            <a:miter lim="800000"/>
            <a:headEnd/>
            <a:tailEnd/>
          </a:ln>
        </p:spPr>
      </p:pic>
    </p:spTree>
    <p:extLst>
      <p:ext uri="{BB962C8B-B14F-4D97-AF65-F5344CB8AC3E}">
        <p14:creationId xmlns:p14="http://schemas.microsoft.com/office/powerpoint/2010/main" val="1426329203"/>
      </p:ext>
    </p:extLst>
  </p:cSld>
  <p:clrMap bg1="lt1" tx1="dk1" bg2="lt2" tx2="dk2" accent1="accent1" accent2="accent2" accent3="accent3" accent4="accent4" accent5="accent5" accent6="accent6" hlink="hlink" folHlink="folHlink"/>
  <p:sldLayoutIdLst>
    <p:sldLayoutId id="2147483661" r:id="rId1"/>
  </p:sldLayoutIdLst>
  <p:hf hdr="0" dt="0"/>
  <p:txStyles>
    <p:titleStyle>
      <a:lvl1pPr algn="ctr" rtl="0" eaLnBrk="1" fontAlgn="base" hangingPunct="1">
        <a:spcBef>
          <a:spcPct val="0"/>
        </a:spcBef>
        <a:spcAft>
          <a:spcPct val="0"/>
        </a:spcAft>
        <a:defRPr sz="2600" b="1" kern="1200">
          <a:solidFill>
            <a:srgbClr val="106636"/>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340795" indent="-340795" algn="l" rtl="0" eaLnBrk="1" fontAlgn="base" hangingPunct="1">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0234" indent="-283732"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pubs.acs.org/doi/10.1021/acs.jpca.9b11744" TargetMode="External"/><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9144000" cy="731520"/>
          </a:xfrm>
        </p:spPr>
        <p:txBody>
          <a:bodyPr/>
          <a:lstStyle/>
          <a:p>
            <a:r>
              <a:rPr lang="en-US" sz="2400" dirty="0"/>
              <a:t>Collective Phenomena Strongly Influence Molecular Reactions</a:t>
            </a:r>
          </a:p>
        </p:txBody>
      </p:sp>
      <p:sp>
        <p:nvSpPr>
          <p:cNvPr id="48" name="Rectangle 3"/>
          <p:cNvSpPr>
            <a:spLocks noChangeArrowheads="1"/>
          </p:cNvSpPr>
          <p:nvPr/>
        </p:nvSpPr>
        <p:spPr bwMode="auto">
          <a:xfrm>
            <a:off x="90157" y="4382300"/>
            <a:ext cx="3633216" cy="1015663"/>
          </a:xfrm>
          <a:prstGeom prst="rect">
            <a:avLst/>
          </a:prstGeom>
          <a:ln w="3175" cmpd="sng">
            <a:noFill/>
            <a:headEnd/>
            <a:tailEnd/>
          </a:ln>
        </p:spPr>
        <p:style>
          <a:lnRef idx="2">
            <a:schemeClr val="dk1"/>
          </a:lnRef>
          <a:fillRef idx="1">
            <a:schemeClr val="lt1"/>
          </a:fillRef>
          <a:effectRef idx="0">
            <a:schemeClr val="dk1"/>
          </a:effectRef>
          <a:fontRef idx="minor">
            <a:schemeClr val="dk1"/>
          </a:fontRef>
        </p:style>
        <p:txBody>
          <a:bodyPr wrap="square">
            <a:spAutoFit/>
          </a:bodyPr>
          <a:lstStyle/>
          <a:p>
            <a:r>
              <a:rPr lang="en-US" sz="1200" dirty="0">
                <a:solidFill>
                  <a:srgbClr val="106600"/>
                </a:solidFill>
              </a:rPr>
              <a:t>Daniela Polino, Emanuele Grifoni, Roger Rousseau, Michele Parrinello, and Vassiliki-Alexandra Glezakou</a:t>
            </a:r>
          </a:p>
          <a:p>
            <a:r>
              <a:rPr lang="en-US" sz="1200" i="1" dirty="0">
                <a:solidFill>
                  <a:srgbClr val="106600"/>
                </a:solidFill>
              </a:rPr>
              <a:t>The Journal of Physical Chemistry A</a:t>
            </a:r>
            <a:r>
              <a:rPr lang="en-US" sz="1200" dirty="0">
                <a:solidFill>
                  <a:srgbClr val="106600"/>
                </a:solidFill>
              </a:rPr>
              <a:t> </a:t>
            </a:r>
            <a:r>
              <a:rPr lang="en-US" sz="1200" b="1" dirty="0">
                <a:solidFill>
                  <a:srgbClr val="106600"/>
                </a:solidFill>
              </a:rPr>
              <a:t>2020</a:t>
            </a:r>
            <a:r>
              <a:rPr lang="en-US" sz="1200" dirty="0">
                <a:solidFill>
                  <a:srgbClr val="106600"/>
                </a:solidFill>
              </a:rPr>
              <a:t> </a:t>
            </a:r>
            <a:r>
              <a:rPr lang="en-US" sz="1200" i="1" dirty="0">
                <a:solidFill>
                  <a:srgbClr val="106600"/>
                </a:solidFill>
              </a:rPr>
              <a:t>124</a:t>
            </a:r>
            <a:r>
              <a:rPr lang="en-US" sz="1200" dirty="0">
                <a:solidFill>
                  <a:srgbClr val="106600"/>
                </a:solidFill>
              </a:rPr>
              <a:t> (20), 3963-3975 (feature article)</a:t>
            </a:r>
            <a:r>
              <a:rPr lang="en-US" sz="1200" dirty="0">
                <a:solidFill>
                  <a:srgbClr val="FF0000"/>
                </a:solidFill>
              </a:rPr>
              <a:t> </a:t>
            </a:r>
            <a:br>
              <a:rPr lang="en-US" sz="1200" dirty="0">
                <a:solidFill>
                  <a:srgbClr val="FF0000"/>
                </a:solidFill>
              </a:rPr>
            </a:br>
            <a:r>
              <a:rPr lang="en-US" sz="1200" u="sng" dirty="0">
                <a:solidFill>
                  <a:prstClr val="black"/>
                </a:solidFill>
                <a:latin typeface="Calibri"/>
                <a:hlinkClick r:id="rId3"/>
              </a:rPr>
              <a:t>DOI: 10.1021/acs.jpca.9b11744</a:t>
            </a:r>
            <a:endParaRPr lang="en-US" sz="1200" u="sng" dirty="0">
              <a:solidFill>
                <a:prstClr val="black"/>
              </a:solidFill>
              <a:latin typeface="Calibri"/>
            </a:endParaRPr>
          </a:p>
        </p:txBody>
      </p:sp>
      <p:sp>
        <p:nvSpPr>
          <p:cNvPr id="9" name="Content Placeholder 1"/>
          <p:cNvSpPr txBox="1">
            <a:spLocks/>
          </p:cNvSpPr>
          <p:nvPr/>
        </p:nvSpPr>
        <p:spPr bwMode="auto">
          <a:xfrm>
            <a:off x="3696340" y="695787"/>
            <a:ext cx="5415046" cy="3876213"/>
          </a:xfrm>
          <a:prstGeom prst="rect">
            <a:avLst/>
          </a:prstGeom>
          <a:noFill/>
          <a:ln w="9525">
            <a:noFill/>
            <a:miter lim="800000"/>
            <a:headEnd/>
            <a:tailEnd/>
          </a:ln>
        </p:spPr>
        <p:txBody>
          <a:bodyPr vert="horz" wrap="square" lIns="91169" tIns="45587" rIns="91169" bIns="45587" numCol="1" anchor="t" anchorCtr="0" compatLnSpc="1">
            <a:prstTxWarp prst="textNoShape">
              <a:avLst/>
            </a:prstTxWarp>
          </a:bodyPr>
          <a:lstStyle>
            <a:lvl1pPr marL="340795" indent="-340795" algn="l" rtl="0" eaLnBrk="1" fontAlgn="base" hangingPunct="1">
              <a:spcBef>
                <a:spcPct val="20000"/>
              </a:spcBef>
              <a:spcAft>
                <a:spcPct val="0"/>
              </a:spcAft>
              <a:buFont typeface="Arial" charset="0"/>
              <a:buChar char="•"/>
              <a:defRPr sz="2400" b="1" kern="1200">
                <a:solidFill>
                  <a:schemeClr val="accent3"/>
                </a:solidFill>
                <a:latin typeface="Arial" pitchFamily="34" charset="0"/>
                <a:ea typeface="+mn-ea"/>
                <a:cs typeface="Arial" pitchFamily="34" charset="0"/>
              </a:defRPr>
            </a:lvl1pPr>
            <a:lvl2pPr marL="740234" indent="-283732" algn="l" rtl="0" eaLnBrk="1" fontAlgn="base" hangingPunct="1">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300"/>
              </a:spcBef>
              <a:buNone/>
            </a:pPr>
            <a:r>
              <a:rPr lang="en-US" sz="2000" dirty="0">
                <a:solidFill>
                  <a:srgbClr val="106636"/>
                </a:solidFill>
              </a:rPr>
              <a:t>Scientific Achievement</a:t>
            </a:r>
          </a:p>
          <a:p>
            <a:pPr marL="346075" indent="0">
              <a:spcBef>
                <a:spcPts val="0"/>
              </a:spcBef>
              <a:buNone/>
            </a:pPr>
            <a:r>
              <a:rPr lang="en-US" sz="1600" dirty="0">
                <a:solidFill>
                  <a:prstClr val="black"/>
                </a:solidFill>
              </a:rPr>
              <a:t>By studying the </a:t>
            </a:r>
            <a:r>
              <a:rPr lang="en-US" sz="1600" dirty="0">
                <a:solidFill>
                  <a:schemeClr val="tx1"/>
                </a:solidFill>
              </a:rPr>
              <a:t>formation of carbonic acid </a:t>
            </a:r>
            <a:r>
              <a:rPr lang="en-US" sz="1600" dirty="0">
                <a:solidFill>
                  <a:prstClr val="black"/>
                </a:solidFill>
              </a:rPr>
              <a:t>in gaseous, aqueous, and supercritical CO</a:t>
            </a:r>
            <a:r>
              <a:rPr lang="en-US" sz="1600" baseline="-25000" dirty="0">
                <a:solidFill>
                  <a:prstClr val="black"/>
                </a:solidFill>
              </a:rPr>
              <a:t>2</a:t>
            </a:r>
            <a:r>
              <a:rPr lang="en-US" sz="1600" dirty="0">
                <a:solidFill>
                  <a:prstClr val="black"/>
                </a:solidFill>
              </a:rPr>
              <a:t> reaction phases from its constituent molecules H</a:t>
            </a:r>
            <a:r>
              <a:rPr lang="en-US" sz="1600" baseline="-25000" dirty="0">
                <a:solidFill>
                  <a:prstClr val="black"/>
                </a:solidFill>
              </a:rPr>
              <a:t>2</a:t>
            </a:r>
            <a:r>
              <a:rPr lang="en-US" sz="1600" dirty="0">
                <a:solidFill>
                  <a:prstClr val="black"/>
                </a:solidFill>
              </a:rPr>
              <a:t>O and CO</a:t>
            </a:r>
            <a:r>
              <a:rPr lang="en-US" sz="1600" baseline="-25000" dirty="0">
                <a:solidFill>
                  <a:prstClr val="black"/>
                </a:solidFill>
              </a:rPr>
              <a:t>2</a:t>
            </a:r>
            <a:r>
              <a:rPr lang="en-US" sz="1600" dirty="0">
                <a:solidFill>
                  <a:prstClr val="black"/>
                </a:solidFill>
              </a:rPr>
              <a:t>, a detailed picture emerged of the enthalpic and entropic drivers that govern</a:t>
            </a:r>
            <a:r>
              <a:rPr lang="en-US" sz="1600" dirty="0">
                <a:solidFill>
                  <a:srgbClr val="FF0000"/>
                </a:solidFill>
              </a:rPr>
              <a:t> </a:t>
            </a:r>
            <a:r>
              <a:rPr lang="en-US" sz="1600" dirty="0">
                <a:solidFill>
                  <a:schemeClr val="tx1"/>
                </a:solidFill>
              </a:rPr>
              <a:t>ubiquitous</a:t>
            </a:r>
            <a:r>
              <a:rPr lang="en-US" sz="1600" dirty="0">
                <a:solidFill>
                  <a:srgbClr val="FF0000"/>
                </a:solidFill>
              </a:rPr>
              <a:t> </a:t>
            </a:r>
            <a:r>
              <a:rPr lang="en-US" sz="1600" dirty="0">
                <a:solidFill>
                  <a:prstClr val="black"/>
                </a:solidFill>
              </a:rPr>
              <a:t>reactions and showed how the environment (solvent) influences reaction paths.</a:t>
            </a:r>
          </a:p>
          <a:p>
            <a:pPr marL="0" indent="0">
              <a:spcBef>
                <a:spcPts val="300"/>
              </a:spcBef>
              <a:buNone/>
            </a:pPr>
            <a:r>
              <a:rPr lang="en-US" sz="2000" dirty="0">
                <a:solidFill>
                  <a:srgbClr val="106636"/>
                </a:solidFill>
              </a:rPr>
              <a:t>Significance and Impact</a:t>
            </a:r>
          </a:p>
          <a:p>
            <a:pPr marL="346075" indent="0">
              <a:spcBef>
                <a:spcPts val="600"/>
              </a:spcBef>
              <a:buNone/>
            </a:pPr>
            <a:r>
              <a:rPr lang="en-US" sz="1600" dirty="0">
                <a:solidFill>
                  <a:prstClr val="black"/>
                </a:solidFill>
              </a:rPr>
              <a:t>New understanding informs how collective motions, and their correct representation in terms of collective variables, determine reaction paths.</a:t>
            </a:r>
          </a:p>
          <a:p>
            <a:pPr marL="0" indent="0">
              <a:spcBef>
                <a:spcPts val="300"/>
              </a:spcBef>
              <a:buNone/>
            </a:pPr>
            <a:r>
              <a:rPr lang="en-US" sz="1800" dirty="0">
                <a:solidFill>
                  <a:srgbClr val="106636"/>
                </a:solidFill>
              </a:rPr>
              <a:t>Research Details</a:t>
            </a:r>
          </a:p>
          <a:p>
            <a:pPr marL="406400" lvl="1" indent="-180975">
              <a:spcBef>
                <a:spcPts val="0"/>
              </a:spcBef>
              <a:spcAft>
                <a:spcPts val="300"/>
              </a:spcAft>
            </a:pPr>
            <a:r>
              <a:rPr lang="en-US" sz="1600" dirty="0">
                <a:solidFill>
                  <a:schemeClr val="tx1"/>
                </a:solidFill>
                <a:latin typeface="+mn-lt"/>
              </a:rPr>
              <a:t>Theory and simulation revealed details of the subtleties ensuing from both local and long-range energy fluctuations.</a:t>
            </a:r>
          </a:p>
          <a:p>
            <a:pPr marL="406400" lvl="1" indent="-180975">
              <a:spcBef>
                <a:spcPts val="0"/>
              </a:spcBef>
              <a:spcAft>
                <a:spcPts val="300"/>
              </a:spcAft>
            </a:pPr>
            <a:r>
              <a:rPr lang="en-US" sz="1600" dirty="0">
                <a:solidFill>
                  <a:schemeClr val="tx1"/>
                </a:solidFill>
                <a:latin typeface="+mn-lt"/>
              </a:rPr>
              <a:t>Statistical mechanical techniques enabled tracking of energy aliquots to specific reactions and intermediates.</a:t>
            </a:r>
          </a:p>
          <a:p>
            <a:pPr marL="406400" lvl="1" indent="-180975">
              <a:spcBef>
                <a:spcPts val="0"/>
              </a:spcBef>
              <a:spcAft>
                <a:spcPts val="300"/>
              </a:spcAft>
            </a:pPr>
            <a:r>
              <a:rPr lang="en-US" sz="1600" dirty="0">
                <a:solidFill>
                  <a:schemeClr val="tx1"/>
                </a:solidFill>
                <a:latin typeface="+mn-lt"/>
              </a:rPr>
              <a:t>The choice of the collective variables that well represent the reaction environment are crucial in describing and computing the free energy landscape.</a:t>
            </a:r>
          </a:p>
        </p:txBody>
      </p:sp>
      <p:pic>
        <p:nvPicPr>
          <p:cNvPr id="6" name="Picture 5">
            <a:extLst>
              <a:ext uri="{FF2B5EF4-FFF2-40B4-BE49-F238E27FC236}">
                <a16:creationId xmlns:a16="http://schemas.microsoft.com/office/drawing/2014/main" id="{90FE0925-09BE-4CEB-A6B9-1F1434D8434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1111" t="18168"/>
          <a:stretch/>
        </p:blipFill>
        <p:spPr>
          <a:xfrm>
            <a:off x="8229600" y="6296801"/>
            <a:ext cx="609600" cy="561201"/>
          </a:xfrm>
          <a:prstGeom prst="rect">
            <a:avLst/>
          </a:prstGeom>
        </p:spPr>
      </p:pic>
      <p:sp>
        <p:nvSpPr>
          <p:cNvPr id="10" name="Rectangle 3">
            <a:extLst>
              <a:ext uri="{FF2B5EF4-FFF2-40B4-BE49-F238E27FC236}">
                <a16:creationId xmlns:a16="http://schemas.microsoft.com/office/drawing/2014/main" id="{F8015712-CA93-4074-98D4-B4E16FA92C58}"/>
              </a:ext>
            </a:extLst>
          </p:cNvPr>
          <p:cNvSpPr>
            <a:spLocks noChangeArrowheads="1"/>
          </p:cNvSpPr>
          <p:nvPr/>
        </p:nvSpPr>
        <p:spPr bwMode="auto">
          <a:xfrm>
            <a:off x="90157" y="3438453"/>
            <a:ext cx="3633216" cy="830997"/>
          </a:xfrm>
          <a:prstGeom prst="rect">
            <a:avLst/>
          </a:prstGeom>
          <a:ln w="3175" cmpd="sng">
            <a:noFill/>
            <a:headEnd/>
            <a:tailEnd/>
          </a:ln>
        </p:spPr>
        <p:style>
          <a:lnRef idx="2">
            <a:schemeClr val="dk1"/>
          </a:lnRef>
          <a:fillRef idx="1">
            <a:schemeClr val="lt1"/>
          </a:fillRef>
          <a:effectRef idx="0">
            <a:schemeClr val="dk1"/>
          </a:effectRef>
          <a:fontRef idx="minor">
            <a:schemeClr val="dk1"/>
          </a:fontRef>
        </p:style>
        <p:txBody>
          <a:bodyPr wrap="square">
            <a:spAutoFit/>
          </a:bodyPr>
          <a:lstStyle/>
          <a:p>
            <a:r>
              <a:rPr lang="en-US" sz="1200" dirty="0">
                <a:solidFill>
                  <a:prstClr val="black"/>
                </a:solidFill>
                <a:latin typeface="Calibri"/>
              </a:rPr>
              <a:t>Research featured on the cover of </a:t>
            </a:r>
            <a:r>
              <a:rPr lang="en-US" sz="1200" i="1" dirty="0">
                <a:solidFill>
                  <a:prstClr val="black"/>
                </a:solidFill>
                <a:latin typeface="Calibri"/>
              </a:rPr>
              <a:t>the Journal of Physical Chemistry </a:t>
            </a:r>
            <a:r>
              <a:rPr lang="en-US" sz="1200" dirty="0">
                <a:solidFill>
                  <a:prstClr val="black"/>
                </a:solidFill>
                <a:latin typeface="Calibri"/>
              </a:rPr>
              <a:t>revealed detailed pathways that drive molecular reactions in gaseous, aqueous, and supercritical CO</a:t>
            </a:r>
            <a:r>
              <a:rPr lang="en-US" sz="1200" baseline="-25000" dirty="0">
                <a:solidFill>
                  <a:prstClr val="black"/>
                </a:solidFill>
                <a:latin typeface="Calibri"/>
              </a:rPr>
              <a:t>2</a:t>
            </a:r>
            <a:r>
              <a:rPr lang="en-US" sz="1200" dirty="0">
                <a:solidFill>
                  <a:prstClr val="black"/>
                </a:solidFill>
                <a:latin typeface="Calibri"/>
              </a:rPr>
              <a:t> phases. </a:t>
            </a:r>
            <a:endParaRPr lang="en-US" sz="1200" dirty="0">
              <a:solidFill>
                <a:srgbClr val="106600"/>
              </a:solidFill>
              <a:latin typeface="Calibri"/>
              <a:cs typeface="Arial" pitchFamily="34" charset="0"/>
            </a:endParaRPr>
          </a:p>
        </p:txBody>
      </p:sp>
      <p:pic>
        <p:nvPicPr>
          <p:cNvPr id="4" name="Picture 3">
            <a:extLst>
              <a:ext uri="{FF2B5EF4-FFF2-40B4-BE49-F238E27FC236}">
                <a16:creationId xmlns:a16="http://schemas.microsoft.com/office/drawing/2014/main" id="{BA324B1C-3EB5-429F-B4F2-40C58CC18D81}"/>
              </a:ext>
            </a:extLst>
          </p:cNvPr>
          <p:cNvPicPr>
            <a:picLocks noChangeAspect="1"/>
          </p:cNvPicPr>
          <p:nvPr/>
        </p:nvPicPr>
        <p:blipFill>
          <a:blip r:embed="rId5"/>
          <a:stretch>
            <a:fillRect/>
          </a:stretch>
        </p:blipFill>
        <p:spPr>
          <a:xfrm>
            <a:off x="6172200" y="6477000"/>
            <a:ext cx="960120" cy="237556"/>
          </a:xfrm>
          <a:prstGeom prst="rect">
            <a:avLst/>
          </a:prstGeom>
        </p:spPr>
      </p:pic>
      <p:pic>
        <p:nvPicPr>
          <p:cNvPr id="7" name="Picture 6">
            <a:extLst>
              <a:ext uri="{FF2B5EF4-FFF2-40B4-BE49-F238E27FC236}">
                <a16:creationId xmlns:a16="http://schemas.microsoft.com/office/drawing/2014/main" id="{262181DE-C68F-49D2-8B40-E0A6BDB3D0FD}"/>
              </a:ext>
            </a:extLst>
          </p:cNvPr>
          <p:cNvPicPr>
            <a:picLocks noChangeAspect="1"/>
          </p:cNvPicPr>
          <p:nvPr/>
        </p:nvPicPr>
        <p:blipFill>
          <a:blip r:embed="rId6"/>
          <a:stretch>
            <a:fillRect/>
          </a:stretch>
        </p:blipFill>
        <p:spPr>
          <a:xfrm>
            <a:off x="7239000" y="6359088"/>
            <a:ext cx="609600" cy="412750"/>
          </a:xfrm>
          <a:prstGeom prst="rect">
            <a:avLst/>
          </a:prstGeom>
        </p:spPr>
      </p:pic>
      <p:pic>
        <p:nvPicPr>
          <p:cNvPr id="11" name="Picture 10">
            <a:extLst>
              <a:ext uri="{FF2B5EF4-FFF2-40B4-BE49-F238E27FC236}">
                <a16:creationId xmlns:a16="http://schemas.microsoft.com/office/drawing/2014/main" id="{341A0F25-E30E-45DB-A14E-63D3E20DA149}"/>
              </a:ext>
            </a:extLst>
          </p:cNvPr>
          <p:cNvPicPr>
            <a:picLocks noChangeAspect="1"/>
          </p:cNvPicPr>
          <p:nvPr/>
        </p:nvPicPr>
        <p:blipFill>
          <a:blip r:embed="rId7"/>
          <a:stretch>
            <a:fillRect/>
          </a:stretch>
        </p:blipFill>
        <p:spPr>
          <a:xfrm>
            <a:off x="5554864" y="6317007"/>
            <a:ext cx="472672" cy="496912"/>
          </a:xfrm>
          <a:prstGeom prst="rect">
            <a:avLst/>
          </a:prstGeom>
        </p:spPr>
      </p:pic>
      <p:sp>
        <p:nvSpPr>
          <p:cNvPr id="12" name="Rectangle 11">
            <a:extLst>
              <a:ext uri="{FF2B5EF4-FFF2-40B4-BE49-F238E27FC236}">
                <a16:creationId xmlns:a16="http://schemas.microsoft.com/office/drawing/2014/main" id="{2AE5AC52-CADC-4040-8F75-DEFBD8ABAA5E}"/>
              </a:ext>
            </a:extLst>
          </p:cNvPr>
          <p:cNvSpPr/>
          <p:nvPr/>
        </p:nvSpPr>
        <p:spPr>
          <a:xfrm>
            <a:off x="90157" y="5530173"/>
            <a:ext cx="3606183" cy="646331"/>
          </a:xfrm>
          <a:prstGeom prst="rect">
            <a:avLst/>
          </a:prstGeom>
        </p:spPr>
        <p:txBody>
          <a:bodyPr wrap="square">
            <a:spAutoFit/>
          </a:bodyPr>
          <a:lstStyle/>
          <a:p>
            <a:r>
              <a:rPr lang="en-US" sz="1200" dirty="0">
                <a:solidFill>
                  <a:srgbClr val="106600"/>
                </a:solidFill>
                <a:latin typeface="Calibri"/>
                <a:cs typeface="Arial" pitchFamily="34" charset="0"/>
              </a:rPr>
              <a:t>Work was performed at PNNL, NERSC, ETH Zurich, the Università della Svizzera Italiana, and the Swiss National Supercomputing Center.</a:t>
            </a:r>
          </a:p>
        </p:txBody>
      </p:sp>
      <p:grpSp>
        <p:nvGrpSpPr>
          <p:cNvPr id="16" name="Group 15">
            <a:extLst>
              <a:ext uri="{FF2B5EF4-FFF2-40B4-BE49-F238E27FC236}">
                <a16:creationId xmlns:a16="http://schemas.microsoft.com/office/drawing/2014/main" id="{97162868-8933-9D48-9CC7-17DF8897AB0C}"/>
              </a:ext>
            </a:extLst>
          </p:cNvPr>
          <p:cNvGrpSpPr/>
          <p:nvPr/>
        </p:nvGrpSpPr>
        <p:grpSpPr>
          <a:xfrm>
            <a:off x="90157" y="850874"/>
            <a:ext cx="3633216" cy="2671857"/>
            <a:chOff x="647114" y="767577"/>
            <a:chExt cx="4232031" cy="3039024"/>
          </a:xfrm>
        </p:grpSpPr>
        <p:pic>
          <p:nvPicPr>
            <p:cNvPr id="8" name="Picture 7" descr="A close up of a map&#10;&#10;Description automatically generated">
              <a:extLst>
                <a:ext uri="{FF2B5EF4-FFF2-40B4-BE49-F238E27FC236}">
                  <a16:creationId xmlns:a16="http://schemas.microsoft.com/office/drawing/2014/main" id="{46F738D1-0816-1C40-ADD7-14895AFCF6CC}"/>
                </a:ext>
              </a:extLst>
            </p:cNvPr>
            <p:cNvPicPr>
              <a:picLocks noChangeAspect="1"/>
            </p:cNvPicPr>
            <p:nvPr/>
          </p:nvPicPr>
          <p:blipFill rotWithShape="1">
            <a:blip r:embed="rId8"/>
            <a:srcRect t="10666" b="3794"/>
            <a:stretch/>
          </p:blipFill>
          <p:spPr>
            <a:xfrm>
              <a:off x="647114" y="767577"/>
              <a:ext cx="4232031" cy="3039024"/>
            </a:xfrm>
            <a:prstGeom prst="rect">
              <a:avLst/>
            </a:prstGeom>
          </p:spPr>
        </p:pic>
        <p:pic>
          <p:nvPicPr>
            <p:cNvPr id="14" name="Picture 13" descr="A picture containing indoor, different, various, table&#10;&#10;Description automatically generated">
              <a:extLst>
                <a:ext uri="{FF2B5EF4-FFF2-40B4-BE49-F238E27FC236}">
                  <a16:creationId xmlns:a16="http://schemas.microsoft.com/office/drawing/2014/main" id="{A7A55D19-57AC-E543-A56E-BD8644AF6C33}"/>
                </a:ext>
              </a:extLst>
            </p:cNvPr>
            <p:cNvPicPr>
              <a:picLocks noChangeAspect="1"/>
            </p:cNvPicPr>
            <p:nvPr/>
          </p:nvPicPr>
          <p:blipFill rotWithShape="1">
            <a:blip r:embed="rId9"/>
            <a:srcRect l="22523" t="4669" r="27188" b="15690"/>
            <a:stretch/>
          </p:blipFill>
          <p:spPr>
            <a:xfrm>
              <a:off x="1908409" y="1978938"/>
              <a:ext cx="1234110" cy="1087819"/>
            </a:xfrm>
            <a:prstGeom prst="ellipse">
              <a:avLst/>
            </a:prstGeom>
          </p:spPr>
        </p:pic>
        <p:sp>
          <p:nvSpPr>
            <p:cNvPr id="15" name="Freeform 14">
              <a:extLst>
                <a:ext uri="{FF2B5EF4-FFF2-40B4-BE49-F238E27FC236}">
                  <a16:creationId xmlns:a16="http://schemas.microsoft.com/office/drawing/2014/main" id="{2F119A29-C15B-1A4B-83B0-B5393E90D9A0}"/>
                </a:ext>
              </a:extLst>
            </p:cNvPr>
            <p:cNvSpPr/>
            <p:nvPr/>
          </p:nvSpPr>
          <p:spPr>
            <a:xfrm>
              <a:off x="2982351" y="1799641"/>
              <a:ext cx="661181" cy="282377"/>
            </a:xfrm>
            <a:custGeom>
              <a:avLst/>
              <a:gdLst>
                <a:gd name="connsiteX0" fmla="*/ 0 w 661181"/>
                <a:gd name="connsiteY0" fmla="*/ 282377 h 282377"/>
                <a:gd name="connsiteX1" fmla="*/ 365760 w 661181"/>
                <a:gd name="connsiteY1" fmla="*/ 43226 h 282377"/>
                <a:gd name="connsiteX2" fmla="*/ 661181 w 661181"/>
                <a:gd name="connsiteY2" fmla="*/ 1023 h 282377"/>
              </a:gdLst>
              <a:ahLst/>
              <a:cxnLst>
                <a:cxn ang="0">
                  <a:pos x="connsiteX0" y="connsiteY0"/>
                </a:cxn>
                <a:cxn ang="0">
                  <a:pos x="connsiteX1" y="connsiteY1"/>
                </a:cxn>
                <a:cxn ang="0">
                  <a:pos x="connsiteX2" y="connsiteY2"/>
                </a:cxn>
              </a:cxnLst>
              <a:rect l="l" t="t" r="r" b="b"/>
              <a:pathLst>
                <a:path w="661181" h="282377">
                  <a:moveTo>
                    <a:pt x="0" y="282377"/>
                  </a:moveTo>
                  <a:cubicBezTo>
                    <a:pt x="127781" y="186247"/>
                    <a:pt x="255563" y="90118"/>
                    <a:pt x="365760" y="43226"/>
                  </a:cubicBezTo>
                  <a:cubicBezTo>
                    <a:pt x="475957" y="-3666"/>
                    <a:pt x="568569" y="-1322"/>
                    <a:pt x="661181" y="1023"/>
                  </a:cubicBezTo>
                </a:path>
              </a:pathLst>
            </a:custGeom>
            <a:noFill/>
            <a:ln>
              <a:solidFill>
                <a:srgbClr val="FFFF00"/>
              </a:solidFill>
              <a:headEnd type="none" w="med" len="med"/>
              <a:tailEnd type="stealth" w="med"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494982659"/>
      </p:ext>
    </p:extLst>
  </p:cSld>
  <p:clrMapOvr>
    <a:masterClrMapping/>
  </p:clrMapOvr>
</p:sld>
</file>

<file path=ppt/theme/theme1.xml><?xml version="1.0" encoding="utf-8"?>
<a:theme xmlns:a="http://schemas.openxmlformats.org/drawingml/2006/main" name="15_Office The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106636"/>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647F1889ECE9947958D2F375003FB9F" ma:contentTypeVersion="8" ma:contentTypeDescription="Create a new document." ma:contentTypeScope="" ma:versionID="939f8dd0f9fd46754e95397d588502ad">
  <xsd:schema xmlns:xsd="http://www.w3.org/2001/XMLSchema" xmlns:xs="http://www.w3.org/2001/XMLSchema" xmlns:p="http://schemas.microsoft.com/office/2006/metadata/properties" xmlns:ns3="4a8e4edd-05a5-48a4-8117-b7bbaad65509" targetNamespace="http://schemas.microsoft.com/office/2006/metadata/properties" ma:root="true" ma:fieldsID="30f8f5bea3663d089f2010f422ef2b22" ns3:_="">
    <xsd:import namespace="4a8e4edd-05a5-48a4-8117-b7bbaad65509"/>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8e4edd-05a5-48a4-8117-b7bbaad6550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864736A-7084-4F65-B207-CF89BB72F6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8e4edd-05a5-48a4-8117-b7bbaad655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B9B985-B37B-4350-A329-46B7439846DA}">
  <ds:schemaRefs>
    <ds:schemaRef ds:uri="http://schemas.microsoft.com/office/infopath/2007/PartnerControls"/>
    <ds:schemaRef ds:uri="http://schemas.microsoft.com/office/2006/metadata/properties"/>
    <ds:schemaRef ds:uri="http://purl.org/dc/elements/1.1/"/>
    <ds:schemaRef ds:uri="4a8e4edd-05a5-48a4-8117-b7bbaad65509"/>
    <ds:schemaRef ds:uri="http://schemas.microsoft.com/office/2006/documentManagement/types"/>
    <ds:schemaRef ds:uri="http://purl.org/dc/dcmitype/"/>
    <ds:schemaRef ds:uri="http://www.w3.org/XML/1998/namespace"/>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E21B9A40-1A02-4A7E-8279-F25214651A5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1323</TotalTime>
  <Words>636</Words>
  <Application>Microsoft Office PowerPoint</Application>
  <PresentationFormat>On-screen Show (4:3)</PresentationFormat>
  <Paragraphs>24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15_Office Theme</vt:lpstr>
      <vt:lpstr>Collective Phenomena Strongly Influence Molecular Reactions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Collective Variables Strongly Influence Molecular Reactions</dc:title>
  <dc:creator>Glezakou, Vassiliki-Alexandra</dc:creator>
  <cp:lastModifiedBy>Goss, Hanna B</cp:lastModifiedBy>
  <cp:revision>21</cp:revision>
  <dcterms:created xsi:type="dcterms:W3CDTF">2020-09-13T18:35:27Z</dcterms:created>
  <dcterms:modified xsi:type="dcterms:W3CDTF">2020-10-19T15:40:24Z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0x0101008647F1889ECE9947958D2F375003FB9F</vt:lpwstr>
  </property>
</Properties>
</file>