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8.xml" ContentType="application/vnd.openxmlformats-officedocument.theme+xml"/>
  <Override PartName="/ppt/slideLayouts/slideLayout23.xml" ContentType="application/vnd.openxmlformats-officedocument.presentationml.slideLayout+xml"/>
  <Override PartName="/ppt/theme/theme9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10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11.xml" ContentType="application/vnd.openxmlformats-officedocument.theme+xml"/>
  <Override PartName="/ppt/slideLayouts/slideLayout35.xml" ContentType="application/vnd.openxmlformats-officedocument.presentationml.slideLayout+xml"/>
  <Override PartName="/ppt/theme/theme1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13.xml" ContentType="application/vnd.openxmlformats-officedocument.theme+xml"/>
  <Override PartName="/ppt/slideLayouts/slideLayout38.xml" ContentType="application/vnd.openxmlformats-officedocument.presentationml.slideLayout+xml"/>
  <Override PartName="/ppt/theme/theme14.xml" ContentType="application/vnd.openxmlformats-officedocument.theme+xml"/>
  <Override PartName="/ppt/slideLayouts/slideLayout39.xml" ContentType="application/vnd.openxmlformats-officedocument.presentationml.slideLayout+xml"/>
  <Override PartName="/ppt/theme/theme15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16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17.xml" ContentType="application/vnd.openxmlformats-officedocument.theme+xml"/>
  <Override PartName="/ppt/slideLayouts/slideLayout46.xml" ContentType="application/vnd.openxmlformats-officedocument.presentationml.slideLayout+xml"/>
  <Override PartName="/ppt/theme/theme18.xml" ContentType="application/vnd.openxmlformats-officedocument.theme+xml"/>
  <Override PartName="/ppt/slideLayouts/slideLayout47.xml" ContentType="application/vnd.openxmlformats-officedocument.presentationml.slideLayout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72" r:id="rId2"/>
    <p:sldMasterId id="2147483677" r:id="rId3"/>
    <p:sldMasterId id="2147483679" r:id="rId4"/>
    <p:sldMasterId id="2147483682" r:id="rId5"/>
    <p:sldMasterId id="2147483684" r:id="rId6"/>
    <p:sldMasterId id="2147483686" r:id="rId7"/>
    <p:sldMasterId id="2147483691" r:id="rId8"/>
    <p:sldMasterId id="2147483694" r:id="rId9"/>
    <p:sldMasterId id="2147483696" r:id="rId10"/>
    <p:sldMasterId id="2147483704" r:id="rId11"/>
    <p:sldMasterId id="2147483709" r:id="rId12"/>
    <p:sldMasterId id="2147483711" r:id="rId13"/>
    <p:sldMasterId id="2147483714" r:id="rId14"/>
    <p:sldMasterId id="2147483716" r:id="rId15"/>
    <p:sldMasterId id="2147483718" r:id="rId16"/>
    <p:sldMasterId id="2147483723" r:id="rId17"/>
    <p:sldMasterId id="2147483726" r:id="rId18"/>
    <p:sldMasterId id="2147483728" r:id="rId19"/>
    <p:sldMasterId id="2147483730" r:id="rId20"/>
  </p:sldMasterIdLst>
  <p:notesMasterIdLst>
    <p:notesMasterId r:id="rId22"/>
  </p:notesMasterIdLst>
  <p:handoutMasterIdLst>
    <p:handoutMasterId r:id="rId23"/>
  </p:handoutMasterIdLst>
  <p:sldIdLst>
    <p:sldId id="271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rtlin" initials="h" lastIdx="1" clrIdx="0"/>
  <p:cmAuthor id="1" name="Tackett, Susan M" initials="TSM" lastIdx="7" clrIdx="1">
    <p:extLst>
      <p:ext uri="{19B8F6BF-5375-455C-9EA6-DF929625EA0E}">
        <p15:presenceInfo xmlns:p15="http://schemas.microsoft.com/office/powerpoint/2012/main" userId="Tackett, Susan 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6636"/>
    <a:srgbClr val="106600"/>
    <a:srgbClr val="008000"/>
    <a:srgbClr val="F0F8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 autoAdjust="0"/>
    <p:restoredTop sz="76826" autoAdjust="0"/>
  </p:normalViewPr>
  <p:slideViewPr>
    <p:cSldViewPr>
      <p:cViewPr varScale="1">
        <p:scale>
          <a:sx n="96" d="100"/>
          <a:sy n="96" d="100"/>
        </p:scale>
        <p:origin x="195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-846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azon, Michelle J" userId="cd8c197a-d30c-41e2-8158-100b7450794e" providerId="ADAL" clId="{9DEC8518-C100-422D-B4B8-DD3B872C9FCD}"/>
    <pc:docChg chg="modSld">
      <pc:chgData name="Blazon, Michelle J" userId="cd8c197a-d30c-41e2-8158-100b7450794e" providerId="ADAL" clId="{9DEC8518-C100-422D-B4B8-DD3B872C9FCD}" dt="2021-01-22T17:18:19.699" v="8" actId="20577"/>
      <pc:docMkLst>
        <pc:docMk/>
      </pc:docMkLst>
      <pc:sldChg chg="modNotesTx">
        <pc:chgData name="Blazon, Michelle J" userId="cd8c197a-d30c-41e2-8158-100b7450794e" providerId="ADAL" clId="{9DEC8518-C100-422D-B4B8-DD3B872C9FCD}" dt="2021-01-22T17:18:19.699" v="8" actId="20577"/>
        <pc:sldMkLst>
          <pc:docMk/>
          <pc:sldMk cId="0" sldId="27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23E8C-FA44-4993-A678-63B7AC20CC23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747C0-E24C-47AA-B529-C34075BA04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77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F98BB69-19D5-425C-B33D-FC77D5A6EC32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6210A8A-16C0-4562-AD3A-B1BC2569C6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28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200" b="1" dirty="0">
                <a:solidFill>
                  <a:srgbClr val="106636"/>
                </a:solidFill>
              </a:rPr>
              <a:t>Software and Hardware Codesigned for High Performance, Energy Efficient Binarized Neural Networks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compared to deep neural networks, binarized neural networks (BNNs)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significantly reduce computational complexity and memory demand. These features could be useful in cost- and power-restricted applications, such as the Internet of Things and smart devices. In these applications, real-time response and low computational cost are highly desired within a well-defined level of accuracy.</a:t>
            </a:r>
            <a:endParaRPr lang="en-US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BNNs use single bits to encode each neuron and parameter; this architecture offers different opportunities for optimization. Now researchers at Pacific Northwest National Laboratory have used one of those opportunities: pruning. Pruning machine learning algorithms involves removing redundant pieces of code in the branches of decision trees. The resulting simplification reduces energy and computing costs for these algorithms.</a:t>
            </a:r>
          </a:p>
          <a:p>
            <a:endParaRPr lang="en-US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researchers pruned an existing BNN to create a custom-built out-of-order BNN called O3BNN-R. The out-of-order BNN can prune, on average, 30% of operations without any accuracy loss. With further specific fine-tuning via specific regularization at training, the performance improved an additional 15%. The result of this regularized training is codesigned software and hardware that uses the pruning opportunities to maintain high performance without sacrificing accuracy.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Figure: </a:t>
            </a:r>
            <a:r>
              <a:rPr lang="en-US" sz="1200" dirty="0"/>
              <a:t>Removing bits and pieces along coding branches in machine learning algorithms can reduce complexity in decision trees and increase predictive performance.</a:t>
            </a:r>
          </a:p>
          <a:p>
            <a:endParaRPr lang="en-US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PI: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Kevin Barker</a:t>
            </a:r>
            <a:b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Project #: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66150,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Title: </a:t>
            </a:r>
            <a:r>
              <a:rPr lang="en-US" dirty="0"/>
              <a:t>CENATE - Center for Advanced Architecture Evaluation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 Coordinator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Michelle Simpson</a:t>
            </a:r>
            <a:b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DOE Program Manager: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Robinson Pino</a:t>
            </a:r>
          </a:p>
          <a:p>
            <a:b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Publication Title: 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O3BNN-R: An Out-of-Order Architecture for High-Performance and Regularized BNN Inference</a:t>
            </a:r>
            <a:b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Publication Reference: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T.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Geng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 al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., "O3BNN-R: An Out-of-Order Architecture for High-Performance and Regularized BNN Inference," in </a:t>
            </a:r>
            <a:r>
              <a:rPr lang="en-US" sz="1200" b="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IEEE Transactions on Parallel and Distributed Systems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vol. 32, no. 1, pp. 199-213, 1 Jan. 2021, </a:t>
            </a:r>
            <a:b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doi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10.1109/TPDS.2020.3013637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10A8A-16C0-4562-AD3A-B1BC2569C64A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164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0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62484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69" tIns="45587" rIns="91169" bIns="4558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8" descr="horizontal-logo-green-tex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20"/>
            <a:ext cx="5334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5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1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7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3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9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5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0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6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1E85B-7BF8-4BD7-AC1E-4E995D383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-2286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10"/>
          <p:cNvSpPr>
            <a:spLocks noGrp="1"/>
          </p:cNvSpPr>
          <p:nvPr>
            <p:ph type="ftr" sz="quarter" idx="10"/>
          </p:nvPr>
        </p:nvSpPr>
        <p:spPr>
          <a:xfrm>
            <a:off x="3200400" y="6356350"/>
            <a:ext cx="5257800" cy="365125"/>
          </a:xfrm>
          <a:prstGeom prst="rect">
            <a:avLst/>
          </a:prstGeom>
        </p:spPr>
        <p:txBody>
          <a:bodyPr lIns="91365" tIns="45683" rIns="91365" bIns="45683"/>
          <a:lstStyle>
            <a:lvl1pPr algn="r">
              <a:defRPr b="0">
                <a:solidFill>
                  <a:srgbClr val="146737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8382000" y="6351588"/>
            <a:ext cx="4572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71BFFFE-0D05-4D66-940B-5D906D6749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C652A-1437-4DEE-BE20-1D8E4CBD3D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38BCC3B-A37C-4951-BD7F-ADEEE3040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-2286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10"/>
          <p:cNvSpPr>
            <a:spLocks noGrp="1"/>
          </p:cNvSpPr>
          <p:nvPr>
            <p:ph type="ftr" sz="quarter" idx="10"/>
          </p:nvPr>
        </p:nvSpPr>
        <p:spPr>
          <a:xfrm>
            <a:off x="3200400" y="6356350"/>
            <a:ext cx="5257800" cy="365125"/>
          </a:xfrm>
        </p:spPr>
        <p:txBody>
          <a:bodyPr/>
          <a:lstStyle>
            <a:lvl1pPr algn="ctr">
              <a:defRPr b="0">
                <a:solidFill>
                  <a:srgbClr val="146737"/>
                </a:solidFill>
              </a:defRPr>
            </a:lvl1pPr>
          </a:lstStyle>
          <a:p>
            <a:pPr>
              <a:defRPr/>
            </a:pPr>
            <a:r>
              <a:rPr lang="en-US"/>
              <a:t>http://www.science.doe.gov/bes/</a:t>
            </a:r>
            <a:endParaRPr lang="en-US" b="1">
              <a:latin typeface="TimesNewRomanPSMT"/>
            </a:endParaRPr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8382000" y="6351588"/>
            <a:ext cx="4572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1FEFC3E-B1CF-4B09-AD96-BF17A7EADA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AA921-4423-419F-989D-ABD5BD36FE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0" u="none"/>
              <a:t>Office of Science FY 2011 Budget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C3E240-9EB6-4604-A43D-9910B3F588EA}" type="slidenum">
              <a:rPr lang="en-US" b="0" u="none" smtClean="0"/>
              <a:pPr>
                <a:defRPr/>
              </a:pPr>
              <a:t>‹#›</a:t>
            </a:fld>
            <a:endParaRPr lang="en-US" b="0" u="non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-2286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10"/>
          <p:cNvSpPr>
            <a:spLocks noGrp="1"/>
          </p:cNvSpPr>
          <p:nvPr>
            <p:ph type="ftr" sz="quarter" idx="10"/>
          </p:nvPr>
        </p:nvSpPr>
        <p:spPr>
          <a:xfrm>
            <a:off x="3200400" y="6356350"/>
            <a:ext cx="5257800" cy="365125"/>
          </a:xfrm>
        </p:spPr>
        <p:txBody>
          <a:bodyPr/>
          <a:lstStyle>
            <a:lvl1pPr algn="r">
              <a:defRPr b="0">
                <a:solidFill>
                  <a:srgbClr val="146737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8382000" y="6351588"/>
            <a:ext cx="4572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6618C00-16D3-4AB7-B129-48D8D5EFEF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0" u="none"/>
              <a:t>Office of Science FY 2011 Budget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C3E240-9EB6-4604-A43D-9910B3F588EA}" type="slidenum">
              <a:rPr lang="en-US" b="0" u="none" smtClean="0"/>
              <a:pPr>
                <a:defRPr/>
              </a:pPr>
              <a:t>‹#›</a:t>
            </a:fld>
            <a:endParaRPr lang="en-US" b="0" u="non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Office of Science FY 2011 Budget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9FEA1-DB86-4801-A37E-E46E248BDA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-2286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10"/>
          <p:cNvSpPr>
            <a:spLocks noGrp="1"/>
          </p:cNvSpPr>
          <p:nvPr>
            <p:ph type="ftr" sz="quarter" idx="10"/>
          </p:nvPr>
        </p:nvSpPr>
        <p:spPr>
          <a:xfrm>
            <a:off x="3200400" y="6356350"/>
            <a:ext cx="5257800" cy="365125"/>
          </a:xfrm>
        </p:spPr>
        <p:txBody>
          <a:bodyPr/>
          <a:lstStyle>
            <a:lvl1pPr algn="ctr">
              <a:defRPr sz="1800" b="0">
                <a:solidFill>
                  <a:srgbClr val="146737"/>
                </a:solidFill>
              </a:defRPr>
            </a:lvl1pPr>
          </a:lstStyle>
          <a:p>
            <a:pPr>
              <a:defRPr/>
            </a:pPr>
            <a:r>
              <a:rPr lang="en-US"/>
              <a:t>http://www.science.doe.gov/bes/</a:t>
            </a:r>
            <a:endParaRPr lang="en-US" b="1">
              <a:latin typeface="TimesNewRomanPSMT"/>
            </a:endParaRPr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8382000" y="6351588"/>
            <a:ext cx="4572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EF7118B-8DA2-41CF-B260-A3484F13D4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22FF3-B2FF-4B9D-A1FC-2641F0BD8C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00" y="275333"/>
            <a:ext cx="823081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596" y="1599910"/>
            <a:ext cx="4042833" cy="45258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4574" y="1599910"/>
            <a:ext cx="4042833" cy="45258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FA2B4D-A9D7-4935-A3AF-CDF720EF85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22FF3-B2FF-4B9D-A1FC-2641F0BD8C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0" u="none"/>
              <a:t>Office of Science FY 2011 Budget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C3E240-9EB6-4604-A43D-9910B3F588EA}" type="slidenum">
              <a:rPr lang="en-US" b="0" u="none" smtClean="0"/>
              <a:pPr>
                <a:defRPr/>
              </a:pPr>
              <a:t>‹#›</a:t>
            </a:fld>
            <a:endParaRPr lang="en-US" b="0" u="non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62484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69" tIns="45587" rIns="91169" bIns="4558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8" descr="horizontal-logo-green-tex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20"/>
            <a:ext cx="5334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5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1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7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3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9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5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0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6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1E85B-7BF8-4BD7-AC1E-4E995D3832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22FF3-B2FF-4B9D-A1FC-2641F0BD8CF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FA2B4D-A9D7-4935-A3AF-CDF720EF8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6610" y="275347"/>
            <a:ext cx="8230810" cy="58504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1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1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01" tIns="45652" rIns="91301" bIns="45652"/>
          <a:lstStyle/>
          <a:p>
            <a:fld id="{962462C6-2360-4477-A776-64E82B86702C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lIns="91301" tIns="45652" rIns="91301" bIns="45652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AD6B-B989-4DFB-8FCF-33FA260201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06" indent="0">
              <a:buNone/>
              <a:defRPr sz="2000" b="1"/>
            </a:lvl2pPr>
            <a:lvl3pPr marL="913010" indent="0">
              <a:buNone/>
              <a:defRPr sz="1800" b="1"/>
            </a:lvl3pPr>
            <a:lvl4pPr marL="1369517" indent="0">
              <a:buNone/>
              <a:defRPr sz="1600" b="1"/>
            </a:lvl4pPr>
            <a:lvl5pPr marL="1826021" indent="0">
              <a:buNone/>
              <a:defRPr sz="1600" b="1"/>
            </a:lvl5pPr>
            <a:lvl6pPr marL="2282529" indent="0">
              <a:buNone/>
              <a:defRPr sz="1600" b="1"/>
            </a:lvl6pPr>
            <a:lvl7pPr marL="2739032" indent="0">
              <a:buNone/>
              <a:defRPr sz="1600" b="1"/>
            </a:lvl7pPr>
            <a:lvl8pPr marL="3195539" indent="0">
              <a:buNone/>
              <a:defRPr sz="1600" b="1"/>
            </a:lvl8pPr>
            <a:lvl9pPr marL="365204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06" indent="0">
              <a:buNone/>
              <a:defRPr sz="2000" b="1"/>
            </a:lvl2pPr>
            <a:lvl3pPr marL="913010" indent="0">
              <a:buNone/>
              <a:defRPr sz="1800" b="1"/>
            </a:lvl3pPr>
            <a:lvl4pPr marL="1369517" indent="0">
              <a:buNone/>
              <a:defRPr sz="1600" b="1"/>
            </a:lvl4pPr>
            <a:lvl5pPr marL="1826021" indent="0">
              <a:buNone/>
              <a:defRPr sz="1600" b="1"/>
            </a:lvl5pPr>
            <a:lvl6pPr marL="2282529" indent="0">
              <a:buNone/>
              <a:defRPr sz="1600" b="1"/>
            </a:lvl6pPr>
            <a:lvl7pPr marL="2739032" indent="0">
              <a:buNone/>
              <a:defRPr sz="1600" b="1"/>
            </a:lvl7pPr>
            <a:lvl8pPr marL="3195539" indent="0">
              <a:buNone/>
              <a:defRPr sz="1600" b="1"/>
            </a:lvl8pPr>
            <a:lvl9pPr marL="365204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01" tIns="45652" rIns="91301" bIns="45652"/>
          <a:lstStyle/>
          <a:p>
            <a:fld id="{962462C6-2360-4477-A776-64E82B86702C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lIns="91301" tIns="45652" rIns="91301" bIns="45652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AD6B-B989-4DFB-8FCF-33FA260201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FA2B4D-A9D7-4935-A3AF-CDF720EF85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/>
          <a:lstStyle/>
          <a:p>
            <a:fld id="{68F455FD-F83C-4433-AE11-4D89943CC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04800" y="62484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69" tIns="45587" rIns="91169" bIns="4558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8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334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5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1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7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3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9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5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0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6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6AD9D86-BCF8-4412-8F8D-129D4489B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 lIns="91301" tIns="45652" rIns="91301" bIns="45652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 lIns="91301" tIns="45652" rIns="91301" bIns="45652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E1729-7B66-438D-96AE-E110E2404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-2286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10"/>
          <p:cNvSpPr>
            <a:spLocks noGrp="1"/>
          </p:cNvSpPr>
          <p:nvPr>
            <p:ph type="ftr" sz="quarter" idx="10"/>
          </p:nvPr>
        </p:nvSpPr>
        <p:spPr>
          <a:xfrm>
            <a:off x="3200400" y="6356350"/>
            <a:ext cx="5257800" cy="365125"/>
          </a:xfrm>
          <a:prstGeom prst="rect">
            <a:avLst/>
          </a:prstGeom>
        </p:spPr>
        <p:txBody>
          <a:bodyPr lIns="91365" tIns="45683" rIns="91365" bIns="45683"/>
          <a:lstStyle>
            <a:lvl1pPr algn="r">
              <a:defRPr b="0">
                <a:solidFill>
                  <a:srgbClr val="146737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8382000" y="6351588"/>
            <a:ext cx="4572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71BFFFE-0D05-4D66-940B-5D906D6749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C652A-1437-4DEE-BE20-1D8E4CBD3D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38BCC3B-A37C-4951-BD7F-ADEEE3040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-2286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10"/>
          <p:cNvSpPr>
            <a:spLocks noGrp="1"/>
          </p:cNvSpPr>
          <p:nvPr>
            <p:ph type="ftr" sz="quarter" idx="10"/>
          </p:nvPr>
        </p:nvSpPr>
        <p:spPr>
          <a:xfrm>
            <a:off x="3200400" y="6356350"/>
            <a:ext cx="5257800" cy="365125"/>
          </a:xfrm>
        </p:spPr>
        <p:txBody>
          <a:bodyPr/>
          <a:lstStyle>
            <a:lvl1pPr algn="ctr">
              <a:defRPr b="0">
                <a:solidFill>
                  <a:srgbClr val="146737"/>
                </a:solidFill>
              </a:defRPr>
            </a:lvl1pPr>
          </a:lstStyle>
          <a:p>
            <a:pPr>
              <a:defRPr/>
            </a:pPr>
            <a:r>
              <a:rPr lang="en-US"/>
              <a:t>http://www.science.doe.gov/bes/</a:t>
            </a:r>
            <a:endParaRPr lang="en-US" b="1">
              <a:latin typeface="TimesNewRomanPSMT"/>
            </a:endParaRPr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8382000" y="6351588"/>
            <a:ext cx="4572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1FEFC3E-B1CF-4B09-AD96-BF17A7EADA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AA921-4423-419F-989D-ABD5BD36FE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0" u="none"/>
              <a:t>Office of Science FY 2011 Budget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C3E240-9EB6-4604-A43D-9910B3F588EA}" type="slidenum">
              <a:rPr lang="en-US" b="0" u="none" smtClean="0"/>
              <a:pPr>
                <a:defRPr/>
              </a:pPr>
              <a:t>‹#›</a:t>
            </a:fld>
            <a:endParaRPr lang="en-US" b="0" u="none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-2286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10"/>
          <p:cNvSpPr>
            <a:spLocks noGrp="1"/>
          </p:cNvSpPr>
          <p:nvPr>
            <p:ph type="ftr" sz="quarter" idx="10"/>
          </p:nvPr>
        </p:nvSpPr>
        <p:spPr>
          <a:xfrm>
            <a:off x="3200400" y="6356350"/>
            <a:ext cx="5257800" cy="365125"/>
          </a:xfrm>
        </p:spPr>
        <p:txBody>
          <a:bodyPr/>
          <a:lstStyle>
            <a:lvl1pPr algn="r">
              <a:defRPr b="0">
                <a:solidFill>
                  <a:srgbClr val="146737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8382000" y="6351588"/>
            <a:ext cx="4572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6618C00-16D3-4AB7-B129-48D8D5EFEF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6610" y="275347"/>
            <a:ext cx="8230810" cy="58504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hf hdr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0" u="none"/>
              <a:t>Office of Science FY 2011 Budget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C3E240-9EB6-4604-A43D-9910B3F588EA}" type="slidenum">
              <a:rPr lang="en-US" b="0" u="none" smtClean="0"/>
              <a:pPr>
                <a:defRPr/>
              </a:pPr>
              <a:t>‹#›</a:t>
            </a:fld>
            <a:endParaRPr lang="en-US" b="0" u="none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Office of Science FY 2011 Budget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9FEA1-DB86-4801-A37E-E46E248BDA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-2286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10"/>
          <p:cNvSpPr>
            <a:spLocks noGrp="1"/>
          </p:cNvSpPr>
          <p:nvPr>
            <p:ph type="ftr" sz="quarter" idx="10"/>
          </p:nvPr>
        </p:nvSpPr>
        <p:spPr>
          <a:xfrm>
            <a:off x="3200400" y="6356350"/>
            <a:ext cx="5257800" cy="365125"/>
          </a:xfrm>
        </p:spPr>
        <p:txBody>
          <a:bodyPr/>
          <a:lstStyle>
            <a:lvl1pPr algn="ctr">
              <a:defRPr sz="1800" b="0">
                <a:solidFill>
                  <a:srgbClr val="146737"/>
                </a:solidFill>
              </a:defRPr>
            </a:lvl1pPr>
          </a:lstStyle>
          <a:p>
            <a:pPr>
              <a:defRPr/>
            </a:pPr>
            <a:r>
              <a:rPr lang="en-US"/>
              <a:t>http://www.science.doe.gov/bes/</a:t>
            </a:r>
            <a:endParaRPr lang="en-US" b="1">
              <a:latin typeface="TimesNewRomanPSMT"/>
            </a:endParaRPr>
          </a:p>
        </p:txBody>
      </p:sp>
      <p:sp>
        <p:nvSpPr>
          <p:cNvPr id="4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8382000" y="6351588"/>
            <a:ext cx="4572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EF7118B-8DA2-41CF-B260-A3484F13D4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00" y="275333"/>
            <a:ext cx="823081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596" y="1599910"/>
            <a:ext cx="4042833" cy="45258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4574" y="1599910"/>
            <a:ext cx="4042833" cy="45258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3FA2B4D-A9D7-4935-A3AF-CDF720EF85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22FF3-B2FF-4B9D-A1FC-2641F0BD8C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b="0" u="none"/>
              <a:t>Office of Science FY 2011 Budget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C3E240-9EB6-4604-A43D-9910B3F588EA}" type="slidenum">
              <a:rPr lang="en-US" b="0" u="none" smtClean="0"/>
              <a:pPr>
                <a:defRPr/>
              </a:pPr>
              <a:t>‹#›</a:t>
            </a:fld>
            <a:endParaRPr lang="en-US" b="0" u="none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353962" y="0"/>
            <a:ext cx="8412480" cy="73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6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Footer Placeholder 10"/>
          <p:cNvSpPr>
            <a:spLocks noGrp="1"/>
          </p:cNvSpPr>
          <p:nvPr>
            <p:ph type="ftr" sz="quarter" idx="10"/>
          </p:nvPr>
        </p:nvSpPr>
        <p:spPr>
          <a:xfrm>
            <a:off x="3200400" y="6356350"/>
            <a:ext cx="5257800" cy="365125"/>
          </a:xfrm>
          <a:prstGeom prst="rect">
            <a:avLst/>
          </a:prstGeom>
        </p:spPr>
        <p:txBody>
          <a:bodyPr lIns="91365" tIns="45683" rIns="91365" bIns="45683"/>
          <a:lstStyle>
            <a:lvl1pPr algn="r">
              <a:defRPr b="0">
                <a:solidFill>
                  <a:srgbClr val="146737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8382000" y="6351588"/>
            <a:ext cx="4572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71BFFFE-0D05-4D66-940B-5D906D6749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1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1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01" tIns="45652" rIns="91301" bIns="45652"/>
          <a:lstStyle/>
          <a:p>
            <a:fld id="{962462C6-2360-4477-A776-64E82B86702C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lIns="91301" tIns="45652" rIns="91301" bIns="45652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AD6B-B989-4DFB-8FCF-33FA260201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06" indent="0">
              <a:buNone/>
              <a:defRPr sz="2000" b="1"/>
            </a:lvl2pPr>
            <a:lvl3pPr marL="913010" indent="0">
              <a:buNone/>
              <a:defRPr sz="1800" b="1"/>
            </a:lvl3pPr>
            <a:lvl4pPr marL="1369517" indent="0">
              <a:buNone/>
              <a:defRPr sz="1600" b="1"/>
            </a:lvl4pPr>
            <a:lvl5pPr marL="1826021" indent="0">
              <a:buNone/>
              <a:defRPr sz="1600" b="1"/>
            </a:lvl5pPr>
            <a:lvl6pPr marL="2282529" indent="0">
              <a:buNone/>
              <a:defRPr sz="1600" b="1"/>
            </a:lvl6pPr>
            <a:lvl7pPr marL="2739032" indent="0">
              <a:buNone/>
              <a:defRPr sz="1600" b="1"/>
            </a:lvl7pPr>
            <a:lvl8pPr marL="3195539" indent="0">
              <a:buNone/>
              <a:defRPr sz="1600" b="1"/>
            </a:lvl8pPr>
            <a:lvl9pPr marL="365204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06" indent="0">
              <a:buNone/>
              <a:defRPr sz="2000" b="1"/>
            </a:lvl2pPr>
            <a:lvl3pPr marL="913010" indent="0">
              <a:buNone/>
              <a:defRPr sz="1800" b="1"/>
            </a:lvl3pPr>
            <a:lvl4pPr marL="1369517" indent="0">
              <a:buNone/>
              <a:defRPr sz="1600" b="1"/>
            </a:lvl4pPr>
            <a:lvl5pPr marL="1826021" indent="0">
              <a:buNone/>
              <a:defRPr sz="1600" b="1"/>
            </a:lvl5pPr>
            <a:lvl6pPr marL="2282529" indent="0">
              <a:buNone/>
              <a:defRPr sz="1600" b="1"/>
            </a:lvl6pPr>
            <a:lvl7pPr marL="2739032" indent="0">
              <a:buNone/>
              <a:defRPr sz="1600" b="1"/>
            </a:lvl7pPr>
            <a:lvl8pPr marL="3195539" indent="0">
              <a:buNone/>
              <a:defRPr sz="1600" b="1"/>
            </a:lvl8pPr>
            <a:lvl9pPr marL="365204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301" tIns="45652" rIns="91301" bIns="45652"/>
          <a:lstStyle/>
          <a:p>
            <a:fld id="{962462C6-2360-4477-A776-64E82B86702C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lIns="91301" tIns="45652" rIns="91301" bIns="45652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AD6B-B989-4DFB-8FCF-33FA260201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/>
          <a:lstStyle/>
          <a:p>
            <a:fld id="{68F455FD-F83C-4433-AE11-4D89943CC4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04800" y="62484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69" tIns="45587" rIns="91169" bIns="45587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8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334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5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1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7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3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9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5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0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6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6AD9D86-BCF8-4412-8F8D-129D4489B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 lIns="91301" tIns="45652" rIns="91301" bIns="45652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 lIns="91301" tIns="45652" rIns="91301" bIns="45652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E1729-7B66-438D-96AE-E110E2404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28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27.xml"/><Relationship Id="rId9" Type="http://schemas.openxmlformats.org/officeDocument/2006/relationships/image" Target="../media/image1.jpeg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.jpeg"/><Relationship Id="rId5" Type="http://schemas.openxmlformats.org/officeDocument/2006/relationships/theme" Target="../theme/theme11.xml"/><Relationship Id="rId4" Type="http://schemas.openxmlformats.org/officeDocument/2006/relationships/slideLayout" Target="../slideLayouts/slideLayout34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35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theme" Target="../theme/theme13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38.xml"/><Relationship Id="rId4" Type="http://schemas.openxmlformats.org/officeDocument/2006/relationships/image" Target="../media/image2.jpeg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2.jpeg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image" Target="../media/image1.jpeg"/><Relationship Id="rId5" Type="http://schemas.openxmlformats.org/officeDocument/2006/relationships/theme" Target="../theme/theme16.xml"/><Relationship Id="rId4" Type="http://schemas.openxmlformats.org/officeDocument/2006/relationships/slideLayout" Target="../slideLayouts/slideLayout43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theme" Target="../theme/theme17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2.jpeg"/></Relationships>
</file>

<file path=ppt/slideMasters/_rels/slideMaster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1.xml"/></Relationships>
</file>

<file path=ppt/slideMasters/_rels/slideMaster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theme" Target="../theme/theme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.jpe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.jpe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.jpeg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20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46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604"/>
            <a:ext cx="381000" cy="365125"/>
          </a:xfrm>
          <a:prstGeom prst="rect">
            <a:avLst/>
          </a:prstGeom>
        </p:spPr>
        <p:txBody>
          <a:bodyPr vert="horz" lIns="91169" tIns="45587" rIns="91169" bIns="4558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AAD86A7-DF98-4833-9A9E-353DA9F97E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4715510" y="6155690"/>
            <a:ext cx="4413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i="1" dirty="0">
                <a:solidFill>
                  <a:srgbClr val="000000"/>
                </a:solidFill>
                <a:latin typeface="Arial" charset="0"/>
              </a:rPr>
              <a:t>an Office of Basic Energy Sciences</a:t>
            </a:r>
            <a:r>
              <a:rPr lang="en-US" b="1" i="1" dirty="0">
                <a:solidFill>
                  <a:srgbClr val="808080"/>
                </a:solidFill>
                <a:latin typeface="Arial" charset="0"/>
              </a:rPr>
              <a:t> </a:t>
            </a:r>
            <a:r>
              <a:rPr lang="en-US" b="1" i="1" dirty="0">
                <a:solidFill>
                  <a:srgbClr val="146636"/>
                </a:solidFill>
                <a:latin typeface="Arial" charset="0"/>
              </a:rPr>
              <a:t>Energy Frontier Research Center</a:t>
            </a: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987425"/>
            <a:ext cx="9144000" cy="42863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5558" tIns="42028" rIns="85558" bIns="42028"/>
          <a:lstStyle/>
          <a:p>
            <a:pPr algn="ctr" defTabSz="866775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2200" b="1" i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 Antiqua" pitchFamily="18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 userDrawn="1"/>
        </p:nvSpPr>
        <p:spPr bwMode="auto">
          <a:xfrm>
            <a:off x="0" y="6053138"/>
            <a:ext cx="9144000" cy="42862"/>
          </a:xfrm>
          <a:prstGeom prst="rect">
            <a:avLst/>
          </a:prstGeom>
          <a:gradFill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1"/>
          </a:gra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5558" tIns="42028" rIns="85558" bIns="42028"/>
          <a:lstStyle/>
          <a:p>
            <a:pPr algn="ctr" defTabSz="866775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2200" b="1" i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 Antiqua" pitchFamily="18" charset="0"/>
            </a:endParaRPr>
          </a:p>
        </p:txBody>
      </p:sp>
      <p:pic>
        <p:nvPicPr>
          <p:cNvPr id="10" name="Picture 9" descr="DOE_SC_logo.jp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288108" y="281408"/>
            <a:ext cx="2743200" cy="50781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891" indent="-34189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763" indent="-28490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636" indent="-2279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5495" indent="-2279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347" indent="-2279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46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604"/>
            <a:ext cx="381000" cy="365125"/>
          </a:xfrm>
          <a:prstGeom prst="rect">
            <a:avLst/>
          </a:prstGeom>
        </p:spPr>
        <p:txBody>
          <a:bodyPr vert="horz" lIns="91169" tIns="45587" rIns="91169" bIns="4558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AAD86A7-DF98-4833-9A9E-353DA9F97E6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4715510" y="6155690"/>
            <a:ext cx="4413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i="1" dirty="0">
                <a:solidFill>
                  <a:srgbClr val="000000"/>
                </a:solidFill>
                <a:latin typeface="Arial" charset="0"/>
              </a:rPr>
              <a:t>an Office of Basic Energy Sciences</a:t>
            </a:r>
            <a:r>
              <a:rPr lang="en-US" b="1" i="1" dirty="0">
                <a:solidFill>
                  <a:srgbClr val="808080"/>
                </a:solidFill>
                <a:latin typeface="Arial" charset="0"/>
              </a:rPr>
              <a:t> </a:t>
            </a:r>
            <a:r>
              <a:rPr lang="en-US" b="1" i="1" dirty="0">
                <a:solidFill>
                  <a:srgbClr val="146636"/>
                </a:solidFill>
                <a:latin typeface="Arial" charset="0"/>
              </a:rPr>
              <a:t>Energy Frontier Research Center</a:t>
            </a: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987425"/>
            <a:ext cx="9144000" cy="42863"/>
          </a:xfrm>
          <a:prstGeom prst="rect">
            <a:avLst/>
          </a:prstGeom>
          <a:gradFill>
            <a:gsLst>
              <a:gs pos="0">
                <a:schemeClr val="bg1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5558" tIns="42028" rIns="85558" bIns="42028"/>
          <a:lstStyle/>
          <a:p>
            <a:pPr algn="ctr" defTabSz="866775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2200" b="1" i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 Antiqua" pitchFamily="18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 userDrawn="1"/>
        </p:nvSpPr>
        <p:spPr bwMode="auto">
          <a:xfrm>
            <a:off x="0" y="6053138"/>
            <a:ext cx="9144000" cy="42862"/>
          </a:xfrm>
          <a:prstGeom prst="rect">
            <a:avLst/>
          </a:prstGeom>
          <a:gradFill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1"/>
          </a:gra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5558" tIns="42028" rIns="85558" bIns="42028"/>
          <a:lstStyle/>
          <a:p>
            <a:pPr algn="ctr" defTabSz="866775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2200" b="1" i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 Antiqua" pitchFamily="18" charset="0"/>
            </a:endParaRPr>
          </a:p>
        </p:txBody>
      </p:sp>
      <p:pic>
        <p:nvPicPr>
          <p:cNvPr id="10" name="Picture 9" descr="DOE_SC_logo.jp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288108" y="281408"/>
            <a:ext cx="2743200" cy="50781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891" indent="-34189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763" indent="-28490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636" indent="-2279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5495" indent="-2279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347" indent="-2279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38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69" tIns="45587" rIns="91169" bIns="45587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706B74A-FC86-4F43-83EB-56E873241F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9" descr="horizontal-logo-green-text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0795" indent="-34079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234" indent="-2837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1650" y="161925"/>
            <a:ext cx="516572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6" tIns="45609" rIns="91216" bIns="456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70013"/>
            <a:ext cx="8229600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6" tIns="45609" rIns="91216" bIns="456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3594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66178" y="6619888"/>
            <a:ext cx="3778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6" tIns="45609" rIns="91216" bIns="4560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3150EC00-9A0A-49C1-95F3-32FE6EB7C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35942" name="Rectangle 6"/>
          <p:cNvSpPr>
            <a:spLocks noChangeArrowheads="1"/>
          </p:cNvSpPr>
          <p:nvPr/>
        </p:nvSpPr>
        <p:spPr bwMode="auto">
          <a:xfrm>
            <a:off x="0" y="987425"/>
            <a:ext cx="9144000" cy="42863"/>
          </a:xfrm>
          <a:prstGeom prst="rect">
            <a:avLst/>
          </a:prstGeom>
          <a:gradFill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1"/>
          </a:gra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5348" tIns="41923" rIns="85348" bIns="41923"/>
          <a:lstStyle/>
          <a:p>
            <a:pPr defTabSz="864350" eaLnBrk="0" hangingPunct="0">
              <a:lnSpc>
                <a:spcPct val="85000"/>
              </a:lnSpc>
              <a:defRPr/>
            </a:pPr>
            <a:endParaRPr lang="en-US" sz="2200" b="1" i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 Antiqua" pitchFamily="18" charset="0"/>
              <a:cs typeface="Arial" pitchFamily="34" charset="0"/>
            </a:endParaRPr>
          </a:p>
        </p:txBody>
      </p:sp>
      <p:pic>
        <p:nvPicPr>
          <p:cNvPr id="4102" name="Picture 7" descr="New_DOE_Logo_Color_0428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" y="190513"/>
            <a:ext cx="192563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xStyles>
    <p:titleStyle>
      <a:lvl1pPr algn="ctr" defTabSz="90984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90984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defTabSz="90984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defTabSz="90984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defTabSz="90984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09428" algn="ctr" defTabSz="91268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818855" algn="ctr" defTabSz="91268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228284" algn="ctr" defTabSz="91268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637712" algn="ctr" defTabSz="91268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223497" indent="-223497" algn="l" defTabSz="909844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0006" indent="-223497" algn="l" defTabSz="909844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36510" indent="-223497" algn="l" defTabSz="909844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3013" indent="-223497" algn="l" defTabSz="909844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49519" indent="-223497" algn="l" defTabSz="90984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62252" indent="-227468" algn="l" defTabSz="912684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6pPr>
      <a:lvl7pPr marL="2871686" indent="-227468" algn="l" defTabSz="912684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7pPr>
      <a:lvl8pPr marL="3281113" indent="-227468" algn="l" defTabSz="912684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8pPr>
      <a:lvl9pPr marL="3690544" indent="-227468" algn="l" defTabSz="912684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9428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8855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8284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7712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7144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56572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65999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75428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80" tIns="45641" rIns="91280" bIns="456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38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80" tIns="45641" rIns="91280" bIns="456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280" tIns="45641" rIns="91280" bIns="45641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280" tIns="45641" rIns="91280" bIns="45641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61FF155-EBDD-4976-A1DE-512077D6B8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078" name="Picture 9" descr="horizontal-logo-green-text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64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279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919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5594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0795" indent="-34079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234" indent="-2837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680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6186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2691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0194" indent="-228203" algn="l" defTabSz="91279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6594" indent="-228203" algn="l" defTabSz="91279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991" indent="-228203" algn="l" defTabSz="91279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9388" indent="-228203" algn="l" defTabSz="91279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00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797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197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594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995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391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792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189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31" tIns="45567" rIns="91131" bIns="455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54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31" tIns="45567" rIns="91131" bIns="45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131" tIns="45567" rIns="91131" bIns="4556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31" tIns="45567" rIns="91131" bIns="4556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C3E240-9EB6-4604-A43D-9910B3F588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354792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656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30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695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2609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739" indent="-341739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431" indent="-284779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131" indent="-227836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785" indent="-227836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0433" indent="-227836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6090" indent="-227836" algn="l" defTabSz="911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1740" indent="-227836" algn="l" defTabSz="911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7392" indent="-227836" algn="l" defTabSz="911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3042" indent="-227836" algn="l" defTabSz="911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656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305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957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2609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8261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3912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9567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5216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42" tIns="45573" rIns="91142" bIns="4557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53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42" tIns="45573" rIns="91142" bIns="455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142" tIns="45573" rIns="91142" bIns="4557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42" tIns="45573" rIns="91142" bIns="4557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C3E240-9EB6-4604-A43D-9910B3F588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354791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709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412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11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2822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779" indent="-341779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518" indent="-284812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264" indent="-227862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971" indent="-227862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0673" indent="-227862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6383" indent="-227862" algn="l" defTabSz="91141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087" indent="-227862" algn="l" defTabSz="91141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7791" indent="-227862" algn="l" defTabSz="91141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3495" indent="-227862" algn="l" defTabSz="91141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709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412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117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2822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8527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4232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9940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5643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2" tIns="45583" rIns="91162" bIns="455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51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2" tIns="45583" rIns="91162" bIns="45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162" tIns="45583" rIns="91162" bIns="4558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62" tIns="45583" rIns="91162" bIns="4558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C3E240-9EB6-4604-A43D-9910B3F588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6354789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1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62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43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248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859" indent="-341859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692" indent="-28488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531" indent="-227914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5344" indent="-227914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53" indent="-227914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6969" indent="-227914" algn="l" defTabSz="91162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780" indent="-227914" algn="l" defTabSz="91162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591" indent="-227914" algn="l" defTabSz="91162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401" indent="-227914" algn="l" defTabSz="91162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15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625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437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248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060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4871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686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495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26" tIns="45565" rIns="91126" bIns="455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50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26" tIns="45565" rIns="91126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604"/>
            <a:ext cx="381000" cy="365125"/>
          </a:xfrm>
          <a:prstGeom prst="rect">
            <a:avLst/>
          </a:prstGeom>
        </p:spPr>
        <p:txBody>
          <a:bodyPr vert="horz" lIns="91126" tIns="45565" rIns="91126" bIns="4556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AAD86A7-DF98-4833-9A9E-353DA9F97E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6354780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642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284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692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2568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731" indent="-34173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415" indent="-28477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103" indent="-22782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750" indent="-22782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0388" indent="-22782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6033" indent="-227827" algn="l" defTabSz="9112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1674" indent="-227827" algn="l" defTabSz="9112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7315" indent="-227827" algn="l" defTabSz="9112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2957" indent="-227827" algn="l" defTabSz="9112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642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284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921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2568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8208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3850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9495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5136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8" tIns="45630" rIns="91258" bIns="456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42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8" tIns="45630" rIns="91258" bIns="456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258" tIns="45630" rIns="91258" bIns="4563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258" tIns="45630" rIns="91258" bIns="4563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C3E240-9EB6-4604-A43D-9910B3F588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354780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6294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2583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887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5168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2219" indent="-342219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1473" indent="-28518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40731" indent="-2281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7023" indent="-2281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3313" indent="-2281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9607" indent="-228150" algn="l" defTabSz="91258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5900" indent="-228150" algn="l" defTabSz="91258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191" indent="-228150" algn="l" defTabSz="91258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8480" indent="-228150" algn="l" defTabSz="91258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294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583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877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168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461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751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045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335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0"/>
            <a:ext cx="9144000" cy="73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38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69" tIns="45587" rIns="91169" bIns="45587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706B74A-FC86-4F43-83EB-56E873241F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9" descr="horizontal-logo-green-tex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600" b="1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0795" indent="-34079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234" indent="-2837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38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69" tIns="45587" rIns="91169" bIns="45587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706B74A-FC86-4F43-83EB-56E873241F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9" descr="horizontal-logo-green-text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0795" indent="-34079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234" indent="-2837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38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69" tIns="45587" rIns="91169" bIns="45587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706B74A-FC86-4F43-83EB-56E873241F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9" descr="horizontal-logo-green-tex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0795" indent="-34079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234" indent="-2837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59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1650" y="161925"/>
            <a:ext cx="516572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6" tIns="45609" rIns="91216" bIns="456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70013"/>
            <a:ext cx="8229600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6" tIns="45609" rIns="91216" bIns="456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3594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66178" y="6619888"/>
            <a:ext cx="3778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6" tIns="45609" rIns="91216" bIns="4560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000000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3150EC00-9A0A-49C1-95F3-32FE6EB7C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35942" name="Rectangle 6"/>
          <p:cNvSpPr>
            <a:spLocks noChangeArrowheads="1"/>
          </p:cNvSpPr>
          <p:nvPr/>
        </p:nvSpPr>
        <p:spPr bwMode="auto">
          <a:xfrm>
            <a:off x="0" y="987425"/>
            <a:ext cx="9144000" cy="42863"/>
          </a:xfrm>
          <a:prstGeom prst="rect">
            <a:avLst/>
          </a:prstGeom>
          <a:gradFill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1"/>
          </a:gra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5348" tIns="41923" rIns="85348" bIns="41923"/>
          <a:lstStyle/>
          <a:p>
            <a:pPr defTabSz="864350" eaLnBrk="0" hangingPunct="0">
              <a:lnSpc>
                <a:spcPct val="85000"/>
              </a:lnSpc>
              <a:defRPr/>
            </a:pPr>
            <a:endParaRPr lang="en-US" sz="2200" b="1" i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Book Antiqua" pitchFamily="18" charset="0"/>
              <a:cs typeface="Arial" pitchFamily="34" charset="0"/>
            </a:endParaRPr>
          </a:p>
        </p:txBody>
      </p:sp>
      <p:pic>
        <p:nvPicPr>
          <p:cNvPr id="4102" name="Picture 7" descr="New_DOE_Logo_Color_0428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" y="190513"/>
            <a:ext cx="192563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ctr" defTabSz="90984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90984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defTabSz="90984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defTabSz="90984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defTabSz="90984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09428" algn="ctr" defTabSz="91268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818855" algn="ctr" defTabSz="91268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228284" algn="ctr" defTabSz="91268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637712" algn="ctr" defTabSz="912684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223497" indent="-223497" algn="l" defTabSz="909844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0006" indent="-223497" algn="l" defTabSz="909844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36510" indent="-223497" algn="l" defTabSz="909844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3013" indent="-223497" algn="l" defTabSz="909844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49519" indent="-223497" algn="l" defTabSz="909844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462252" indent="-227468" algn="l" defTabSz="912684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6pPr>
      <a:lvl7pPr marL="2871686" indent="-227468" algn="l" defTabSz="912684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7pPr>
      <a:lvl8pPr marL="3281113" indent="-227468" algn="l" defTabSz="912684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8pPr>
      <a:lvl9pPr marL="3690544" indent="-227468" algn="l" defTabSz="912684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9428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8855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8284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7712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7144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56572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65999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75428" algn="l" defTabSz="81885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80" tIns="45641" rIns="91280" bIns="456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38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80" tIns="45641" rIns="91280" bIns="456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280" tIns="45641" rIns="91280" bIns="45641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280" tIns="45641" rIns="91280" bIns="45641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61FF155-EBDD-4976-A1DE-512077D6B8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078" name="Picture 9" descr="horizontal-logo-green-text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64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279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919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5594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0795" indent="-34079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234" indent="-2837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680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6186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2691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0194" indent="-228203" algn="l" defTabSz="91279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6594" indent="-228203" algn="l" defTabSz="91279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991" indent="-228203" algn="l" defTabSz="91279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9388" indent="-228203" algn="l" defTabSz="91279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00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797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197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594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995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391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792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189" algn="l" defTabSz="91279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31" tIns="45567" rIns="91131" bIns="455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54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31" tIns="45567" rIns="91131" bIns="45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131" tIns="45567" rIns="91131" bIns="4556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31" tIns="45567" rIns="91131" bIns="45567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C3E240-9EB6-4604-A43D-9910B3F588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354792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656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30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695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2609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739" indent="-341739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431" indent="-284779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131" indent="-227836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785" indent="-227836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0433" indent="-227836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6090" indent="-227836" algn="l" defTabSz="911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1740" indent="-227836" algn="l" defTabSz="911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7392" indent="-227836" algn="l" defTabSz="911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3042" indent="-227836" algn="l" defTabSz="91130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656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305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957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2609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8261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3912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9567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5216" algn="l" defTabSz="9113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42" tIns="45573" rIns="91142" bIns="4557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53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42" tIns="45573" rIns="91142" bIns="455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142" tIns="45573" rIns="91142" bIns="4557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42" tIns="45573" rIns="91142" bIns="4557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C3E240-9EB6-4604-A43D-9910B3F588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354791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709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412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11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2822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779" indent="-341779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518" indent="-284812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264" indent="-227862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971" indent="-227862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0673" indent="-227862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6383" indent="-227862" algn="l" defTabSz="91141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087" indent="-227862" algn="l" defTabSz="91141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7791" indent="-227862" algn="l" defTabSz="91141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3495" indent="-227862" algn="l" defTabSz="91141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709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412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117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2822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8527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4232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9940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5643" algn="l" defTabSz="91141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2" tIns="45583" rIns="91162" bIns="4558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51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2" tIns="45583" rIns="91162" bIns="45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162" tIns="45583" rIns="91162" bIns="4558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62" tIns="45583" rIns="91162" bIns="4558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C3E240-9EB6-4604-A43D-9910B3F588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6354789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1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62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43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248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859" indent="-341859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692" indent="-28488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531" indent="-227914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5344" indent="-227914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53" indent="-227914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6969" indent="-227914" algn="l" defTabSz="91162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780" indent="-227914" algn="l" defTabSz="91162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591" indent="-227914" algn="l" defTabSz="91162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401" indent="-227914" algn="l" defTabSz="91162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15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625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437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248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060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4871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686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495" algn="l" defTabSz="91162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26" tIns="45565" rIns="91126" bIns="455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50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26" tIns="45565" rIns="91126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604"/>
            <a:ext cx="381000" cy="365125"/>
          </a:xfrm>
          <a:prstGeom prst="rect">
            <a:avLst/>
          </a:prstGeom>
        </p:spPr>
        <p:txBody>
          <a:bodyPr vert="horz" lIns="91126" tIns="45565" rIns="91126" bIns="4556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AAD86A7-DF98-4833-9A9E-353DA9F97E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6354780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642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284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692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2568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1731" indent="-34173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415" indent="-28477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9103" indent="-22782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750" indent="-22782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0388" indent="-22782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6033" indent="-227827" algn="l" defTabSz="9112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1674" indent="-227827" algn="l" defTabSz="9112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7315" indent="-227827" algn="l" defTabSz="9112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2957" indent="-227827" algn="l" defTabSz="91128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642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284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921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2568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8208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3850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9495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5136" algn="l" defTabSz="9112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8" tIns="45630" rIns="91258" bIns="456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42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58" tIns="45630" rIns="91258" bIns="456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258" tIns="45630" rIns="91258" bIns="4563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Office of Science FY 2011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258" tIns="45630" rIns="91258" bIns="4563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C3E240-9EB6-4604-A43D-9910B3F588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354780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6294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2583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8877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5168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2219" indent="-342219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1473" indent="-28518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40731" indent="-2281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7023" indent="-2281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3313" indent="-2281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9607" indent="-228150" algn="l" defTabSz="91258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5900" indent="-228150" algn="l" defTabSz="91258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2191" indent="-228150" algn="l" defTabSz="91258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8480" indent="-228150" algn="l" defTabSz="91258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294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583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877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168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461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751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4045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335" algn="l" defTabSz="9125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76600" y="813166"/>
            <a:ext cx="5867400" cy="525938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accent3"/>
                </a:solidFill>
              </a:rPr>
              <a:t>Scientific Achievement </a:t>
            </a:r>
          </a:p>
          <a:p>
            <a:pPr marL="228600" indent="0">
              <a:spcBef>
                <a:spcPts val="0"/>
              </a:spcBef>
              <a:buNone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The architecture of a </a:t>
            </a:r>
            <a:r>
              <a:rPr lang="en-US" sz="1800" b="1" dirty="0">
                <a:solidFill>
                  <a:schemeClr val="tx1"/>
                </a:solidFill>
                <a:latin typeface="+mn-lt"/>
              </a:rPr>
              <a:t>binarized neural network (BNN) can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be pruned, or reduced, by </a:t>
            </a:r>
            <a:r>
              <a:rPr lang="en-US" sz="1800" b="1" dirty="0">
                <a:solidFill>
                  <a:schemeClr val="tx1"/>
                </a:solidFill>
                <a:latin typeface="+mn-lt"/>
              </a:rPr>
              <a:t>an average of 30% without accuracy loss.</a:t>
            </a:r>
            <a:endParaRPr lang="en-US" sz="800" b="1" i="1" dirty="0">
              <a:solidFill>
                <a:srgbClr val="106636"/>
              </a:solidFill>
            </a:endParaRPr>
          </a:p>
          <a:p>
            <a:pPr marL="0" lvl="0" indent="0">
              <a:spcBef>
                <a:spcPts val="300"/>
              </a:spcBef>
              <a:buNone/>
            </a:pPr>
            <a:r>
              <a:rPr lang="en-US" sz="2000" dirty="0">
                <a:solidFill>
                  <a:schemeClr val="accent3"/>
                </a:solidFill>
              </a:rPr>
              <a:t>Significance and Impact</a:t>
            </a:r>
          </a:p>
          <a:p>
            <a:pPr marL="237744" lvl="1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+mn-lt"/>
              </a:rPr>
              <a:t>This custom-built BNN provides low-energy, supercomputing-like response in real time, which could make it useful in smart sensors for the power grid and scientific instruments.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dirty="0">
                <a:solidFill>
                  <a:schemeClr val="accent3"/>
                </a:solidFill>
              </a:rPr>
              <a:t>Research Details</a:t>
            </a:r>
          </a:p>
          <a:p>
            <a:pPr marL="406400" lvl="1" indent="-180975">
              <a:spcBef>
                <a:spcPts val="0"/>
              </a:spcBef>
              <a:spcAft>
                <a:spcPts val="300"/>
              </a:spcAft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BNNs use less energy and power for machine learning applications.</a:t>
            </a:r>
          </a:p>
          <a:p>
            <a:pPr marL="406400" lvl="1" indent="-180975">
              <a:spcBef>
                <a:spcPts val="0"/>
              </a:spcBef>
              <a:spcAft>
                <a:spcPts val="300"/>
              </a:spcAft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Pruning a BNN eliminates irregular redundant edges, creating a custom-built out-of-order BNN, called O3BNN-R, that can make predictions within microseconds.</a:t>
            </a:r>
          </a:p>
          <a:p>
            <a:pPr marL="406400" lvl="1" indent="-180975">
              <a:spcBef>
                <a:spcPts val="0"/>
              </a:spcBef>
              <a:spcAft>
                <a:spcPts val="300"/>
              </a:spcAft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Software and hardware were then codesigned to efficiently utilize the pruning opportunities. </a:t>
            </a:r>
            <a:endParaRPr lang="en-US" sz="180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8133"/>
          </a:xfrm>
        </p:spPr>
        <p:txBody>
          <a:bodyPr/>
          <a:lstStyle/>
          <a:p>
            <a:r>
              <a:rPr lang="en-US" sz="2400" dirty="0">
                <a:solidFill>
                  <a:srgbClr val="106636"/>
                </a:solidFill>
              </a:rPr>
              <a:t>Software and Hardware Codesigned for High Performance, Energy Efficient Binarized Neural Networks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3817203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Removing bits and pieces along coding branches in machine learning algorithms can reduce complexity in decision trees and increase predictive performance.</a:t>
            </a:r>
          </a:p>
        </p:txBody>
      </p:sp>
      <p:sp>
        <p:nvSpPr>
          <p:cNvPr id="7" name="TextBox 133"/>
          <p:cNvSpPr txBox="1"/>
          <p:nvPr/>
        </p:nvSpPr>
        <p:spPr>
          <a:xfrm>
            <a:off x="119380" y="5665700"/>
            <a:ext cx="3157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106636"/>
                </a:solidFill>
              </a:rPr>
              <a:t>Work was performed at Pacific Northwest </a:t>
            </a:r>
            <a:br>
              <a:rPr lang="en-US" sz="1200" dirty="0">
                <a:solidFill>
                  <a:srgbClr val="106636"/>
                </a:solidFill>
              </a:rPr>
            </a:br>
            <a:r>
              <a:rPr lang="en-US" sz="1200" dirty="0">
                <a:solidFill>
                  <a:srgbClr val="106636"/>
                </a:solidFill>
              </a:rPr>
              <a:t>National Laboratory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9380" y="4663082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106636"/>
                </a:solidFill>
              </a:rPr>
              <a:t>Tong </a:t>
            </a:r>
            <a:r>
              <a:rPr lang="en-US" sz="1200" dirty="0" err="1">
                <a:solidFill>
                  <a:srgbClr val="106636"/>
                </a:solidFill>
              </a:rPr>
              <a:t>Geng</a:t>
            </a:r>
            <a:r>
              <a:rPr lang="en-US" sz="1200" dirty="0">
                <a:solidFill>
                  <a:srgbClr val="106636"/>
                </a:solidFill>
              </a:rPr>
              <a:t>, </a:t>
            </a:r>
            <a:r>
              <a:rPr lang="en-US" sz="1200" i="1" dirty="0">
                <a:solidFill>
                  <a:srgbClr val="106636"/>
                </a:solidFill>
              </a:rPr>
              <a:t>et al</a:t>
            </a:r>
            <a:r>
              <a:rPr lang="en-US" sz="1200" dirty="0">
                <a:solidFill>
                  <a:srgbClr val="106636"/>
                </a:solidFill>
              </a:rPr>
              <a:t>. </a:t>
            </a:r>
            <a:r>
              <a:rPr lang="en-US" sz="1200" i="1" dirty="0">
                <a:solidFill>
                  <a:srgbClr val="106636"/>
                </a:solidFill>
              </a:rPr>
              <a:t>IEEE Transactions on Parallel and Distributed Systems</a:t>
            </a:r>
            <a:r>
              <a:rPr lang="en-US" sz="1200" dirty="0">
                <a:solidFill>
                  <a:srgbClr val="106636"/>
                </a:solidFill>
              </a:rPr>
              <a:t> </a:t>
            </a:r>
            <a:r>
              <a:rPr lang="en-US" sz="1200" b="1" dirty="0">
                <a:solidFill>
                  <a:srgbClr val="106636"/>
                </a:solidFill>
              </a:rPr>
              <a:t>32</a:t>
            </a:r>
            <a:r>
              <a:rPr lang="en-US" sz="1200" dirty="0">
                <a:solidFill>
                  <a:srgbClr val="106636"/>
                </a:solidFill>
              </a:rPr>
              <a:t>(1):199-213 (2021). [DOI: 10.1109/TPDS.2020.3013637]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9DE8EC-9E45-4E37-A982-9E139F6465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6110040"/>
            <a:ext cx="1471758" cy="873523"/>
          </a:xfrm>
          <a:prstGeom prst="rect">
            <a:avLst/>
          </a:prstGeom>
        </p:spPr>
      </p:pic>
      <p:pic>
        <p:nvPicPr>
          <p:cNvPr id="1026" name="Picture 2" descr="pruning">
            <a:extLst>
              <a:ext uri="{FF2B5EF4-FFF2-40B4-BE49-F238E27FC236}">
                <a16:creationId xmlns:a16="http://schemas.microsoft.com/office/drawing/2014/main" id="{99ECA907-C0B5-48D0-BED4-D486511069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73" y="1143000"/>
            <a:ext cx="3044614" cy="228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681B75-D411-47C0-9459-F52A44BD47D6}"/>
              </a:ext>
            </a:extLst>
          </p:cNvPr>
          <p:cNvSpPr txBox="1"/>
          <p:nvPr/>
        </p:nvSpPr>
        <p:spPr>
          <a:xfrm>
            <a:off x="152400" y="3362550"/>
            <a:ext cx="3060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/>
              <a:t>Composite image by Nathan Johnson | Pacific </a:t>
            </a:r>
          </a:p>
          <a:p>
            <a:r>
              <a:rPr lang="en-US" sz="1200" i="1" dirty="0"/>
              <a:t>Northwest National Laboratory</a:t>
            </a:r>
          </a:p>
          <a:p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_Them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6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1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15_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106636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106636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16_Office Theme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146737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</Template>
  <TotalTime>5839</TotalTime>
  <Words>532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20</vt:i4>
      </vt:variant>
      <vt:variant>
        <vt:lpstr>Slide Titles</vt:lpstr>
      </vt:variant>
      <vt:variant>
        <vt:i4>1</vt:i4>
      </vt:variant>
    </vt:vector>
  </HeadingPairs>
  <TitlesOfParts>
    <vt:vector size="27" baseType="lpstr">
      <vt:lpstr>Arial</vt:lpstr>
      <vt:lpstr>Arial Narrow</vt:lpstr>
      <vt:lpstr>Book Antiqua</vt:lpstr>
      <vt:lpstr>Calibri</vt:lpstr>
      <vt:lpstr>TimesNewRomanPSMT</vt:lpstr>
      <vt:lpstr>Wingdings</vt:lpstr>
      <vt:lpstr>Theme3</vt:lpstr>
      <vt:lpstr>1_Office Theme</vt:lpstr>
      <vt:lpstr>5_Default Design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1_Theme3</vt:lpstr>
      <vt:lpstr>8_Office Theme</vt:lpstr>
      <vt:lpstr>6_Default Design</vt:lpstr>
      <vt:lpstr>9_Office Theme</vt:lpstr>
      <vt:lpstr>10_Office Theme</vt:lpstr>
      <vt:lpstr>11_Office Theme</vt:lpstr>
      <vt:lpstr>12_Office Theme</vt:lpstr>
      <vt:lpstr>13_Office Theme</vt:lpstr>
      <vt:lpstr>14_Office Theme</vt:lpstr>
      <vt:lpstr>15_Office Theme</vt:lpstr>
      <vt:lpstr>16_Office Theme</vt:lpstr>
      <vt:lpstr>Software and Hardware Codesigned for High Performance, Energy Efficient Binarized Neural Networks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helpdesk</dc:creator>
  <cp:lastModifiedBy>Blazon, Michelle J</cp:lastModifiedBy>
  <cp:revision>359</cp:revision>
  <dcterms:created xsi:type="dcterms:W3CDTF">2010-12-15T20:48:04Z</dcterms:created>
  <dcterms:modified xsi:type="dcterms:W3CDTF">2021-01-22T17:18:30Z</dcterms:modified>
</cp:coreProperties>
</file>