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5" r:id="rId1"/>
  </p:sldMasterIdLst>
  <p:notesMasterIdLst>
    <p:notesMasterId r:id="rId3"/>
  </p:notesMasterIdLst>
  <p:handoutMasterIdLst>
    <p:handoutMasterId r:id="rId4"/>
  </p:handoutMasterIdLst>
  <p:sldIdLst>
    <p:sldId id="681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t" initials="YY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106636"/>
    <a:srgbClr val="008000"/>
    <a:srgbClr val="EFEFFF"/>
    <a:srgbClr val="C5ECFF"/>
    <a:srgbClr val="ABE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2412" autoAdjust="0"/>
  </p:normalViewPr>
  <p:slideViewPr>
    <p:cSldViewPr snapToGrid="0">
      <p:cViewPr varScale="1">
        <p:scale>
          <a:sx n="127" d="100"/>
          <a:sy n="127" d="100"/>
        </p:scale>
        <p:origin x="1878" y="162"/>
      </p:cViewPr>
      <p:guideLst>
        <p:guide orient="horz" pos="374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380"/>
    </p:cViewPr>
  </p:sorterViewPr>
  <p:notesViewPr>
    <p:cSldViewPr snapToGrid="0">
      <p:cViewPr varScale="1">
        <p:scale>
          <a:sx n="55" d="100"/>
          <a:sy n="55" d="100"/>
        </p:scale>
        <p:origin x="-180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85EF16-F4A5-44BF-85ED-E5359C341A14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AD67F4-220F-4DF7-8150-5E0B21D92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0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F9EE93-7C47-4ABE-A4EF-98452C5D13ED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2" tIns="45501" rIns="91002" bIns="4550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9133" y="4410392"/>
            <a:ext cx="5586735" cy="41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60B4F2-E066-4AA7-8357-FB703FC89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32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16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88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7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7C86-9AA9-4188-8B4E-7ED7CBBE0E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1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Materials Sciences and Engineering Division</a:t>
            </a:r>
          </a:p>
          <a:p>
            <a:pPr>
              <a:defRPr/>
            </a:pPr>
            <a:r>
              <a:rPr lang="en-US" dirty="0" smtClean="0"/>
              <a:t>Office of Basic Energy Sciences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19CD28-BC99-485A-96DA-CE53FCCAD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5pPr>
      <a:lvl6pPr marL="45597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944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91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88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38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4pPr>
      <a:lvl5pPr marL="2051050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848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82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791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76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76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44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1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88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859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831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80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77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762000"/>
            <a:ext cx="4953000" cy="5410200"/>
          </a:xfrm>
          <a:prstGeom prst="rect">
            <a:avLst/>
          </a:prstGeom>
        </p:spPr>
        <p:txBody>
          <a:bodyPr/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Scientific Achievement</a:t>
            </a:r>
          </a:p>
          <a:p>
            <a:pPr marL="238125" lvl="1" eaLnBrk="0" hangingPunct="0"/>
            <a:r>
              <a:rPr lang="en-US" b="1" dirty="0" smtClean="0">
                <a:latin typeface="+mn-lt"/>
              </a:rPr>
              <a:t>Discovered that atomic ordering of the substrate can direct formation of a soft template and lattice-matching of an inorganic phase to produce highly ordered materials with cubic arrays of </a:t>
            </a:r>
            <a:r>
              <a:rPr lang="en-US" b="1" dirty="0" err="1" smtClean="0">
                <a:latin typeface="+mn-lt"/>
              </a:rPr>
              <a:t>nanopores</a:t>
            </a:r>
            <a:endParaRPr lang="en-US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0" lvl="1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Significance and Impact</a:t>
            </a:r>
          </a:p>
          <a:p>
            <a:pPr marL="182880" lvl="1" indent="-182880" eaLnBrk="0" hangingPunct="0">
              <a:spcBef>
                <a:spcPts val="20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Offers new paradigm in knowledge-based one-step synthesis of highly ordered three-dimensional porous materials for practical applications in catalysis, energy conversion and storage</a:t>
            </a:r>
            <a:endParaRPr lang="en-US" sz="8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182880" lvl="1" indent="-182880" eaLnBrk="0" hangingPunct="0">
              <a:spcBef>
                <a:spcPts val="20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Research Details</a:t>
            </a:r>
          </a:p>
          <a:p>
            <a:pPr marL="0" lvl="1" eaLnBrk="0" hangingPunct="0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The silicon substrate directs the self-assembly of the molecular template along a specific crystallographic direction</a:t>
            </a:r>
            <a:endParaRPr lang="en-US" sz="1400" dirty="0">
              <a:solidFill>
                <a:srgbClr val="146737"/>
              </a:solidFill>
              <a:latin typeface="+mn-lt"/>
              <a:cs typeface="Arial" pitchFamily="34" charset="0"/>
            </a:endParaRPr>
          </a:p>
          <a:p>
            <a:pPr marL="0" lvl="1" eaLnBrk="0" hangingPunct="0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This template then directs the formation of sodium silicate along the same crystallographic direction of the substrate ensuring near-perfect lattice matching between silicon and sodium silicate</a:t>
            </a:r>
          </a:p>
          <a:p>
            <a:pPr marL="0" lvl="1" eaLnBrk="0" hangingPunct="0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After a series of transformations of the organic template, it forms an array of well-defined spherical micelles several nanometers in diameter, arranged in a cubic lattice and encapsulated into the sodium silicate</a:t>
            </a:r>
            <a:endParaRPr lang="en-US" sz="1400" dirty="0">
              <a:solidFill>
                <a:srgbClr val="146737"/>
              </a:solidFill>
              <a:latin typeface="+mn-lt"/>
              <a:cs typeface="Arial" pitchFamily="34" charset="0"/>
            </a:endParaRPr>
          </a:p>
          <a:p>
            <a:pPr marL="0" lvl="1" eaLnBrk="0" hangingPunct="0">
              <a:spcBef>
                <a:spcPts val="600"/>
              </a:spcBef>
              <a:buFont typeface="Calibri" pitchFamily="34" charset="0"/>
              <a:buChar char="–"/>
            </a:pPr>
            <a:endParaRPr lang="en-US" sz="1400" dirty="0">
              <a:solidFill>
                <a:srgbClr val="146737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105400"/>
            <a:ext cx="3581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106636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-76200" y="0"/>
            <a:ext cx="9296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6275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Dual Lattice </a:t>
            </a:r>
            <a:r>
              <a:rPr lang="en-US" dirty="0">
                <a:latin typeface="Arial" charset="0"/>
                <a:cs typeface="Arial" charset="0"/>
              </a:rPr>
              <a:t>Matching Offers New Pathway 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for Ordered Porous Materials Synthesis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127" name="Text Placeholder 2"/>
          <p:cNvSpPr txBox="1">
            <a:spLocks/>
          </p:cNvSpPr>
          <p:nvPr/>
        </p:nvSpPr>
        <p:spPr bwMode="auto">
          <a:xfrm>
            <a:off x="5334000" y="3971925"/>
            <a:ext cx="3581400" cy="151210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200" dirty="0">
                <a:latin typeface="Arial Narrow" pitchFamily="34" charset="0"/>
                <a:cs typeface="Times New Roman" pitchFamily="18" charset="0"/>
              </a:rPr>
              <a:t>H</a:t>
            </a: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ighly ordered sodium silicate particles with a regular array of spherical pores are formed on a silicon surface. The one-step synthesis is directed by the atomic ordering of the substrate, which induces the formation of a soft template for sodium silicate growth. Sodium silicate, in turn, modifies the structure of the soft template during growth, encapsulating it within its structure.</a:t>
            </a:r>
            <a:endParaRPr lang="en-US" sz="1200" dirty="0">
              <a:latin typeface="Arial Narrow" pitchFamily="34" charset="0"/>
              <a:cs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Rectangle 3"/>
          <p:cNvSpPr>
            <a:spLocks noChangeArrowheads="1"/>
          </p:cNvSpPr>
          <p:nvPr/>
        </p:nvSpPr>
        <p:spPr bwMode="auto">
          <a:xfrm>
            <a:off x="5165766" y="5715000"/>
            <a:ext cx="3978235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106636"/>
                </a:solidFill>
                <a:cs typeface="Arial" pitchFamily="34" charset="0"/>
              </a:rPr>
              <a:t>Shin et al.,</a:t>
            </a:r>
            <a:endParaRPr lang="en-US" sz="1400" i="1" dirty="0" smtClean="0">
              <a:solidFill>
                <a:srgbClr val="106636"/>
              </a:solidFill>
              <a:cs typeface="Arial" pitchFamily="34" charset="0"/>
            </a:endParaRPr>
          </a:p>
          <a:p>
            <a:pPr algn="ctr"/>
            <a:r>
              <a:rPr lang="de-DE" sz="1400" i="1" dirty="0" smtClean="0">
                <a:solidFill>
                  <a:srgbClr val="106636"/>
                </a:solidFill>
                <a:cs typeface="Arial" pitchFamily="34" charset="0"/>
              </a:rPr>
              <a:t>ACS Nano </a:t>
            </a:r>
            <a:r>
              <a:rPr lang="de-DE" sz="1400" i="1" dirty="0">
                <a:solidFill>
                  <a:srgbClr val="106636"/>
                </a:solidFill>
                <a:cs typeface="Arial" pitchFamily="34" charset="0"/>
              </a:rPr>
              <a:t>,</a:t>
            </a:r>
            <a:r>
              <a:rPr lang="de-DE" sz="1400" dirty="0" smtClean="0">
                <a:solidFill>
                  <a:srgbClr val="106636"/>
                </a:solidFill>
                <a:cs typeface="Arial" pitchFamily="34" charset="0"/>
              </a:rPr>
              <a:t> 2016, 10, 8670-8675</a:t>
            </a:r>
            <a:r>
              <a:rPr lang="en-US" sz="1400" dirty="0" smtClean="0">
                <a:solidFill>
                  <a:srgbClr val="106636"/>
                </a:solidFill>
                <a:cs typeface="Arial" pitchFamily="34" charset="0"/>
              </a:rPr>
              <a:t>. </a:t>
            </a:r>
            <a:endParaRPr lang="en-US" sz="1400" dirty="0">
              <a:solidFill>
                <a:srgbClr val="106636"/>
              </a:solidFill>
              <a:cs typeface="Arial" pitchFamily="34" charset="0"/>
            </a:endParaRPr>
          </a:p>
        </p:txBody>
      </p:sp>
      <p:sp>
        <p:nvSpPr>
          <p:cNvPr id="2054" name="AutoShape 6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AutoShape 8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0" name="AutoShape 12" descr="data:image/jpeg;base64,/9j/4AAQSkZJRgABAQAAAQABAAD/2wBDAAkGBwgHBgkIBwgKCgkLDRYPDQwMDRsUFRAWIB0iIiAdHx8kKDQsJCYxJx8fLT0tMTU3Ojo6Iys/RD84QzQ5Ojf/2wBDAQoKCg0MDRoPDxo3JR8lNzc3Nzc3Nzc3Nzc3Nzc3Nzc3Nzc3Nzc3Nzc3Nzc3Nzc3Nzc3Nzc3Nzc3Nzc3Nzc3Nzf/wAARCAA3AKkDASIAAhEBAxEB/8QAHAAAAgIDAQEAAAAAAAAAAAAAAAcFBgEDBAII/8QARBAAAQMDAwEFAwYMAwkAAAAAAQIDBAAFEQYSITEHEyJBYRRRgSMycXSRsQgVFjM1N0JScrKzwTQ2wlVic3WSlKHw8f/EABkBAAMBAQEAAAAAAAAAAAAAAAABAgMEBf/EACURAAICAgIBBAIDAAAAAAAAAAECABEDIRIxQQQTUXEysWGB8f/aAAwDAQACEQMRAD8At/aTJv5vdktunbgYjspD6lZWEpVt29cgnjJ6Coa7WnX1tgTJf5U98mKfEkK2lQ27sjKevOMVKdpciRB1Pp2fGgyJns7UklLDZUpO4JTnjjz8+Kr9z1Xdp9tuUN2y3l1MxKgA5FASglO0fNQDjzoPHyf3PQwjJxXgoI82B8/zuY021r2/RBKTfpMZlaQpouBJK0kkbgOOMg//AAiovUl01zp2QETb1KU0s/JvJ27Veh44P384JxUu/qW5Q7RCZtdlnPS20MpPtNuIQyEI2lICUgkE5OM+Z+isv3X8pbYuFfrPcbY6CFtvMwHHmgsHOdmMgHnKeR5gjmpPHq9zdGcP7j414X1Quv3I+ySde3ibFjNXx1j2lgSG1POJ5aKsbgACT0PFd2qI2u7DZHrm5qcutNqWlSUHChjOCMp56dPvrCr/AD4l6hSkWy6T1RIao5mi3llThKwoYRjASANvPP0efDqjUN1u2mJdtes93dK1FxLj8XARyTnwJHQE0Dj87/uSwyswIxqF+l/2OafEeuFu7lmfIhOqCSH4+3eP+oEY+FIu86l1laNXO2J7UklYblts96GmxuQspwcbeuFfbT+Y/Mt/wj7q+fu0j9a6vrMT/RXb6SixBE8XJqo2l6XvQSe61rd0r8itiOofZsqqXXWWqtCXRmPqhli7W1781MjN904rHUYzjcP3TjPketNaqJ21MNO6ClOOAb2X2VtkjoreBx9IJHxrPEwZwrCwZTaFiW+0XOHeLaxcLc8Hoz6dyFjj6QR5EHgiuylX2AyHV2O6x1qJZalgtg9AVIBIHx5+NNTNRlTg5WNTYuFFFFZyoUUUUQhRRRmiEKKM0UQgKzWBWaISPX+nWvqq/wCZNd9R8k91eoSzgJdada+lXhUB9iVVXtUahuUuTI0/o1DT93QjMmQtYDUFJ6FR5ys+ScH3n1oKWMm6mvW2tFW2WzYNPoRL1DLUENtk+BjI+cv4c49M1WYrmquzVf4w1DMTd7NMfHtam1qU5HcV+2kKAyPLA46cDzWkxu+aQ1Ql6buZu0ZwSO8dX3gcznxE58SVcj39elTuvNe3vUFuj26425FtjLSmQpPiJfH7KgVAYTnn4da7x6eqVaIPcx9zsmfQFvnRblDZmQX0Pxnk7m3EHIIrzd/0VN+rufymk5oOPrHR1tN4ct5esLo76RDLnyyEebqUeRxyRnJHkDTTfu0O7aZXMtcluQxLb7plxByCpZ2AehBPI8q48mPg2jYmoaxuS8f/AAzX8A+6vnvtOc7rtRedKVKCHoytqRkqwEHAHma+h0JCEBI6AYFfPfaR+tc/WYn+itfSfmfqTl6EbStfWpKNyoV7Csfmzan8/R83H/mqNq97VXaIpi32mwy4FpQ5vU7P+S7xQ6FQPIA8gATmnJWic4pqFIcR89DSlJ+kA1kmQIbA3LK2IndMIkfjcaF01PcjxYpW9d7o0kBx9wYCktnnaASEg9ePTm9SezmxOsKDKrjHlY8Mxu4PF1KvfkqIP2UruxJhNxv05t+ZKZeciB3ew8W1LO8bskdeVCnL+TiP9rXn/vVVvnJR6BqQmxdSiaO1PcWtRTtC6qlLkO5WzHmoUUOK8OcFSeQSnkHqDxnpVQ7YLUrT96YYiXO5LjyYxd2yJbjmxQODgk8jp1ptM9n1javzd8UZrtxbcDgddkqVlQGBkefHFLT8IX9OW36iv+aqwsrZhx+N/cTAhdy7M2G86zjpl3+4TbTblpBjWuG5sXtx855eMlR67RwOPWqRqe33rstu8KdZ7tLlW+QSA1JWVBRHJQsdOR0UACMH4vNj8w3/AAD7qV34QP6Gs/1xX9NVZ4chbJx8HxKZaW5fAmJqzTsV/vZTUeW0h9Ko76mVjIzjckg+fSkW2/O092oFiIqfdVw5a247DshSlPFSDtBJ44Khk+4E06ezf/IVh+pN/dSrifr9V/zFz+gqqwaLjxRifxLw/wBn02/x/aNVahuCpyxkswXA3HYPXahODnHTJ5NU6zXe89nuu0afuVwem2t1xCB3qirCXDhDicklODwRnHBp40iO179Z9t/4UT+sqlgc5CUbqo3FbEe4rNY86zXJNJG6ht71ytMiPDkGNM2lUaQnq04Bwr+x9CaQOidXS9BXi5NXGAt8vKCJbSnMOIcQVeIE9c7j168HPv8Ao81UNV6Gtl5u8S9uQw/JjEd7H3bUykjoFeo8s8HoeOnRhyKoKuNGZupOxK1ZLDI7Q783qvUkIRrW2hKIEEnKnkgk71njKcnOPP6PnXDW+j4GrrSYklIakNpPs0lI8TSv7pPmP74qagTI8ts+znBb8K21J2qbPuUny/8AcV0OOIbQpbikpQkZUpRwAPU1DZW5AjVdSgorcTuoe0u72i2SNPXKy9xekM9yqR3mWVJIwHUDGSD1A6fZis9hdin9y9c5DrqLVuHs0cnwuugEFzHoOB7z/CKuuodP27XCoglRSYcZzeJZylbo80I89hxyTweMfvC1R2GozDbEdtDTLaQlCEDASB0AFaNlUY+Kiie5IUlrM9k4r5s1/dI8ntHmT2VpcjR5bPjRyFBvbux7+QofCn7qhEBy0lF2he2xVutIUzgHJUsJSTkjjKhVfGmNDpkusP6fgsuIWpCQtofKbUhRKcE54UOOvXil6dxjJJEHHLUucd9qUwh+O4lxpxIUhaTkKB8xXtQCklJGQRgioC0R9N2FTzdqYjwy4rY4lptQypKO8x0/dJV8akl3eChLilPEBtSUK+TVwpWMDp1O4faKwI3qWD8xDzIs7sv181N7ha7cXF90UjAeYV1QD+8njjz2jyNPay3m3XyC3MtUpuQysZyk8p9FDqD6GtE6TZLpFdjTfZ5cYlsLStvejK8bfLGTuT9o99VBeg+z9Ly3hFeYyopUEPvoTkAqx19wPFdDuuUAtdyAOPXUtNy1G21dY1otjYm3F1aS62hXhjNZ8S3D5cZwOpPxIUf4QDzbuooTTawpxqCrekHlO5Rx9xpuQrVp2yQfxZFixIseYNpaxgvZwnxE8nOQOffiq+qw6JVbZdzRpmO5GjlQ390nLm0lJ2gnPl54yMYzSwuqPyqDAkVLrb5DUmDHfYWlbTjaVJUk5BGKV/4QDzf4ss7PeJ732pa9medoQRnHuyR9tXPTbOm7bvNmgNwnHStDiG2iCS2pQIOMjgpV9NcJ07oKUW3zbba57SUlDpRkOFeSnCuhzg/HiljITJy3G21qdXZjIaf0DZSy4lfdxUtr2nO1SeCD6gilPHnRkduPtffN+zm5rR3u7w5LZR1/i4pnp03oZtKym0wkJCAtZDKgAk8An3dfPy56V5XpbQSG3nF2a3BDLXfOKLBwlGSN3TplKvsq0yKrMd7iIJqXPNIPtflMDtJiuh1JRGZjd6Qc7NrilEH4EGnCxD0/Ht6rIxHjtxHA5mIEkBQGN+B5jxDOPfUQzpbQchDTjFntzqXwktrQyVBe7ODn1wfsqMLrjbkbjYchUuLa0OISttQUhQyFJOQRXuojTtrsltafTYY0dhsuFDoYGBvSSCD6jmpesT3qWIViiilCcky3R5S0urCkPpGEvNKKFge7I6j0OR6VqTaGVOJcmPPTFI5T7QoFIPkdgATn1xmiinZhUkMUYoopQnNcoLVwiKjPFaUqKVBSDgpUlQUkj6CAa43rDHkMqbkPPuFe4rWSEqKjtwoEAYI2jGMUUUwTUKE9PWKI+Xi8p1XeyUSD4gMKSlKcDA6FKcEeYJHnWqVp6LJMvvXXdkt1DrqRtGSgpIGcZx4ff5miigMYqEwdORlO96uRILmxpG7wAkNqCk5wnnlPn0yrGM10SLNHkMPMurWpDspEk5CThSVJUAOOmUD1ooo5GFCYnWdmVM9sKll1KUAIJ8CihRUgnjPCjnj064rybM07p1NnedWG+4S0txGNx4GTyD1/vRRRZjoTY9aGHZjMoLU2tlstoCEpwAeuMjj4Vzp05BSFj5QocUFOoUQUrO0pJxjjO4k7cc8++iigMYqEEaeiIx8q+rEMw/GQSUHHzjjKjx+1nqfea3IszCHQsOu7PZkRltHbtWhIVgHj/fPT0oopcjChNLWnYjPsZQ9J3REhLalObjjCgdxPUq3EknnNe49gixlbmHHkErQtWCMFSQRnGMDOcnGMnn35KKfMwoTfabUza0vJjuOqDqgtQcVnxBISVfScDPrXfRRSu+45/9k="/>
          <p:cNvSpPr>
            <a:spLocks noChangeAspect="1" noChangeArrowheads="1"/>
          </p:cNvSpPr>
          <p:nvPr/>
        </p:nvSpPr>
        <p:spPr bwMode="auto">
          <a:xfrm>
            <a:off x="63500" y="-182563"/>
            <a:ext cx="1171575" cy="381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0887" y="6256228"/>
            <a:ext cx="439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Yongsoon</a:t>
            </a:r>
            <a:r>
              <a:rPr lang="en-US" sz="1200" dirty="0" smtClean="0">
                <a:solidFill>
                  <a:srgbClr val="0000FF"/>
                </a:solidFill>
              </a:rPr>
              <a:t> Shin, </a:t>
            </a:r>
            <a:r>
              <a:rPr lang="en-US" sz="1200" dirty="0" err="1" smtClean="0">
                <a:solidFill>
                  <a:srgbClr val="0000FF"/>
                </a:solidFill>
              </a:rPr>
              <a:t>Jinhui</a:t>
            </a:r>
            <a:r>
              <a:rPr lang="en-US" sz="1200" dirty="0" smtClean="0">
                <a:solidFill>
                  <a:srgbClr val="0000FF"/>
                </a:solidFill>
              </a:rPr>
              <a:t> Tao, Bruce </a:t>
            </a:r>
            <a:r>
              <a:rPr lang="en-US" sz="1200" dirty="0" err="1" smtClean="0">
                <a:solidFill>
                  <a:srgbClr val="0000FF"/>
                </a:solidFill>
              </a:rPr>
              <a:t>Arey</a:t>
            </a:r>
            <a:r>
              <a:rPr lang="en-US" sz="1200" dirty="0" smtClean="0">
                <a:solidFill>
                  <a:srgbClr val="0000FF"/>
                </a:solidFill>
              </a:rPr>
              <a:t>, </a:t>
            </a:r>
            <a:r>
              <a:rPr lang="en-US" sz="1200" dirty="0" err="1" smtClean="0">
                <a:solidFill>
                  <a:srgbClr val="0000FF"/>
                </a:solidFill>
              </a:rPr>
              <a:t>Chongmin</a:t>
            </a:r>
            <a:r>
              <a:rPr lang="en-US" sz="1200" dirty="0" smtClean="0">
                <a:solidFill>
                  <a:srgbClr val="0000FF"/>
                </a:solidFill>
              </a:rPr>
              <a:t> Wang, Greg </a:t>
            </a:r>
            <a:r>
              <a:rPr lang="en-US" sz="1200" dirty="0" err="1" smtClean="0">
                <a:solidFill>
                  <a:srgbClr val="0000FF"/>
                </a:solidFill>
              </a:rPr>
              <a:t>Exarhos</a:t>
            </a:r>
            <a:r>
              <a:rPr lang="en-US" sz="1200" dirty="0" smtClean="0">
                <a:solidFill>
                  <a:srgbClr val="0000FF"/>
                </a:solidFill>
              </a:rPr>
              <a:t>, Jim De </a:t>
            </a:r>
            <a:r>
              <a:rPr lang="en-US" sz="1200" dirty="0" err="1" smtClean="0">
                <a:solidFill>
                  <a:srgbClr val="0000FF"/>
                </a:solidFill>
              </a:rPr>
              <a:t>Yoreo</a:t>
            </a:r>
            <a:r>
              <a:rPr lang="en-US" sz="1200" dirty="0" smtClean="0">
                <a:solidFill>
                  <a:srgbClr val="0000FF"/>
                </a:solidFill>
              </a:rPr>
              <a:t>, </a:t>
            </a:r>
            <a:r>
              <a:rPr lang="en-US" sz="1200" dirty="0">
                <a:solidFill>
                  <a:srgbClr val="0000FF"/>
                </a:solidFill>
              </a:rPr>
              <a:t>Maria Sushko</a:t>
            </a:r>
            <a:r>
              <a:rPr lang="en-US" sz="1200" dirty="0" smtClean="0">
                <a:solidFill>
                  <a:srgbClr val="0000FF"/>
                </a:solidFill>
              </a:rPr>
              <a:t>, Jun </a:t>
            </a:r>
            <a:r>
              <a:rPr lang="en-US" sz="1200" dirty="0">
                <a:solidFill>
                  <a:srgbClr val="0000FF"/>
                </a:solidFill>
              </a:rPr>
              <a:t>Liu, </a:t>
            </a:r>
            <a:r>
              <a:rPr lang="en-US" sz="1200" dirty="0" smtClean="0">
                <a:solidFill>
                  <a:srgbClr val="0000FF"/>
                </a:solidFill>
              </a:rPr>
              <a:t>PNNL</a:t>
            </a:r>
            <a:endParaRPr lang="en-US" sz="1100" i="1" dirty="0">
              <a:solidFill>
                <a:srgbClr val="0000FF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438" y="6312338"/>
            <a:ext cx="976520" cy="4245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687" y="824921"/>
            <a:ext cx="3657600" cy="3218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11503</TotalTime>
  <Words>148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3_Office Theme</vt:lpstr>
      <vt:lpstr>Dual Lattice Matching Offers New Pathway  for Ordered Porous Materials Synthesis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Gelston, Megan T</cp:lastModifiedBy>
  <cp:revision>1005</cp:revision>
  <dcterms:created xsi:type="dcterms:W3CDTF">2009-07-03T00:03:58Z</dcterms:created>
  <dcterms:modified xsi:type="dcterms:W3CDTF">2018-05-03T19:09:17Z</dcterms:modified>
</cp:coreProperties>
</file>