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25" r:id="rId1"/>
  </p:sldMasterIdLst>
  <p:notesMasterIdLst>
    <p:notesMasterId r:id="rId3"/>
  </p:notesMasterIdLst>
  <p:handoutMasterIdLst>
    <p:handoutMasterId r:id="rId4"/>
  </p:handoutMasterIdLst>
  <p:sldIdLst>
    <p:sldId id="681" r:id="rId2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5613" indent="15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2813" indent="15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0013" indent="15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7213" indent="15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74">
          <p15:clr>
            <a:srgbClr val="A4A3A4"/>
          </p15:clr>
        </p15:guide>
        <p15:guide id="2" pos="28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4">
          <p15:clr>
            <a:srgbClr val="A4A3A4"/>
          </p15:clr>
        </p15:guide>
        <p15:guide id="2" pos="220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est" initials="YYS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00FF"/>
    <a:srgbClr val="106636"/>
    <a:srgbClr val="008000"/>
    <a:srgbClr val="EFEFFF"/>
    <a:srgbClr val="C5ECFF"/>
    <a:srgbClr val="ABE3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19" autoAdjust="0"/>
    <p:restoredTop sz="92412" autoAdjust="0"/>
  </p:normalViewPr>
  <p:slideViewPr>
    <p:cSldViewPr snapToGrid="0">
      <p:cViewPr varScale="1">
        <p:scale>
          <a:sx n="127" d="100"/>
          <a:sy n="127" d="100"/>
        </p:scale>
        <p:origin x="1878" y="162"/>
      </p:cViewPr>
      <p:guideLst>
        <p:guide orient="horz" pos="374"/>
        <p:guide pos="287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1380"/>
    </p:cViewPr>
  </p:sorterViewPr>
  <p:notesViewPr>
    <p:cSldViewPr snapToGrid="0">
      <p:cViewPr varScale="1">
        <p:scale>
          <a:sx n="55" d="100"/>
          <a:sy n="55" d="100"/>
        </p:scale>
        <p:origin x="-1806" y="-102"/>
      </p:cViewPr>
      <p:guideLst>
        <p:guide orient="horz" pos="2924"/>
        <p:guide pos="22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1" y="0"/>
            <a:ext cx="3027466" cy="46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11" tIns="45605" rIns="91211" bIns="45605" numCol="1" anchor="t" anchorCtr="0" compatLnSpc="1">
            <a:prstTxWarp prst="textNoShape">
              <a:avLst/>
            </a:prstTxWarp>
          </a:bodyPr>
          <a:lstStyle>
            <a:lvl1pPr defTabSz="911597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955953" y="0"/>
            <a:ext cx="3027466" cy="46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11" tIns="45605" rIns="91211" bIns="45605" numCol="1" anchor="t" anchorCtr="0" compatLnSpc="1">
            <a:prstTxWarp prst="textNoShape">
              <a:avLst/>
            </a:prstTxWarp>
          </a:bodyPr>
          <a:lstStyle>
            <a:lvl1pPr algn="r" defTabSz="911597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D285EF16-F4A5-44BF-85ED-E5359C341A14}" type="datetimeFigureOut">
              <a:rPr lang="en-US"/>
              <a:pPr>
                <a:defRPr/>
              </a:pPr>
              <a:t>5/3/2018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1" y="8817612"/>
            <a:ext cx="3027466" cy="46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11" tIns="45605" rIns="91211" bIns="45605" numCol="1" anchor="b" anchorCtr="0" compatLnSpc="1">
            <a:prstTxWarp prst="textNoShape">
              <a:avLst/>
            </a:prstTxWarp>
          </a:bodyPr>
          <a:lstStyle>
            <a:lvl1pPr defTabSz="911597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955953" y="8817612"/>
            <a:ext cx="3027466" cy="46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11" tIns="45605" rIns="91211" bIns="45605" numCol="1" anchor="b" anchorCtr="0" compatLnSpc="1">
            <a:prstTxWarp prst="textNoShape">
              <a:avLst/>
            </a:prstTxWarp>
          </a:bodyPr>
          <a:lstStyle>
            <a:lvl1pPr algn="r" defTabSz="911597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58AD67F4-220F-4DF7-8150-5E0B21D924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2050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1" y="0"/>
            <a:ext cx="3027466" cy="46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11" tIns="45605" rIns="91211" bIns="45605" numCol="1" anchor="t" anchorCtr="0" compatLnSpc="1">
            <a:prstTxWarp prst="textNoShape">
              <a:avLst/>
            </a:prstTxWarp>
          </a:bodyPr>
          <a:lstStyle>
            <a:lvl1pPr defTabSz="911597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955953" y="0"/>
            <a:ext cx="3027466" cy="46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11" tIns="45605" rIns="91211" bIns="45605" numCol="1" anchor="t" anchorCtr="0" compatLnSpc="1">
            <a:prstTxWarp prst="textNoShape">
              <a:avLst/>
            </a:prstTxWarp>
          </a:bodyPr>
          <a:lstStyle>
            <a:lvl1pPr algn="r" defTabSz="911597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3AF9EE93-7C47-4ABE-A4EF-98452C5D13ED}" type="datetimeFigureOut">
              <a:rPr lang="en-US"/>
              <a:pPr>
                <a:defRPr/>
              </a:pPr>
              <a:t>5/3/2018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02" tIns="45501" rIns="91002" bIns="45501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99133" y="4410392"/>
            <a:ext cx="5586735" cy="4177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11" tIns="45605" rIns="91211" bIns="456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1" y="8817612"/>
            <a:ext cx="3027466" cy="46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11" tIns="45605" rIns="91211" bIns="45605" numCol="1" anchor="b" anchorCtr="0" compatLnSpc="1">
            <a:prstTxWarp prst="textNoShape">
              <a:avLst/>
            </a:prstTxWarp>
          </a:bodyPr>
          <a:lstStyle>
            <a:lvl1pPr defTabSz="911597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955953" y="8817612"/>
            <a:ext cx="3027466" cy="46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11" tIns="45605" rIns="91211" bIns="45605" numCol="1" anchor="b" anchorCtr="0" compatLnSpc="1">
            <a:prstTxWarp prst="textNoShape">
              <a:avLst/>
            </a:prstTxWarp>
          </a:bodyPr>
          <a:lstStyle>
            <a:lvl1pPr algn="r" defTabSz="911597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1860B4F2-E066-4AA7-8357-FB703FC891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5093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56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28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00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72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4932" algn="l" defTabSz="91397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1916" algn="l" defTabSz="91397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8904" algn="l" defTabSz="91397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5888" algn="l" defTabSz="91397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700" dirty="0" smtClean="0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377C86-9AA9-4188-8B4E-7ED7CBBE0E0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3183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Materials Sciences and Engineering Division</a:t>
            </a:r>
          </a:p>
          <a:p>
            <a:pPr>
              <a:defRPr/>
            </a:pPr>
            <a:r>
              <a:rPr lang="en-US" dirty="0" smtClean="0"/>
              <a:t>Office of Basic Energy Sciences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-219075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95" tIns="45599" rIns="91195" bIns="4559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52425" y="866775"/>
            <a:ext cx="8410575" cy="525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95" tIns="45599" rIns="91195" bIns="455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5334000" cy="365125"/>
          </a:xfrm>
          <a:prstGeom prst="rect">
            <a:avLst/>
          </a:prstGeom>
        </p:spPr>
        <p:txBody>
          <a:bodyPr vert="horz" lIns="91195" tIns="45599" rIns="91195" bIns="45599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1066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Office of Science FY 2011 Budget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3750" y="6351588"/>
            <a:ext cx="381000" cy="365125"/>
          </a:xfrm>
          <a:prstGeom prst="rect">
            <a:avLst/>
          </a:prstGeom>
        </p:spPr>
        <p:txBody>
          <a:bodyPr vert="horz" lIns="91195" tIns="45599" rIns="91195" bIns="45599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1066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E19CD28-BC99-485A-96DA-CE53FCCADF8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2054" name="Picture 9" descr="horizontal-logo-green-text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6354763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666" r:id="rId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tabLst>
          <a:tab pos="3482975" algn="l"/>
        </a:tabLst>
        <a:defRPr sz="2400" b="1" kern="1200">
          <a:solidFill>
            <a:srgbClr val="106636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tabLst>
          <a:tab pos="3482975" algn="l"/>
        </a:tabLst>
        <a:defRPr sz="2400" b="1">
          <a:solidFill>
            <a:srgbClr val="106636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tabLst>
          <a:tab pos="3482975" algn="l"/>
        </a:tabLst>
        <a:defRPr sz="2400" b="1">
          <a:solidFill>
            <a:srgbClr val="106636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tabLst>
          <a:tab pos="3482975" algn="l"/>
        </a:tabLst>
        <a:defRPr sz="2400" b="1">
          <a:solidFill>
            <a:srgbClr val="106636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tabLst>
          <a:tab pos="3482975" algn="l"/>
        </a:tabLst>
        <a:defRPr sz="2400" b="1">
          <a:solidFill>
            <a:srgbClr val="106636"/>
          </a:solidFill>
          <a:latin typeface="Arial" charset="0"/>
          <a:cs typeface="Arial" charset="0"/>
        </a:defRPr>
      </a:lvl5pPr>
      <a:lvl6pPr marL="455976" algn="ctr" rtl="0" fontAlgn="base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944" algn="ctr" rtl="0" fontAlgn="base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7917" algn="ctr" rtl="0" fontAlgn="base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3887" algn="ctr" rtl="0" fontAlgn="base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b="1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39775" indent="-28416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106636"/>
          </a:solidFill>
          <a:latin typeface="Arial" pitchFamily="34" charset="0"/>
          <a:ea typeface="+mn-ea"/>
          <a:cs typeface="Arial" pitchFamily="34" charset="0"/>
        </a:defRPr>
      </a:lvl2pPr>
      <a:lvl3pPr marL="1139825" indent="-2270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5438" indent="-2270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rgbClr val="106636"/>
          </a:solidFill>
          <a:latin typeface="Arial" pitchFamily="34" charset="0"/>
          <a:ea typeface="+mn-ea"/>
          <a:cs typeface="Arial" pitchFamily="34" charset="0"/>
        </a:defRPr>
      </a:lvl4pPr>
      <a:lvl5pPr marL="2051050" indent="-2270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7848" indent="-227993" algn="l" defTabSz="91194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3820" indent="-227993" algn="l" defTabSz="91194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9791" indent="-227993" algn="l" defTabSz="91194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5760" indent="-227993" algn="l" defTabSz="91194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9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976" algn="l" defTabSz="9119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944" algn="l" defTabSz="9119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917" algn="l" defTabSz="9119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887" algn="l" defTabSz="9119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9859" algn="l" defTabSz="9119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5831" algn="l" defTabSz="9119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1805" algn="l" defTabSz="9119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7775" algn="l" defTabSz="9119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 txBox="1">
            <a:spLocks/>
          </p:cNvSpPr>
          <p:nvPr/>
        </p:nvSpPr>
        <p:spPr>
          <a:xfrm>
            <a:off x="152400" y="762000"/>
            <a:ext cx="4953000" cy="5410200"/>
          </a:xfrm>
          <a:prstGeom prst="rect">
            <a:avLst/>
          </a:prstGeom>
        </p:spPr>
        <p:txBody>
          <a:bodyPr/>
          <a:lstStyle/>
          <a:p>
            <a:pPr marL="0" marR="0" lvl="0" indent="-3429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46737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Scientific Achievement</a:t>
            </a:r>
          </a:p>
          <a:p>
            <a:pPr marL="238125" lvl="1" eaLnBrk="0" hangingPunct="0"/>
            <a:r>
              <a:rPr lang="en-US" b="1" dirty="0" smtClean="0">
                <a:latin typeface="+mn-lt"/>
              </a:rPr>
              <a:t>Discovered that atomic ordering of the substrate can direct formation of a soft template and lattice-matching of an inorganic phase to produce highly ordered materials with cubic arrays of </a:t>
            </a:r>
            <a:r>
              <a:rPr lang="en-US" b="1" dirty="0" err="1" smtClean="0">
                <a:latin typeface="+mn-lt"/>
              </a:rPr>
              <a:t>nanopores</a:t>
            </a:r>
            <a:endParaRPr lang="en-US" b="1" dirty="0" smtClean="0">
              <a:solidFill>
                <a:prstClr val="black"/>
              </a:solidFill>
              <a:latin typeface="+mn-lt"/>
              <a:cs typeface="Arial" pitchFamily="34" charset="0"/>
            </a:endParaRPr>
          </a:p>
          <a:p>
            <a:pPr marL="0" lvl="1" eaLnBrk="0" fontAlgn="base" hangingPunct="0">
              <a:spcBef>
                <a:spcPts val="600"/>
              </a:spcBef>
              <a:spcAft>
                <a:spcPct val="0"/>
              </a:spcAft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46737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Significance and Impact</a:t>
            </a:r>
          </a:p>
          <a:p>
            <a:pPr marL="182880" lvl="1" indent="-182880" eaLnBrk="0" hangingPunct="0">
              <a:spcBef>
                <a:spcPts val="200"/>
              </a:spcBef>
            </a:pPr>
            <a:r>
              <a:rPr lang="en-US" sz="1600" b="1" dirty="0" smtClean="0">
                <a:solidFill>
                  <a:prstClr val="black"/>
                </a:solidFill>
                <a:latin typeface="+mn-lt"/>
                <a:cs typeface="Arial" pitchFamily="34" charset="0"/>
              </a:rPr>
              <a:t>	</a:t>
            </a:r>
            <a:r>
              <a:rPr lang="en-US" sz="1600" dirty="0" smtClean="0">
                <a:solidFill>
                  <a:prstClr val="black"/>
                </a:solidFill>
                <a:latin typeface="+mn-lt"/>
                <a:cs typeface="Arial" pitchFamily="34" charset="0"/>
              </a:rPr>
              <a:t>Offers new paradigm in knowledge-based one-step synthesis of highly ordered three-dimensional porous materials for practical applications in catalysis, energy conversion and storage</a:t>
            </a:r>
            <a:endParaRPr lang="en-US" sz="800" dirty="0" smtClean="0">
              <a:solidFill>
                <a:prstClr val="black"/>
              </a:solidFill>
              <a:latin typeface="+mn-lt"/>
              <a:cs typeface="Arial" pitchFamily="34" charset="0"/>
            </a:endParaRPr>
          </a:p>
          <a:p>
            <a:pPr marL="182880" lvl="1" indent="-182880" eaLnBrk="0" hangingPunct="0">
              <a:spcBef>
                <a:spcPts val="200"/>
              </a:spcBef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46737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Research Details</a:t>
            </a:r>
          </a:p>
          <a:p>
            <a:pPr marL="0" lvl="1" eaLnBrk="0" hangingPunct="0">
              <a:spcBef>
                <a:spcPts val="600"/>
              </a:spcBef>
              <a:buFont typeface="Calibri" pitchFamily="34" charset="0"/>
              <a:buChar char="–"/>
            </a:pPr>
            <a:r>
              <a:rPr lang="en-US" sz="1400" dirty="0" smtClean="0">
                <a:solidFill>
                  <a:srgbClr val="146737"/>
                </a:solidFill>
                <a:latin typeface="+mn-lt"/>
                <a:cs typeface="Arial" pitchFamily="34" charset="0"/>
              </a:rPr>
              <a:t>The silicon substrate directs the self-assembly of the molecular template along a specific crystallographic direction</a:t>
            </a:r>
            <a:endParaRPr lang="en-US" sz="1400" dirty="0">
              <a:solidFill>
                <a:srgbClr val="146737"/>
              </a:solidFill>
              <a:latin typeface="+mn-lt"/>
              <a:cs typeface="Arial" pitchFamily="34" charset="0"/>
            </a:endParaRPr>
          </a:p>
          <a:p>
            <a:pPr marL="0" lvl="1" eaLnBrk="0" hangingPunct="0">
              <a:spcBef>
                <a:spcPts val="600"/>
              </a:spcBef>
              <a:buFont typeface="Calibri" pitchFamily="34" charset="0"/>
              <a:buChar char="–"/>
            </a:pPr>
            <a:r>
              <a:rPr lang="en-US" sz="1400" dirty="0" smtClean="0">
                <a:solidFill>
                  <a:srgbClr val="146737"/>
                </a:solidFill>
                <a:latin typeface="+mn-lt"/>
                <a:cs typeface="Arial" pitchFamily="34" charset="0"/>
              </a:rPr>
              <a:t>This template then directs the formation of sodium silicate along the same crystallographic direction of the substrate ensuring near-perfect lattice matching between silicon and sodium silicate</a:t>
            </a:r>
          </a:p>
          <a:p>
            <a:pPr marL="0" lvl="1" eaLnBrk="0" hangingPunct="0">
              <a:spcBef>
                <a:spcPts val="600"/>
              </a:spcBef>
              <a:buFont typeface="Calibri" pitchFamily="34" charset="0"/>
              <a:buChar char="–"/>
            </a:pPr>
            <a:r>
              <a:rPr lang="en-US" sz="1400" dirty="0" smtClean="0">
                <a:solidFill>
                  <a:srgbClr val="146737"/>
                </a:solidFill>
                <a:latin typeface="+mn-lt"/>
                <a:cs typeface="Arial" pitchFamily="34" charset="0"/>
              </a:rPr>
              <a:t>After a series of transformations of the organic template, it forms an array of well-defined spherical micelles several nanometers in diameter, arranged in a cubic lattice and encapsulated into the sodium silicate</a:t>
            </a:r>
            <a:endParaRPr lang="en-US" sz="1400" dirty="0">
              <a:solidFill>
                <a:srgbClr val="146737"/>
              </a:solidFill>
              <a:latin typeface="+mn-lt"/>
              <a:cs typeface="Arial" pitchFamily="34" charset="0"/>
            </a:endParaRPr>
          </a:p>
          <a:p>
            <a:pPr marL="0" lvl="1" eaLnBrk="0" hangingPunct="0">
              <a:spcBef>
                <a:spcPts val="600"/>
              </a:spcBef>
              <a:buFont typeface="Calibri" pitchFamily="34" charset="0"/>
              <a:buChar char="–"/>
            </a:pPr>
            <a:endParaRPr lang="en-US" sz="1400" dirty="0">
              <a:solidFill>
                <a:srgbClr val="146737"/>
              </a:solidFill>
              <a:latin typeface="+mn-lt"/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334000" y="5105400"/>
            <a:ext cx="35814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1000" dirty="0">
              <a:solidFill>
                <a:srgbClr val="106636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 bwMode="auto">
          <a:xfrm>
            <a:off x="-76200" y="0"/>
            <a:ext cx="929640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2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76275"/>
          </a:xfrm>
        </p:spPr>
        <p:txBody>
          <a:bodyPr/>
          <a:lstStyle/>
          <a:p>
            <a:r>
              <a:rPr lang="en-US" dirty="0" smtClean="0">
                <a:latin typeface="Arial" charset="0"/>
                <a:cs typeface="Arial" charset="0"/>
              </a:rPr>
              <a:t>Dual Lattice </a:t>
            </a:r>
            <a:r>
              <a:rPr lang="en-US" dirty="0">
                <a:latin typeface="Arial" charset="0"/>
                <a:cs typeface="Arial" charset="0"/>
              </a:rPr>
              <a:t>Matching Offers New Pathway </a:t>
            </a:r>
            <a:r>
              <a:rPr lang="en-US" dirty="0" smtClean="0">
                <a:latin typeface="Arial" charset="0"/>
                <a:cs typeface="Arial" charset="0"/>
              </a:rPr>
              <a:t/>
            </a:r>
            <a:br>
              <a:rPr lang="en-US" dirty="0" smtClean="0">
                <a:latin typeface="Arial" charset="0"/>
                <a:cs typeface="Arial" charset="0"/>
              </a:rPr>
            </a:br>
            <a:r>
              <a:rPr lang="en-US" dirty="0" smtClean="0">
                <a:latin typeface="Arial" charset="0"/>
                <a:cs typeface="Arial" charset="0"/>
              </a:rPr>
              <a:t>for Ordered Porous Materials Synthesis</a:t>
            </a:r>
            <a:endParaRPr lang="en-US" b="1" dirty="0" smtClean="0">
              <a:latin typeface="Arial" charset="0"/>
              <a:cs typeface="Arial" charset="0"/>
            </a:endParaRPr>
          </a:p>
        </p:txBody>
      </p:sp>
      <p:sp>
        <p:nvSpPr>
          <p:cNvPr id="127" name="Text Placeholder 2"/>
          <p:cNvSpPr txBox="1">
            <a:spLocks/>
          </p:cNvSpPr>
          <p:nvPr/>
        </p:nvSpPr>
        <p:spPr bwMode="auto">
          <a:xfrm>
            <a:off x="5334000" y="3971925"/>
            <a:ext cx="3581400" cy="1512101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Font typeface="Arial" charset="0"/>
              <a:buNone/>
            </a:pPr>
            <a:r>
              <a:rPr lang="en-US" sz="1200" dirty="0">
                <a:latin typeface="Arial Narrow" pitchFamily="34" charset="0"/>
                <a:cs typeface="Times New Roman" pitchFamily="18" charset="0"/>
              </a:rPr>
              <a:t>H</a:t>
            </a:r>
            <a:r>
              <a:rPr lang="en-US" sz="1200" dirty="0" smtClean="0">
                <a:latin typeface="Arial Narrow" pitchFamily="34" charset="0"/>
                <a:cs typeface="Times New Roman" pitchFamily="18" charset="0"/>
              </a:rPr>
              <a:t>ighly ordered sodium silicate particles with a regular array of spherical pores are formed on a silicon surface. The one-step synthesis is directed by the atomic ordering of the substrate, which induces the formation of a soft template for sodium silicate growth. Sodium silicate, in turn, modifies the structure of the soft template during growth, encapsulating it within its structure.</a:t>
            </a:r>
            <a:endParaRPr lang="en-US" sz="1200" dirty="0">
              <a:latin typeface="Arial Narrow" pitchFamily="34" charset="0"/>
              <a:cs typeface="Times New Roman" pitchFamily="18" charset="0"/>
            </a:endParaRPr>
          </a:p>
          <a:p>
            <a:pPr algn="ctr" eaLnBrk="0" hangingPunct="0">
              <a:spcBef>
                <a:spcPct val="20000"/>
              </a:spcBef>
              <a:buFont typeface="Arial" charset="0"/>
              <a:buNone/>
            </a:pPr>
            <a:endParaRPr lang="en-US" sz="1200" dirty="0"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131" name="Rectangle 3"/>
          <p:cNvSpPr>
            <a:spLocks noChangeArrowheads="1"/>
          </p:cNvSpPr>
          <p:nvPr/>
        </p:nvSpPr>
        <p:spPr bwMode="auto">
          <a:xfrm>
            <a:off x="5165766" y="5715000"/>
            <a:ext cx="3978235" cy="52322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400" dirty="0" smtClean="0">
                <a:solidFill>
                  <a:srgbClr val="106636"/>
                </a:solidFill>
                <a:cs typeface="Arial" pitchFamily="34" charset="0"/>
              </a:rPr>
              <a:t>Shin et al.,</a:t>
            </a:r>
            <a:endParaRPr lang="en-US" sz="1400" i="1" dirty="0" smtClean="0">
              <a:solidFill>
                <a:srgbClr val="106636"/>
              </a:solidFill>
              <a:cs typeface="Arial" pitchFamily="34" charset="0"/>
            </a:endParaRPr>
          </a:p>
          <a:p>
            <a:pPr algn="ctr"/>
            <a:r>
              <a:rPr lang="de-DE" sz="1400" i="1" dirty="0" smtClean="0">
                <a:solidFill>
                  <a:srgbClr val="106636"/>
                </a:solidFill>
                <a:cs typeface="Arial" pitchFamily="34" charset="0"/>
              </a:rPr>
              <a:t>ACS Nano </a:t>
            </a:r>
            <a:r>
              <a:rPr lang="de-DE" sz="1400" i="1" dirty="0">
                <a:solidFill>
                  <a:srgbClr val="106636"/>
                </a:solidFill>
                <a:cs typeface="Arial" pitchFamily="34" charset="0"/>
              </a:rPr>
              <a:t>,</a:t>
            </a:r>
            <a:r>
              <a:rPr lang="de-DE" sz="1400" dirty="0" smtClean="0">
                <a:solidFill>
                  <a:srgbClr val="106636"/>
                </a:solidFill>
                <a:cs typeface="Arial" pitchFamily="34" charset="0"/>
              </a:rPr>
              <a:t> 2016, 10, 8670-8675</a:t>
            </a:r>
            <a:r>
              <a:rPr lang="en-US" sz="1400" dirty="0" smtClean="0">
                <a:solidFill>
                  <a:srgbClr val="106636"/>
                </a:solidFill>
                <a:cs typeface="Arial" pitchFamily="34" charset="0"/>
              </a:rPr>
              <a:t>. </a:t>
            </a:r>
            <a:endParaRPr lang="en-US" sz="1400" dirty="0">
              <a:solidFill>
                <a:srgbClr val="106636"/>
              </a:solidFill>
              <a:cs typeface="Arial" pitchFamily="34" charset="0"/>
            </a:endParaRPr>
          </a:p>
        </p:txBody>
      </p:sp>
      <p:sp>
        <p:nvSpPr>
          <p:cNvPr id="2054" name="AutoShape 6" descr="data:image/jpeg;base64,/9j/4AAQSkZJRgABAQAAAQABAAD/2wBDAAkGBwgHBgkIBwgKCgkLDRYPDQwMDRsUFRAWIB0iIiAdHx8kKDQsJCYxJx8fLT0tMTU3Ojo6Iys/RD84QzQ5Ojf/2wBDAQoKCg0MDRoPDxo3JR8lNzc3Nzc3Nzc3Nzc3Nzc3Nzc3Nzc3Nzc3Nzc3Nzc3Nzc3Nzc3Nzc3Nzc3Nzc3Nzc3Nzf/wAARCABXAIEDASIAAhEBAxEB/8QAHAABAAICAwEAAAAAAAAAAAAAAAUGBAcBAgMI/8QAOxAAAQQCAAUBBQQGCwEAAAAAAQACAwQFEQYSEyExUQcUIkFhFTJxkSNCVYGU0wgWMzZDR1JidbO0wf/EABkBAQEBAAMAAAAAAAAAAAAAAAABAgMEBf/EACERAQEAAgIBBAMAAAAAAAAAAAABAhEDEkEEITFRE3GB/9oADAMBAAIRAxEAPwDeKKsRcYNmqZC3FiL762Psy17D29MkGM6e5refZA7nxs67BetfiuC7kxRxtOxcLqUd1s0bmNY6KQkNI5nA77HtpXrRYkVbzXGFXBHH/bFO1VjuSOY6V3I5lfRADpCHHTSXN0RvW++lNWbja76rSxz/AHiURtLdaB5S7Z+nwpqz3GUiguG+KaXED7kNeOaCzTlMcsE4DX62QHjRO2kg6P0UXxvxPNjMP1a/PVYclHSsXOVrvdo3a5pQDsfMAb8E70fBswyt0LiirNanNj5WZPEZDIZShNCSaZsNn6ryW8skckjvhAHNsc3L3GgCO/StxfPZyd3Gw8N5R1qi2N07OpXHKHglvfq6OwD+SdfoWlFEHPVn5HIY6sx9i9RgZNJXjLQ53PzcrRsgb7DyQBzBRh4wmGa+xxw7kze92Nrp9Sv/AGfNy731deSBpJjlRakVfr8TOtZa/jK+JuOsUWRPm2+IDUjSW6+P6EH8FN1ZXTQMkfC+Fzhsxya5mn0OiR+RUss+R6oiKAiIgIiINb8N0MrlMdxLSp369SrPnL0cshgL5QwvIcGnmAB79iQdehXpUwgh49lxuLyNzGwU8FWjYawic5zRJIAHdRj/AM+xV5x+NqY5s7aUIiE8zp5QCTzSO7ud3+ZWPbwGMt3nXp65Np0YjMrJXscWDZDfhI7bJOvquS8m7U0jshSisZjFULx98ifRsxTdcNJlH6IEuAAGz9AB6Kv4w3uHM7iuFr4kno+88+Iuef0TY37hf/uZ20fmPwV1qYehTfC+tX5HQ8/IedxPxkF29nuTodz6LKmrwzPifNG17oX88ZcNljtEbHodEj95U769vBpQm4GxZwtLPYLljztCWx0iTptqLrP5oX+rT8t+D3Ujw9m8Xl8SZb0PTgy16SuKtuP/ABOT4o3g9t/A8d/OlaqVOCjWbXqs5ImlxDeYnuSSe57+SVGZ2pW9wfCaONnhsTc00V6XpRuOt833XbdsA+B672O979qKjBiTwfx7h6XDs0wxmX67rWOc4vjg5GgiRg/VGyAf3D8JDF24aHHXG9yy8MhgqUZJHH5NEcpKyccG4yR8lGjw/FLIA18v2q9z3AeAXGInX03pdZGMmntzup4Iy2+n7w8ZiQGTk+5vUfy+Stty+RBSC/hLeH4myOOmqymd0eVlfLE4GOy9uh2O9Rv6YH0aVNf5wgjx/V53/oas3IWbGSpy071XBzVpm8skbsq/Th6HUXhd61C4y5Hka+JxZsisK7J/tKVxMW9huzF3GwCr282GkHUo27vtD4qFTL28dyQ0ub3eOF3Ptj9b6jHeNfLXlX5g00DeyO2yqxNhLM12e6/D0BZnDRLLHlZ2F4aNDfLGPH/0rOpx5elXZXq4zGxxM3pv2hIfJ2TsxbJ2fJWc720RNoorrZ79n43+Pk/kp1s9+z8b/HyfyVjSpVFFdbPfs/G/x8n8ldo5s0ZGCWjj2xlw5i268kD5kDpDZ+mwmhJouEUHKIiAiIgLVn9Ij+5lH/kmf9Uq2mqJ7Wug7GYaKxQgvGXLRMiisSOZHzlj9F3KCSPlr6rl4LrlxqX4aO9nlilBevi9jHZBjqh/RCr19acDvlAPz0BvQ3rZ9bNhcRguK8TK3LGrTzbb8shqVx0rb4BGCIwCA3Y8g8p2G62CSVI8Ge0ezave4YHhfCUHmNztxh0YI7dvhbvzpe+O9r2VyWYFFuGxMVkl0YfPK8An/SOxJJIAA13Ol6HL+XLK2Y6v7Ymkdc9jkFmtYt8OcS1bUMbQ4NmYGgAt5ht7SR4O/AW4+BoX1+DcJBM0skjoQse0/qkMAIWl+G+NWz5R0OL4dx2MniY+UQxW7ELJXga5elH2e70BafBW7OD7JucLYm2W8vXpxScu965mg+f3rq+pvLqTNrHXhMIiLqNCIiAiIgIiICIiAiIgLXPt1juDhCtdoczX0MhFYc9vlg5XtDvzcFsZediCKzBJBYjZLFI0tex421zT5BHot8efTOZfSV8a43I28XYM9Gd0MhbykgA7GwdEHt5AP4gFKeRuUrnvlaw9lnZPV+87Z772fnvvtbY4+9jdiB8l/hEdaAnbqDnfGz15HH7w+h7+m/C1RBjL1jItx0NSd91z+QVxGepzenL5C97j5eLlnaf1x2WOKWRt0Z5LFWw+KZ7S10gPxaPnv6/XyvrXg2rLS4Sw1Ww3kmhowse30cGAEKgezX2Tw4h0GW4jYybItIfFV2HR1z8ifk5w/IHxvsVtheZ63nw5LMcPDeM0IiLotCIiAiIgIiICIiAiIgIiICxm0Krbr7ra0ItPYGOnEY5y0eAXedd1kogIiICIiAiIgIiICIiAiIgIiICIiAiIgIiICIiAiIgIiICIiD//2Q=="/>
          <p:cNvSpPr>
            <a:spLocks noChangeAspect="1" noChangeArrowheads="1"/>
          </p:cNvSpPr>
          <p:nvPr/>
        </p:nvSpPr>
        <p:spPr bwMode="auto">
          <a:xfrm>
            <a:off x="63500" y="-395288"/>
            <a:ext cx="1228725" cy="8286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056" name="AutoShape 8" descr="data:image/jpeg;base64,/9j/4AAQSkZJRgABAQAAAQABAAD/2wBDAAkGBwgHBgkIBwgKCgkLDRYPDQwMDRsUFRAWIB0iIiAdHx8kKDQsJCYxJx8fLT0tMTU3Ojo6Iys/RD84QzQ5Ojf/2wBDAQoKCg0MDRoPDxo3JR8lNzc3Nzc3Nzc3Nzc3Nzc3Nzc3Nzc3Nzc3Nzc3Nzc3Nzc3Nzc3Nzc3Nzc3Nzc3Nzc3Nzf/wAARCABXAIEDASIAAhEBAxEB/8QAHAABAAICAwEAAAAAAAAAAAAAAAUGBAcBAgMI/8QAOxAAAQQCAAUBBQQGCwEAAAAAAQACAwQFEQYSEyExUQcUIkFhFTJxkSNCVYGU0wgWMzZDR1JidbO0wf/EABkBAQEBAAMAAAAAAAAAAAAAAAABAgMEBf/EACERAQEAAgIBBAMAAAAAAAAAAAABAhEDEkEEITFRE3GB/9oADAMBAAIRAxEAPwDeKKsRcYNmqZC3FiL762Psy17D29MkGM6e5refZA7nxs67BetfiuC7kxRxtOxcLqUd1s0bmNY6KQkNI5nA77HtpXrRYkVbzXGFXBHH/bFO1VjuSOY6V3I5lfRADpCHHTSXN0RvW++lNWbja76rSxz/AHiURtLdaB5S7Z+nwpqz3GUiguG+KaXED7kNeOaCzTlMcsE4DX62QHjRO2kg6P0UXxvxPNjMP1a/PVYclHSsXOVrvdo3a5pQDsfMAb8E70fBswyt0LiirNanNj5WZPEZDIZShNCSaZsNn6ryW8skckjvhAHNsc3L3GgCO/StxfPZyd3Gw8N5R1qi2N07OpXHKHglvfq6OwD+SdfoWlFEHPVn5HIY6sx9i9RgZNJXjLQ53PzcrRsgb7DyQBzBRh4wmGa+xxw7kze92Nrp9Sv/AGfNy731deSBpJjlRakVfr8TOtZa/jK+JuOsUWRPm2+IDUjSW6+P6EH8FN1ZXTQMkfC+Fzhsxya5mn0OiR+RUss+R6oiKAiIgIiINb8N0MrlMdxLSp369SrPnL0cshgL5QwvIcGnmAB79iQdehXpUwgh49lxuLyNzGwU8FWjYawic5zRJIAHdRj/AM+xV5x+NqY5s7aUIiE8zp5QCTzSO7ud3+ZWPbwGMt3nXp65Np0YjMrJXscWDZDfhI7bJOvquS8m7U0jshSisZjFULx98ifRsxTdcNJlH6IEuAAGz9AB6Kv4w3uHM7iuFr4kno+88+Iuef0TY37hf/uZ20fmPwV1qYehTfC+tX5HQ8/IedxPxkF29nuTodz6LKmrwzPifNG17oX88ZcNljtEbHodEj95U769vBpQm4GxZwtLPYLljztCWx0iTptqLrP5oX+rT8t+D3Ujw9m8Xl8SZb0PTgy16SuKtuP/ABOT4o3g9t/A8d/OlaqVOCjWbXqs5ImlxDeYnuSSe57+SVGZ2pW9wfCaONnhsTc00V6XpRuOt833XbdsA+B672O979qKjBiTwfx7h6XDs0wxmX67rWOc4vjg5GgiRg/VGyAf3D8JDF24aHHXG9yy8MhgqUZJHH5NEcpKyccG4yR8lGjw/FLIA18v2q9z3AeAXGInX03pdZGMmntzup4Iy2+n7w8ZiQGTk+5vUfy+Stty+RBSC/hLeH4myOOmqymd0eVlfLE4GOy9uh2O9Rv6YH0aVNf5wgjx/V53/oas3IWbGSpy071XBzVpm8skbsq/Th6HUXhd61C4y5Hka+JxZsisK7J/tKVxMW9huzF3GwCr282GkHUo27vtD4qFTL28dyQ0ub3eOF3Ptj9b6jHeNfLXlX5g00DeyO2yqxNhLM12e6/D0BZnDRLLHlZ2F4aNDfLGPH/0rOpx5elXZXq4zGxxM3pv2hIfJ2TsxbJ2fJWc720RNoorrZ79n43+Pk/kp1s9+z8b/HyfyVjSpVFFdbPfs/G/x8n8ldo5s0ZGCWjj2xlw5i268kD5kDpDZ+mwmhJouEUHKIiAiIgLVn9Ij+5lH/kmf9Uq2mqJ7Wug7GYaKxQgvGXLRMiisSOZHzlj9F3KCSPlr6rl4LrlxqX4aO9nlilBevi9jHZBjqh/RCr19acDvlAPz0BvQ3rZ9bNhcRguK8TK3LGrTzbb8shqVx0rb4BGCIwCA3Y8g8p2G62CSVI8Ge0ezave4YHhfCUHmNztxh0YI7dvhbvzpe+O9r2VyWYFFuGxMVkl0YfPK8An/SOxJJIAA13Ol6HL+XLK2Y6v7Ymkdc9jkFmtYt8OcS1bUMbQ4NmYGgAt5ht7SR4O/AW4+BoX1+DcJBM0skjoQse0/qkMAIWl+G+NWz5R0OL4dx2MniY+UQxW7ELJXga5elH2e70BafBW7OD7JucLYm2W8vXpxScu965mg+f3rq+pvLqTNrHXhMIiLqNCIiAiIgIiICIiAiIgLXPt1juDhCtdoczX0MhFYc9vlg5XtDvzcFsZediCKzBJBYjZLFI0tex421zT5BHot8efTOZfSV8a43I28XYM9Gd0MhbykgA7GwdEHt5AP4gFKeRuUrnvlaw9lnZPV+87Z772fnvvtbY4+9jdiB8l/hEdaAnbqDnfGz15HH7w+h7+m/C1RBjL1jItx0NSd91z+QVxGepzenL5C97j5eLlnaf1x2WOKWRt0Z5LFWw+KZ7S10gPxaPnv6/XyvrXg2rLS4Sw1Ww3kmhowse30cGAEKgezX2Tw4h0GW4jYybItIfFV2HR1z8ifk5w/IHxvsVtheZ63nw5LMcPDeM0IiLotCIiAiIgIiICIiAiIgIiICxm0Krbr7ra0ItPYGOnEY5y0eAXedd1kogIiICIiAiIgIiICIiAiIgIiICIiAiIgIiICIiAiIgIiICIiD//2Q=="/>
          <p:cNvSpPr>
            <a:spLocks noChangeAspect="1" noChangeArrowheads="1"/>
          </p:cNvSpPr>
          <p:nvPr/>
        </p:nvSpPr>
        <p:spPr bwMode="auto">
          <a:xfrm>
            <a:off x="63500" y="-395288"/>
            <a:ext cx="1228725" cy="8286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060" name="AutoShape 12" descr="data:image/jpeg;base64,/9j/4AAQSkZJRgABAQAAAQABAAD/2wBDAAkGBwgHBgkIBwgKCgkLDRYPDQwMDRsUFRAWIB0iIiAdHx8kKDQsJCYxJx8fLT0tMTU3Ojo6Iys/RD84QzQ5Ojf/2wBDAQoKCg0MDRoPDxo3JR8lNzc3Nzc3Nzc3Nzc3Nzc3Nzc3Nzc3Nzc3Nzc3Nzc3Nzc3Nzc3Nzc3Nzc3Nzc3Nzc3Nzf/wAARCAA3AKkDASIAAhEBAxEB/8QAHAAAAgIDAQEAAAAAAAAAAAAAAAcFBgEDBAII/8QARBAAAQMDAwEFAwYMAwkAAAAAAQIDBAAFEQYSITEHEyJBYRRRgSMycXSRsQgVFjM1N0JScrKzwTQ2wlVic3WSlKHw8f/EABkBAAMBAQEAAAAAAAAAAAAAAAABAgMEBf/EACURAAICAgIBBAIDAAAAAAAAAAECABEDIRIxQQQTUXEysWGB8f/aAAwDAQACEQMRAD8At/aTJv5vdktunbgYjspD6lZWEpVt29cgnjJ6Coa7WnX1tgTJf5U98mKfEkK2lQ27sjKevOMVKdpciRB1Pp2fGgyJns7UklLDZUpO4JTnjjz8+Kr9z1Xdp9tuUN2y3l1MxKgA5FASglO0fNQDjzoPHyf3PQwjJxXgoI82B8/zuY021r2/RBKTfpMZlaQpouBJK0kkbgOOMg//AAiovUl01zp2QETb1KU0s/JvJ27Veh44P384JxUu/qW5Q7RCZtdlnPS20MpPtNuIQyEI2lICUgkE5OM+Z+isv3X8pbYuFfrPcbY6CFtvMwHHmgsHOdmMgHnKeR5gjmpPHq9zdGcP7j414X1Quv3I+ySde3ibFjNXx1j2lgSG1POJ5aKsbgACT0PFd2qI2u7DZHrm5qcutNqWlSUHChjOCMp56dPvrCr/AD4l6hSkWy6T1RIao5mi3llThKwoYRjASANvPP0efDqjUN1u2mJdtes93dK1FxLj8XARyTnwJHQE0Dj87/uSwyswIxqF+l/2OafEeuFu7lmfIhOqCSH4+3eP+oEY+FIu86l1laNXO2J7UklYblts96GmxuQspwcbeuFfbT+Y/Mt/wj7q+fu0j9a6vrMT/RXb6SixBE8XJqo2l6XvQSe61rd0r8itiOofZsqqXXWWqtCXRmPqhli7W1781MjN904rHUYzjcP3TjPketNaqJ21MNO6ClOOAb2X2VtkjoreBx9IJHxrPEwZwrCwZTaFiW+0XOHeLaxcLc8Hoz6dyFjj6QR5EHgiuylX2AyHV2O6x1qJZalgtg9AVIBIHx5+NNTNRlTg5WNTYuFFFFZyoUUUUQhRRRmiEKKM0UQgKzWBWaISPX+nWvqq/wCZNd9R8k91eoSzgJdada+lXhUB9iVVXtUahuUuTI0/o1DT93QjMmQtYDUFJ6FR5ys+ScH3n1oKWMm6mvW2tFW2WzYNPoRL1DLUENtk+BjI+cv4c49M1WYrmquzVf4w1DMTd7NMfHtam1qU5HcV+2kKAyPLA46cDzWkxu+aQ1Ql6buZu0ZwSO8dX3gcznxE58SVcj39elTuvNe3vUFuj26425FtjLSmQpPiJfH7KgVAYTnn4da7x6eqVaIPcx9zsmfQFvnRblDZmQX0Pxnk7m3EHIIrzd/0VN+rufymk5oOPrHR1tN4ct5esLo76RDLnyyEebqUeRxyRnJHkDTTfu0O7aZXMtcluQxLb7plxByCpZ2AehBPI8q48mPg2jYmoaxuS8f/AAzX8A+6vnvtOc7rtRedKVKCHoytqRkqwEHAHma+h0JCEBI6AYFfPfaR+tc/WYn+itfSfmfqTl6EbStfWpKNyoV7Csfmzan8/R83H/mqNq97VXaIpi32mwy4FpQ5vU7P+S7xQ6FQPIA8gATmnJWic4pqFIcR89DSlJ+kA1kmQIbA3LK2IndMIkfjcaF01PcjxYpW9d7o0kBx9wYCktnnaASEg9ePTm9SezmxOsKDKrjHlY8Mxu4PF1KvfkqIP2UruxJhNxv05t+ZKZeciB3ew8W1LO8bskdeVCnL+TiP9rXn/vVVvnJR6BqQmxdSiaO1PcWtRTtC6qlLkO5WzHmoUUOK8OcFSeQSnkHqDxnpVQ7YLUrT96YYiXO5LjyYxd2yJbjmxQODgk8jp1ptM9n1javzd8UZrtxbcDgddkqVlQGBkefHFLT8IX9OW36iv+aqwsrZhx+N/cTAhdy7M2G86zjpl3+4TbTblpBjWuG5sXtx855eMlR67RwOPWqRqe33rstu8KdZ7tLlW+QSA1JWVBRHJQsdOR0UACMH4vNj8w3/AAD7qV34QP6Gs/1xX9NVZ4chbJx8HxKZaW5fAmJqzTsV/vZTUeW0h9Ko76mVjIzjckg+fSkW2/O092oFiIqfdVw5a247DshSlPFSDtBJ44Khk+4E06ezf/IVh+pN/dSrifr9V/zFz+gqqwaLjxRifxLw/wBn02/x/aNVahuCpyxkswXA3HYPXahODnHTJ5NU6zXe89nuu0afuVwem2t1xCB3qirCXDhDicklODwRnHBp40iO179Z9t/4UT+sqlgc5CUbqo3FbEe4rNY86zXJNJG6ht71ytMiPDkGNM2lUaQnq04Bwr+x9CaQOidXS9BXi5NXGAt8vKCJbSnMOIcQVeIE9c7j168HPv8Ao81UNV6Gtl5u8S9uQw/JjEd7H3bUykjoFeo8s8HoeOnRhyKoKuNGZupOxK1ZLDI7Q783qvUkIRrW2hKIEEnKnkgk71njKcnOPP6PnXDW+j4GrrSYklIakNpPs0lI8TSv7pPmP74qagTI8ts+znBb8K21J2qbPuUny/8AcV0OOIbQpbikpQkZUpRwAPU1DZW5AjVdSgorcTuoe0u72i2SNPXKy9xekM9yqR3mWVJIwHUDGSD1A6fZis9hdin9y9c5DrqLVuHs0cnwuugEFzHoOB7z/CKuuodP27XCoglRSYcZzeJZylbo80I89hxyTweMfvC1R2GozDbEdtDTLaQlCEDASB0AFaNlUY+Kiie5IUlrM9k4r5s1/dI8ntHmT2VpcjR5bPjRyFBvbux7+QofCn7qhEBy0lF2he2xVutIUzgHJUsJSTkjjKhVfGmNDpkusP6fgsuIWpCQtofKbUhRKcE54UOOvXil6dxjJJEHHLUucd9qUwh+O4lxpxIUhaTkKB8xXtQCklJGQRgioC0R9N2FTzdqYjwy4rY4lptQypKO8x0/dJV8akl3eChLilPEBtSUK+TVwpWMDp1O4faKwI3qWD8xDzIs7sv181N7ha7cXF90UjAeYV1QD+8njjz2jyNPay3m3XyC3MtUpuQysZyk8p9FDqD6GtE6TZLpFdjTfZ5cYlsLStvejK8bfLGTuT9o99VBeg+z9Ly3hFeYyopUEPvoTkAqx19wPFdDuuUAtdyAOPXUtNy1G21dY1otjYm3F1aS62hXhjNZ8S3D5cZwOpPxIUf4QDzbuooTTawpxqCrekHlO5Rx9xpuQrVp2yQfxZFixIseYNpaxgvZwnxE8nOQOffiq+qw6JVbZdzRpmO5GjlQ390nLm0lJ2gnPl54yMYzSwuqPyqDAkVLrb5DUmDHfYWlbTjaVJUk5BGKV/4QDzf4ss7PeJ732pa9medoQRnHuyR9tXPTbOm7bvNmgNwnHStDiG2iCS2pQIOMjgpV9NcJ07oKUW3zbba57SUlDpRkOFeSnCuhzg/HiljITJy3G21qdXZjIaf0DZSy4lfdxUtr2nO1SeCD6gilPHnRkduPtffN+zm5rR3u7w5LZR1/i4pnp03oZtKym0wkJCAtZDKgAk8An3dfPy56V5XpbQSG3nF2a3BDLXfOKLBwlGSN3TplKvsq0yKrMd7iIJqXPNIPtflMDtJiuh1JRGZjd6Qc7NrilEH4EGnCxD0/Ht6rIxHjtxHA5mIEkBQGN+B5jxDOPfUQzpbQchDTjFntzqXwktrQyVBe7ODn1wfsqMLrjbkbjYchUuLa0OISttQUhQyFJOQRXuojTtrsltafTYY0dhsuFDoYGBvSSCD6jmpesT3qWIViiilCcky3R5S0urCkPpGEvNKKFge7I6j0OR6VqTaGVOJcmPPTFI5T7QoFIPkdgATn1xmiinZhUkMUYoopQnNcoLVwiKjPFaUqKVBSDgpUlQUkj6CAa43rDHkMqbkPPuFe4rWSEqKjtwoEAYI2jGMUUUwTUKE9PWKI+Xi8p1XeyUSD4gMKSlKcDA6FKcEeYJHnWqVp6LJMvvXXdkt1DrqRtGSgpIGcZx4ff5miigMYqEwdORlO96uRILmxpG7wAkNqCk5wnnlPn0yrGM10SLNHkMPMurWpDspEk5CThSVJUAOOmUD1ooo5GFCYnWdmVM9sKll1KUAIJ8CihRUgnjPCjnj064rybM07p1NnedWG+4S0txGNx4GTyD1/vRRRZjoTY9aGHZjMoLU2tlstoCEpwAeuMjj4Vzp05BSFj5QocUFOoUQUrO0pJxjjO4k7cc8++iigMYqEEaeiIx8q+rEMw/GQSUHHzjjKjx+1nqfea3IszCHQsOu7PZkRltHbtWhIVgHj/fPT0oopcjChNLWnYjPsZQ9J3REhLalObjjCgdxPUq3EknnNe49gixlbmHHkErQtWCMFSQRnGMDOcnGMnn35KKfMwoTfabUza0vJjuOqDqgtQcVnxBISVfScDPrXfRRSu+45/9k="/>
          <p:cNvSpPr>
            <a:spLocks noChangeAspect="1" noChangeArrowheads="1"/>
          </p:cNvSpPr>
          <p:nvPr/>
        </p:nvSpPr>
        <p:spPr bwMode="auto">
          <a:xfrm>
            <a:off x="63500" y="-182563"/>
            <a:ext cx="1171575" cy="3810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120887" y="6256228"/>
            <a:ext cx="43975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>
                <a:solidFill>
                  <a:srgbClr val="0000FF"/>
                </a:solidFill>
              </a:rPr>
              <a:t>Yongsoon</a:t>
            </a:r>
            <a:r>
              <a:rPr lang="en-US" sz="1200" dirty="0" smtClean="0">
                <a:solidFill>
                  <a:srgbClr val="0000FF"/>
                </a:solidFill>
              </a:rPr>
              <a:t> Shin, </a:t>
            </a:r>
            <a:r>
              <a:rPr lang="en-US" sz="1200" dirty="0" err="1" smtClean="0">
                <a:solidFill>
                  <a:srgbClr val="0000FF"/>
                </a:solidFill>
              </a:rPr>
              <a:t>Jinhui</a:t>
            </a:r>
            <a:r>
              <a:rPr lang="en-US" sz="1200" dirty="0" smtClean="0">
                <a:solidFill>
                  <a:srgbClr val="0000FF"/>
                </a:solidFill>
              </a:rPr>
              <a:t> Tao, Bruce </a:t>
            </a:r>
            <a:r>
              <a:rPr lang="en-US" sz="1200" dirty="0" err="1" smtClean="0">
                <a:solidFill>
                  <a:srgbClr val="0000FF"/>
                </a:solidFill>
              </a:rPr>
              <a:t>Arey</a:t>
            </a:r>
            <a:r>
              <a:rPr lang="en-US" sz="1200" dirty="0" smtClean="0">
                <a:solidFill>
                  <a:srgbClr val="0000FF"/>
                </a:solidFill>
              </a:rPr>
              <a:t>, </a:t>
            </a:r>
            <a:r>
              <a:rPr lang="en-US" sz="1200" dirty="0" err="1" smtClean="0">
                <a:solidFill>
                  <a:srgbClr val="0000FF"/>
                </a:solidFill>
              </a:rPr>
              <a:t>Chongmin</a:t>
            </a:r>
            <a:r>
              <a:rPr lang="en-US" sz="1200" dirty="0" smtClean="0">
                <a:solidFill>
                  <a:srgbClr val="0000FF"/>
                </a:solidFill>
              </a:rPr>
              <a:t> Wang, Greg </a:t>
            </a:r>
            <a:r>
              <a:rPr lang="en-US" sz="1200" dirty="0" err="1" smtClean="0">
                <a:solidFill>
                  <a:srgbClr val="0000FF"/>
                </a:solidFill>
              </a:rPr>
              <a:t>Exarhos</a:t>
            </a:r>
            <a:r>
              <a:rPr lang="en-US" sz="1200" dirty="0" smtClean="0">
                <a:solidFill>
                  <a:srgbClr val="0000FF"/>
                </a:solidFill>
              </a:rPr>
              <a:t>, Jim De </a:t>
            </a:r>
            <a:r>
              <a:rPr lang="en-US" sz="1200" dirty="0" err="1" smtClean="0">
                <a:solidFill>
                  <a:srgbClr val="0000FF"/>
                </a:solidFill>
              </a:rPr>
              <a:t>Yoreo</a:t>
            </a:r>
            <a:r>
              <a:rPr lang="en-US" sz="1200" dirty="0" smtClean="0">
                <a:solidFill>
                  <a:srgbClr val="0000FF"/>
                </a:solidFill>
              </a:rPr>
              <a:t>, </a:t>
            </a:r>
            <a:r>
              <a:rPr lang="en-US" sz="1200" dirty="0">
                <a:solidFill>
                  <a:srgbClr val="0000FF"/>
                </a:solidFill>
              </a:rPr>
              <a:t>Maria Sushko</a:t>
            </a:r>
            <a:r>
              <a:rPr lang="en-US" sz="1200" dirty="0" smtClean="0">
                <a:solidFill>
                  <a:srgbClr val="0000FF"/>
                </a:solidFill>
              </a:rPr>
              <a:t>, Jun </a:t>
            </a:r>
            <a:r>
              <a:rPr lang="en-US" sz="1200" dirty="0">
                <a:solidFill>
                  <a:srgbClr val="0000FF"/>
                </a:solidFill>
              </a:rPr>
              <a:t>Liu, </a:t>
            </a:r>
            <a:r>
              <a:rPr lang="en-US" sz="1200" dirty="0" smtClean="0">
                <a:solidFill>
                  <a:srgbClr val="0000FF"/>
                </a:solidFill>
              </a:rPr>
              <a:t>PNNL</a:t>
            </a:r>
            <a:endParaRPr lang="en-US" sz="1100" i="1" dirty="0">
              <a:solidFill>
                <a:srgbClr val="0000FF"/>
              </a:solidFill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6438" y="6312338"/>
            <a:ext cx="976520" cy="42457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7687" y="824921"/>
            <a:ext cx="3657600" cy="321868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11503</TotalTime>
  <Words>148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Times New Roman</vt:lpstr>
      <vt:lpstr>3_Office Theme</vt:lpstr>
      <vt:lpstr>Dual Lattice Matching Offers New Pathway  for Ordered Porous Materials Synthesis</vt:lpstr>
    </vt:vector>
  </TitlesOfParts>
  <Company>US Department of Energy (SC)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helpdesk</dc:creator>
  <cp:lastModifiedBy>Gelston, Megan T</cp:lastModifiedBy>
  <cp:revision>1005</cp:revision>
  <dcterms:created xsi:type="dcterms:W3CDTF">2009-07-03T00:03:58Z</dcterms:created>
  <dcterms:modified xsi:type="dcterms:W3CDTF">2018-05-03T19:09:17Z</dcterms:modified>
</cp:coreProperties>
</file>