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5" r:id="rId1"/>
  </p:sldMasterIdLst>
  <p:notesMasterIdLst>
    <p:notesMasterId r:id="rId3"/>
  </p:notesMasterIdLst>
  <p:handoutMasterIdLst>
    <p:handoutMasterId r:id="rId4"/>
  </p:handoutMasterIdLst>
  <p:sldIdLst>
    <p:sldId id="681" r:id="rId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1588" algn="l" rtl="0" fontAlgn="base">
      <a:spcBef>
        <a:spcPct val="0"/>
      </a:spcBef>
      <a:spcAft>
        <a:spcPct val="0"/>
      </a:spcAft>
      <a:defRPr kern="1200">
        <a:solidFill>
          <a:schemeClr val="tx1"/>
        </a:solidFill>
        <a:latin typeface="Arial" charset="0"/>
        <a:ea typeface="+mn-ea"/>
        <a:cs typeface="+mn-cs"/>
      </a:defRPr>
    </a:lvl2pPr>
    <a:lvl3pPr marL="912813" indent="1588" algn="l" rtl="0" fontAlgn="base">
      <a:spcBef>
        <a:spcPct val="0"/>
      </a:spcBef>
      <a:spcAft>
        <a:spcPct val="0"/>
      </a:spcAft>
      <a:defRPr kern="1200">
        <a:solidFill>
          <a:schemeClr val="tx1"/>
        </a:solidFill>
        <a:latin typeface="Arial" charset="0"/>
        <a:ea typeface="+mn-ea"/>
        <a:cs typeface="+mn-cs"/>
      </a:defRPr>
    </a:lvl3pPr>
    <a:lvl4pPr marL="1370013" indent="1588" algn="l" rtl="0" fontAlgn="base">
      <a:spcBef>
        <a:spcPct val="0"/>
      </a:spcBef>
      <a:spcAft>
        <a:spcPct val="0"/>
      </a:spcAft>
      <a:defRPr kern="1200">
        <a:solidFill>
          <a:schemeClr val="tx1"/>
        </a:solidFill>
        <a:latin typeface="Arial" charset="0"/>
        <a:ea typeface="+mn-ea"/>
        <a:cs typeface="+mn-cs"/>
      </a:defRPr>
    </a:lvl4pPr>
    <a:lvl5pPr marL="1827213" indent="1588"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74">
          <p15:clr>
            <a:srgbClr val="A4A3A4"/>
          </p15:clr>
        </p15:guide>
        <p15:guide id="2" pos="2872">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 Wiedner" initials="EW"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46737"/>
    <a:srgbClr val="0000FF"/>
    <a:srgbClr val="008000"/>
    <a:srgbClr val="006600"/>
    <a:srgbClr val="106636"/>
    <a:srgbClr val="EFEFFF"/>
    <a:srgbClr val="C5ECFF"/>
    <a:srgbClr val="ABE3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19" autoAdjust="0"/>
    <p:restoredTop sz="66246" autoAdjust="0"/>
  </p:normalViewPr>
  <p:slideViewPr>
    <p:cSldViewPr snapToGrid="0">
      <p:cViewPr varScale="1">
        <p:scale>
          <a:sx n="77" d="100"/>
          <a:sy n="77" d="100"/>
        </p:scale>
        <p:origin x="3318" y="114"/>
      </p:cViewPr>
      <p:guideLst>
        <p:guide orient="horz" pos="374"/>
        <p:guide pos="2872"/>
      </p:guideLst>
    </p:cSldViewPr>
  </p:slideViewPr>
  <p:notesTextViewPr>
    <p:cViewPr>
      <p:scale>
        <a:sx n="100" d="100"/>
        <a:sy n="100" d="100"/>
      </p:scale>
      <p:origin x="0" y="0"/>
    </p:cViewPr>
  </p:notesTextViewPr>
  <p:sorterViewPr>
    <p:cViewPr>
      <p:scale>
        <a:sx n="90" d="100"/>
        <a:sy n="90" d="100"/>
      </p:scale>
      <p:origin x="0" y="1380"/>
    </p:cViewPr>
  </p:sorterViewPr>
  <p:notesViewPr>
    <p:cSldViewPr snapToGrid="0">
      <p:cViewPr varScale="1">
        <p:scale>
          <a:sx n="55" d="100"/>
          <a:sy n="55" d="100"/>
        </p:scale>
        <p:origin x="-1806"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3038475" cy="465138"/>
          </a:xfrm>
          <a:prstGeom prst="rect">
            <a:avLst/>
          </a:prstGeom>
          <a:noFill/>
          <a:ln w="9525">
            <a:noFill/>
            <a:miter lim="800000"/>
            <a:headEnd/>
            <a:tailEnd/>
          </a:ln>
        </p:spPr>
        <p:txBody>
          <a:bodyPr vert="horz" wrap="square" lIns="91421" tIns="45710" rIns="91421" bIns="45710" numCol="1" anchor="t" anchorCtr="0" compatLnSpc="1">
            <a:prstTxWarp prst="textNoShape">
              <a:avLst/>
            </a:prstTxWarp>
          </a:bodyPr>
          <a:lstStyle>
            <a:lvl1pPr defTabSz="913694">
              <a:defRPr sz="1200">
                <a:latin typeface="Arial" pitchFamily="34" charset="0"/>
              </a:defRPr>
            </a:lvl1pPr>
          </a:lstStyle>
          <a:p>
            <a:pPr>
              <a:defRPr/>
            </a:pPr>
            <a:endParaRPr lang="en-US" dirty="0"/>
          </a:p>
        </p:txBody>
      </p:sp>
      <p:sp>
        <p:nvSpPr>
          <p:cNvPr id="3" name="Date Placeholder 2"/>
          <p:cNvSpPr>
            <a:spLocks noGrp="1"/>
          </p:cNvSpPr>
          <p:nvPr>
            <p:ph type="dt" sz="quarter" idx="1"/>
          </p:nvPr>
        </p:nvSpPr>
        <p:spPr bwMode="auto">
          <a:xfrm>
            <a:off x="3970338" y="1"/>
            <a:ext cx="3038475" cy="465138"/>
          </a:xfrm>
          <a:prstGeom prst="rect">
            <a:avLst/>
          </a:prstGeom>
          <a:noFill/>
          <a:ln w="9525">
            <a:noFill/>
            <a:miter lim="800000"/>
            <a:headEnd/>
            <a:tailEnd/>
          </a:ln>
        </p:spPr>
        <p:txBody>
          <a:bodyPr vert="horz" wrap="square" lIns="91421" tIns="45710" rIns="91421" bIns="45710" numCol="1" anchor="t" anchorCtr="0" compatLnSpc="1">
            <a:prstTxWarp prst="textNoShape">
              <a:avLst/>
            </a:prstTxWarp>
          </a:bodyPr>
          <a:lstStyle>
            <a:lvl1pPr algn="r" defTabSz="913694">
              <a:defRPr sz="1200">
                <a:latin typeface="Arial" pitchFamily="34" charset="0"/>
              </a:defRPr>
            </a:lvl1pPr>
          </a:lstStyle>
          <a:p>
            <a:pPr>
              <a:defRPr/>
            </a:pPr>
            <a:fld id="{D285EF16-F4A5-44BF-85ED-E5359C341A14}" type="datetimeFigureOut">
              <a:rPr lang="en-US"/>
              <a:pPr>
                <a:defRPr/>
              </a:pPr>
              <a:t>4/23/2018</a:t>
            </a:fld>
            <a:endParaRPr lang="en-US" dirty="0"/>
          </a:p>
        </p:txBody>
      </p:sp>
      <p:sp>
        <p:nvSpPr>
          <p:cNvPr id="4" name="Footer Placeholder 3"/>
          <p:cNvSpPr>
            <a:spLocks noGrp="1"/>
          </p:cNvSpPr>
          <p:nvPr>
            <p:ph type="ftr" sz="quarter" idx="2"/>
          </p:nvPr>
        </p:nvSpPr>
        <p:spPr bwMode="auto">
          <a:xfrm>
            <a:off x="1" y="8829675"/>
            <a:ext cx="3038475" cy="465138"/>
          </a:xfrm>
          <a:prstGeom prst="rect">
            <a:avLst/>
          </a:prstGeom>
          <a:noFill/>
          <a:ln w="9525">
            <a:noFill/>
            <a:miter lim="800000"/>
            <a:headEnd/>
            <a:tailEnd/>
          </a:ln>
        </p:spPr>
        <p:txBody>
          <a:bodyPr vert="horz" wrap="square" lIns="91421" tIns="45710" rIns="91421" bIns="45710" numCol="1" anchor="b" anchorCtr="0" compatLnSpc="1">
            <a:prstTxWarp prst="textNoShape">
              <a:avLst/>
            </a:prstTxWarp>
          </a:bodyPr>
          <a:lstStyle>
            <a:lvl1pPr defTabSz="913694">
              <a:defRPr sz="1200">
                <a:latin typeface="Arial" pitchFamily="34" charset="0"/>
              </a:defRPr>
            </a:lvl1pPr>
          </a:lstStyle>
          <a:p>
            <a:pPr>
              <a:defRPr/>
            </a:pPr>
            <a:endParaRPr lang="en-US" dirty="0"/>
          </a:p>
        </p:txBody>
      </p:sp>
      <p:sp>
        <p:nvSpPr>
          <p:cNvPr id="5" name="Slide Number Placeholder 4"/>
          <p:cNvSpPr>
            <a:spLocks noGrp="1"/>
          </p:cNvSpPr>
          <p:nvPr>
            <p:ph type="sldNum" sz="quarter" idx="3"/>
          </p:nvPr>
        </p:nvSpPr>
        <p:spPr bwMode="auto">
          <a:xfrm>
            <a:off x="3970338" y="8829675"/>
            <a:ext cx="3038475" cy="465138"/>
          </a:xfrm>
          <a:prstGeom prst="rect">
            <a:avLst/>
          </a:prstGeom>
          <a:noFill/>
          <a:ln w="9525">
            <a:noFill/>
            <a:miter lim="800000"/>
            <a:headEnd/>
            <a:tailEnd/>
          </a:ln>
        </p:spPr>
        <p:txBody>
          <a:bodyPr vert="horz" wrap="square" lIns="91421" tIns="45710" rIns="91421" bIns="45710" numCol="1" anchor="b" anchorCtr="0" compatLnSpc="1">
            <a:prstTxWarp prst="textNoShape">
              <a:avLst/>
            </a:prstTxWarp>
          </a:bodyPr>
          <a:lstStyle>
            <a:lvl1pPr algn="r" defTabSz="913694">
              <a:defRPr sz="1200">
                <a:latin typeface="Arial" pitchFamily="34" charset="0"/>
              </a:defRPr>
            </a:lvl1pPr>
          </a:lstStyle>
          <a:p>
            <a:pPr>
              <a:defRPr/>
            </a:pPr>
            <a:fld id="{58AD67F4-220F-4DF7-8150-5E0B21D92410}" type="slidenum">
              <a:rPr lang="en-US"/>
              <a:pPr>
                <a:defRPr/>
              </a:pPr>
              <a:t>‹#›</a:t>
            </a:fld>
            <a:endParaRPr lang="en-US" dirty="0"/>
          </a:p>
        </p:txBody>
      </p:sp>
    </p:spTree>
    <p:extLst>
      <p:ext uri="{BB962C8B-B14F-4D97-AF65-F5344CB8AC3E}">
        <p14:creationId xmlns:p14="http://schemas.microsoft.com/office/powerpoint/2010/main" val="2329205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3038475" cy="465138"/>
          </a:xfrm>
          <a:prstGeom prst="rect">
            <a:avLst/>
          </a:prstGeom>
          <a:noFill/>
          <a:ln w="9525">
            <a:noFill/>
            <a:miter lim="800000"/>
            <a:headEnd/>
            <a:tailEnd/>
          </a:ln>
        </p:spPr>
        <p:txBody>
          <a:bodyPr vert="horz" wrap="square" lIns="91421" tIns="45710" rIns="91421" bIns="45710" numCol="1" anchor="t" anchorCtr="0" compatLnSpc="1">
            <a:prstTxWarp prst="textNoShape">
              <a:avLst/>
            </a:prstTxWarp>
          </a:bodyPr>
          <a:lstStyle>
            <a:lvl1pPr defTabSz="913694">
              <a:defRPr sz="1200">
                <a:latin typeface="Calibri" pitchFamily="34" charset="0"/>
              </a:defRPr>
            </a:lvl1pPr>
          </a:lstStyle>
          <a:p>
            <a:pPr>
              <a:defRPr/>
            </a:pPr>
            <a:endParaRPr lang="en-US" dirty="0"/>
          </a:p>
        </p:txBody>
      </p:sp>
      <p:sp>
        <p:nvSpPr>
          <p:cNvPr id="3" name="Date Placeholder 2"/>
          <p:cNvSpPr>
            <a:spLocks noGrp="1"/>
          </p:cNvSpPr>
          <p:nvPr>
            <p:ph type="dt" idx="1"/>
          </p:nvPr>
        </p:nvSpPr>
        <p:spPr bwMode="auto">
          <a:xfrm>
            <a:off x="3970338" y="1"/>
            <a:ext cx="3038475" cy="465138"/>
          </a:xfrm>
          <a:prstGeom prst="rect">
            <a:avLst/>
          </a:prstGeom>
          <a:noFill/>
          <a:ln w="9525">
            <a:noFill/>
            <a:miter lim="800000"/>
            <a:headEnd/>
            <a:tailEnd/>
          </a:ln>
        </p:spPr>
        <p:txBody>
          <a:bodyPr vert="horz" wrap="square" lIns="91421" tIns="45710" rIns="91421" bIns="45710" numCol="1" anchor="t" anchorCtr="0" compatLnSpc="1">
            <a:prstTxWarp prst="textNoShape">
              <a:avLst/>
            </a:prstTxWarp>
          </a:bodyPr>
          <a:lstStyle>
            <a:lvl1pPr algn="r" defTabSz="913694">
              <a:defRPr sz="1200">
                <a:latin typeface="Calibri" pitchFamily="34" charset="0"/>
              </a:defRPr>
            </a:lvl1pPr>
          </a:lstStyle>
          <a:p>
            <a:pPr>
              <a:defRPr/>
            </a:pPr>
            <a:fld id="{3AF9EE93-7C47-4ABE-A4EF-98452C5D13ED}" type="datetimeFigureOut">
              <a:rPr lang="en-US"/>
              <a:pPr>
                <a:defRPr/>
              </a:pPr>
              <a:t>4/23/2018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211" tIns="45606" rIns="91211" bIns="45606" rtlCol="0" anchor="ctr"/>
          <a:lstStyle/>
          <a:p>
            <a:pPr lvl="0"/>
            <a:endParaRPr lang="en-US" noProof="0" dirty="0" smtClean="0"/>
          </a:p>
        </p:txBody>
      </p:sp>
      <p:sp>
        <p:nvSpPr>
          <p:cNvPr id="5" name="Notes Placeholder 4"/>
          <p:cNvSpPr>
            <a:spLocks noGrp="1"/>
          </p:cNvSpPr>
          <p:nvPr>
            <p:ph type="body" sz="quarter" idx="3"/>
          </p:nvPr>
        </p:nvSpPr>
        <p:spPr bwMode="auto">
          <a:xfrm>
            <a:off x="701676" y="4416425"/>
            <a:ext cx="5607050" cy="4183063"/>
          </a:xfrm>
          <a:prstGeom prst="rect">
            <a:avLst/>
          </a:prstGeom>
          <a:noFill/>
          <a:ln w="9525">
            <a:noFill/>
            <a:miter lim="800000"/>
            <a:headEnd/>
            <a:tailEnd/>
          </a:ln>
        </p:spPr>
        <p:txBody>
          <a:bodyPr vert="horz" wrap="square" lIns="91421" tIns="45710" rIns="91421" bIns="4571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1" y="8829675"/>
            <a:ext cx="3038475" cy="465138"/>
          </a:xfrm>
          <a:prstGeom prst="rect">
            <a:avLst/>
          </a:prstGeom>
          <a:noFill/>
          <a:ln w="9525">
            <a:noFill/>
            <a:miter lim="800000"/>
            <a:headEnd/>
            <a:tailEnd/>
          </a:ln>
        </p:spPr>
        <p:txBody>
          <a:bodyPr vert="horz" wrap="square" lIns="91421" tIns="45710" rIns="91421" bIns="45710" numCol="1" anchor="b" anchorCtr="0" compatLnSpc="1">
            <a:prstTxWarp prst="textNoShape">
              <a:avLst/>
            </a:prstTxWarp>
          </a:bodyPr>
          <a:lstStyle>
            <a:lvl1pPr defTabSz="913694">
              <a:defRPr sz="1200">
                <a:latin typeface="Calibri" pitchFamily="34" charset="0"/>
              </a:defRPr>
            </a:lvl1pPr>
          </a:lstStyle>
          <a:p>
            <a:pPr>
              <a:defRPr/>
            </a:pPr>
            <a:endParaRPr lang="en-US" dirty="0"/>
          </a:p>
        </p:txBody>
      </p:sp>
      <p:sp>
        <p:nvSpPr>
          <p:cNvPr id="7" name="Slide Number Placeholder 6"/>
          <p:cNvSpPr>
            <a:spLocks noGrp="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1421" tIns="45710" rIns="91421" bIns="45710" numCol="1" anchor="b" anchorCtr="0" compatLnSpc="1">
            <a:prstTxWarp prst="textNoShape">
              <a:avLst/>
            </a:prstTxWarp>
          </a:bodyPr>
          <a:lstStyle>
            <a:lvl1pPr algn="r" defTabSz="913694">
              <a:defRPr sz="1200">
                <a:latin typeface="Calibri" pitchFamily="34" charset="0"/>
              </a:defRPr>
            </a:lvl1pPr>
          </a:lstStyle>
          <a:p>
            <a:pPr>
              <a:defRPr/>
            </a:pPr>
            <a:fld id="{1860B4F2-E066-4AA7-8357-FB703FC891AD}" type="slidenum">
              <a:rPr lang="en-US"/>
              <a:pPr>
                <a:defRPr/>
              </a:pPr>
              <a:t>‹#›</a:t>
            </a:fld>
            <a:endParaRPr lang="en-US" dirty="0"/>
          </a:p>
        </p:txBody>
      </p:sp>
    </p:spTree>
    <p:extLst>
      <p:ext uri="{BB962C8B-B14F-4D97-AF65-F5344CB8AC3E}">
        <p14:creationId xmlns:p14="http://schemas.microsoft.com/office/powerpoint/2010/main" val="34085093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4932" algn="l" defTabSz="913972" rtl="0" eaLnBrk="1" latinLnBrk="0" hangingPunct="1">
      <a:defRPr sz="1200" kern="1200">
        <a:solidFill>
          <a:schemeClr val="tx1"/>
        </a:solidFill>
        <a:latin typeface="+mn-lt"/>
        <a:ea typeface="+mn-ea"/>
        <a:cs typeface="+mn-cs"/>
      </a:defRPr>
    </a:lvl6pPr>
    <a:lvl7pPr marL="2741916" algn="l" defTabSz="913972" rtl="0" eaLnBrk="1" latinLnBrk="0" hangingPunct="1">
      <a:defRPr sz="1200" kern="1200">
        <a:solidFill>
          <a:schemeClr val="tx1"/>
        </a:solidFill>
        <a:latin typeface="+mn-lt"/>
        <a:ea typeface="+mn-ea"/>
        <a:cs typeface="+mn-cs"/>
      </a:defRPr>
    </a:lvl7pPr>
    <a:lvl8pPr marL="3198904" algn="l" defTabSz="913972" rtl="0" eaLnBrk="1" latinLnBrk="0" hangingPunct="1">
      <a:defRPr sz="1200" kern="1200">
        <a:solidFill>
          <a:schemeClr val="tx1"/>
        </a:solidFill>
        <a:latin typeface="+mn-lt"/>
        <a:ea typeface="+mn-ea"/>
        <a:cs typeface="+mn-cs"/>
      </a:defRPr>
    </a:lvl8pPr>
    <a:lvl9pPr marL="3655888" algn="l" defTabSz="91397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kern="1200" dirty="0" smtClean="0">
                <a:solidFill>
                  <a:schemeClr val="tx1"/>
                </a:solidFill>
                <a:effectLst/>
                <a:latin typeface="+mn-lt"/>
                <a:ea typeface="+mn-ea"/>
                <a:cs typeface="+mn-cs"/>
              </a:rPr>
              <a:t>Turning carbon dioxide into a building block for fuels demands a catalyst system that can drive the reaction </a:t>
            </a:r>
            <a:r>
              <a:rPr lang="en-US" sz="1200" u="sng" kern="1200" dirty="0" smtClean="0">
                <a:solidFill>
                  <a:schemeClr val="tx1"/>
                </a:solidFill>
                <a:effectLst/>
                <a:latin typeface="+mn-lt"/>
                <a:ea typeface="+mn-ea"/>
                <a:cs typeface="+mn-cs"/>
              </a:rPr>
              <a:t>without</a:t>
            </a:r>
            <a:r>
              <a:rPr lang="en-US" sz="1200" kern="1200" dirty="0" smtClean="0">
                <a:solidFill>
                  <a:schemeClr val="tx1"/>
                </a:solidFill>
                <a:effectLst/>
                <a:latin typeface="+mn-lt"/>
                <a:ea typeface="+mn-ea"/>
                <a:cs typeface="+mn-cs"/>
              </a:rPr>
              <a:t> costly chemicals. A team at Pacific Northwest National Laboratory devised a cobalt-based catalyst system that meets the need.  The catalyst works in water without relying on precious metals or expensive bases. The team developed the catalyst by first predicting how the catalyst would react with carbon dioxide in water. The mechanism was different from those occurring in the traditional solvent, tetrahydrofuran. This catalysis in water relies on inexpensive sodium bicarbonate (baking soda) instead of a strong and expensive base. Guided by the predictions, the team synthesized and tested the catalyst. They characterized the catalyst with high-pressure nuclear magnetic resonance spectroscopy using a special cell designed and built at PNNL. The team’s analysis showed that the catalyst worked as predicted.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PI: Johannes Lercher</a:t>
            </a:r>
          </a:p>
          <a:p>
            <a:r>
              <a:rPr lang="en-US" sz="1200" kern="1200" dirty="0" smtClean="0">
                <a:solidFill>
                  <a:schemeClr val="tx1"/>
                </a:solidFill>
                <a:effectLst/>
                <a:latin typeface="+mn-lt"/>
                <a:ea typeface="+mn-ea"/>
                <a:cs typeface="+mn-cs"/>
              </a:rPr>
              <a:t>Project: 47319, KC0302010, Low-Temperature Catalytic Routes for Energy Carriers via Spatial and Chemical Organization</a:t>
            </a:r>
          </a:p>
          <a:p>
            <a:r>
              <a:rPr lang="en-US" sz="1200" kern="1200" dirty="0" smtClean="0">
                <a:solidFill>
                  <a:schemeClr val="tx1"/>
                </a:solidFill>
                <a:effectLst/>
                <a:latin typeface="+mn-lt"/>
                <a:ea typeface="+mn-ea"/>
                <a:cs typeface="+mn-cs"/>
              </a:rPr>
              <a:t>DOE Program Manager: Viviane Schwartz</a:t>
            </a:r>
          </a:p>
          <a:p>
            <a:r>
              <a:rPr lang="en-US" sz="1200" kern="1200" dirty="0" smtClean="0">
                <a:solidFill>
                  <a:schemeClr val="tx1"/>
                </a:solidFill>
                <a:effectLst/>
                <a:latin typeface="+mn-lt"/>
                <a:ea typeface="+mn-ea"/>
                <a:cs typeface="+mn-cs"/>
              </a:rPr>
              <a:t>Publication: Changing the Mechanism for CO</a:t>
            </a:r>
            <a:r>
              <a:rPr lang="en-US" sz="1200" kern="1200" baseline="-25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Hydrogenation Using Solvent-Dependent Thermodynamics</a:t>
            </a:r>
          </a:p>
          <a:p>
            <a:r>
              <a:rPr lang="en-US" sz="1200" kern="1200" dirty="0" smtClean="0">
                <a:solidFill>
                  <a:schemeClr val="tx1"/>
                </a:solidFill>
                <a:effectLst/>
                <a:latin typeface="+mn-lt"/>
                <a:ea typeface="+mn-ea"/>
                <a:cs typeface="+mn-cs"/>
              </a:rPr>
              <a:t>Samantha A. Burgess, Aaron M. Appel, John C. Linehan, and Eric S. Wiedner </a:t>
            </a:r>
          </a:p>
          <a:p>
            <a:r>
              <a:rPr lang="en-US" sz="1200" kern="1200" dirty="0" smtClean="0">
                <a:solidFill>
                  <a:schemeClr val="tx1"/>
                </a:solidFill>
                <a:effectLst/>
                <a:latin typeface="+mn-lt"/>
                <a:ea typeface="+mn-ea"/>
                <a:cs typeface="+mn-cs"/>
              </a:rPr>
              <a:t>dx.doi.org/10.1002/anie.201709319 | </a:t>
            </a:r>
            <a:r>
              <a:rPr lang="en-US" sz="1200" i="1" kern="1200" dirty="0" err="1" smtClean="0">
                <a:solidFill>
                  <a:schemeClr val="tx1"/>
                </a:solidFill>
                <a:effectLst/>
                <a:latin typeface="+mn-lt"/>
                <a:ea typeface="+mn-ea"/>
                <a:cs typeface="+mn-cs"/>
              </a:rPr>
              <a:t>Angewandte</a:t>
            </a:r>
            <a:r>
              <a:rPr lang="en-US" sz="1200" i="1" kern="1200" dirty="0" smtClean="0">
                <a:solidFill>
                  <a:schemeClr val="tx1"/>
                </a:solidFill>
                <a:effectLst/>
                <a:latin typeface="+mn-lt"/>
                <a:ea typeface="+mn-ea"/>
                <a:cs typeface="+mn-cs"/>
              </a:rPr>
              <a:t> </a:t>
            </a:r>
            <a:r>
              <a:rPr lang="en-US" sz="1200" i="1" kern="1200" dirty="0" err="1" smtClean="0">
                <a:solidFill>
                  <a:schemeClr val="tx1"/>
                </a:solidFill>
                <a:effectLst/>
                <a:latin typeface="+mn-lt"/>
                <a:ea typeface="+mn-ea"/>
                <a:cs typeface="+mn-cs"/>
              </a:rPr>
              <a:t>Chemie</a:t>
            </a:r>
            <a:r>
              <a:rPr lang="en-US" sz="1200" i="1" kern="1200" dirty="0" smtClean="0">
                <a:solidFill>
                  <a:schemeClr val="tx1"/>
                </a:solidFill>
                <a:effectLst/>
                <a:latin typeface="+mn-lt"/>
                <a:ea typeface="+mn-ea"/>
                <a:cs typeface="+mn-cs"/>
              </a:rPr>
              <a:t> International Edition</a:t>
            </a:r>
            <a:endParaRPr lang="en-US" sz="1200" kern="1200" dirty="0" smtClean="0">
              <a:solidFill>
                <a:schemeClr val="tx1"/>
              </a:solidFill>
              <a:effectLst/>
              <a:latin typeface="+mn-lt"/>
              <a:ea typeface="+mn-ea"/>
              <a:cs typeface="+mn-cs"/>
            </a:endParaRPr>
          </a:p>
          <a:p>
            <a:r>
              <a:rPr lang="en-US" sz="1200" kern="1200" smtClean="0">
                <a:solidFill>
                  <a:schemeClr val="tx1"/>
                </a:solidFill>
                <a:effectLst/>
                <a:latin typeface="+mn-lt"/>
                <a:ea typeface="+mn-ea"/>
                <a:cs typeface="+mn-cs"/>
              </a:rPr>
              <a:t> </a:t>
            </a: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1377C86-9AA9-4188-8B4E-7ED7CBBE0E0E}" type="slidenum">
              <a:rPr lang="en-US" smtClean="0"/>
              <a:pPr/>
              <a:t>1</a:t>
            </a:fld>
            <a:endParaRPr lang="en-US" dirty="0"/>
          </a:p>
        </p:txBody>
      </p:sp>
    </p:spTree>
    <p:extLst>
      <p:ext uri="{BB962C8B-B14F-4D97-AF65-F5344CB8AC3E}">
        <p14:creationId xmlns:p14="http://schemas.microsoft.com/office/powerpoint/2010/main" val="1030240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dirty="0" smtClean="0"/>
              <a:t>Materials Sciences and Engineering Division</a:t>
            </a:r>
          </a:p>
          <a:p>
            <a:pPr>
              <a:defRPr/>
            </a:pPr>
            <a:r>
              <a:rPr lang="en-US" dirty="0" smtClean="0"/>
              <a:t>Office of Basic Energy Sciences</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95" tIns="45599" rIns="91195" bIns="45599"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195" tIns="45599" rIns="91195" bIns="4559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195" tIns="45599" rIns="91195" bIns="45599"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95" tIns="45599" rIns="91195" bIns="45599"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8E19CD28-BC99-485A-96DA-CE53FCCADF81}" type="slidenum">
              <a:rPr lang="en-US"/>
              <a:pPr>
                <a:defRPr/>
              </a:pPr>
              <a:t>‹#›</a:t>
            </a:fld>
            <a:endParaRPr lang="en-US" dirty="0"/>
          </a:p>
        </p:txBody>
      </p:sp>
      <p:pic>
        <p:nvPicPr>
          <p:cNvPr id="2054" name="Picture 9" descr="horizontal-logo-green-text.jpg"/>
          <p:cNvPicPr>
            <a:picLocks noChangeAspect="1"/>
          </p:cNvPicPr>
          <p:nvPr/>
        </p:nvPicPr>
        <p:blipFill>
          <a:blip r:embed="rId4"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666" r:id="rId1"/>
  </p:sldLayoutIdLst>
  <p:hf hdr="0" dt="0"/>
  <p:txStyles>
    <p:titleStyle>
      <a:lvl1pPr algn="ctr" rtl="0" eaLnBrk="0" fontAlgn="base" hangingPunct="0">
        <a:spcBef>
          <a:spcPct val="0"/>
        </a:spcBef>
        <a:spcAft>
          <a:spcPct val="0"/>
        </a:spcAft>
        <a:tabLst>
          <a:tab pos="3482975" algn="l"/>
        </a:tabLst>
        <a:defRPr sz="2400" b="1"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tabLst>
          <a:tab pos="3482975" algn="l"/>
        </a:tabLst>
        <a:defRPr sz="2400" b="1">
          <a:solidFill>
            <a:srgbClr val="106636"/>
          </a:solidFill>
          <a:latin typeface="Arial" charset="0"/>
          <a:cs typeface="Arial" charset="0"/>
        </a:defRPr>
      </a:lvl2pPr>
      <a:lvl3pPr algn="ctr" rtl="0" eaLnBrk="0" fontAlgn="base" hangingPunct="0">
        <a:spcBef>
          <a:spcPct val="0"/>
        </a:spcBef>
        <a:spcAft>
          <a:spcPct val="0"/>
        </a:spcAft>
        <a:tabLst>
          <a:tab pos="3482975" algn="l"/>
        </a:tabLst>
        <a:defRPr sz="2400" b="1">
          <a:solidFill>
            <a:srgbClr val="106636"/>
          </a:solidFill>
          <a:latin typeface="Arial" charset="0"/>
          <a:cs typeface="Arial" charset="0"/>
        </a:defRPr>
      </a:lvl3pPr>
      <a:lvl4pPr algn="ctr" rtl="0" eaLnBrk="0" fontAlgn="base" hangingPunct="0">
        <a:spcBef>
          <a:spcPct val="0"/>
        </a:spcBef>
        <a:spcAft>
          <a:spcPct val="0"/>
        </a:spcAft>
        <a:tabLst>
          <a:tab pos="3482975" algn="l"/>
        </a:tabLst>
        <a:defRPr sz="2400" b="1">
          <a:solidFill>
            <a:srgbClr val="106636"/>
          </a:solidFill>
          <a:latin typeface="Arial" charset="0"/>
          <a:cs typeface="Arial" charset="0"/>
        </a:defRPr>
      </a:lvl4pPr>
      <a:lvl5pPr algn="ctr" rtl="0" eaLnBrk="0" fontAlgn="base" hangingPunct="0">
        <a:spcBef>
          <a:spcPct val="0"/>
        </a:spcBef>
        <a:spcAft>
          <a:spcPct val="0"/>
        </a:spcAft>
        <a:tabLst>
          <a:tab pos="3482975" algn="l"/>
        </a:tabLst>
        <a:defRPr sz="2400" b="1">
          <a:solidFill>
            <a:srgbClr val="106636"/>
          </a:solidFill>
          <a:latin typeface="Arial" charset="0"/>
          <a:cs typeface="Arial" charset="0"/>
        </a:defRPr>
      </a:lvl5pPr>
      <a:lvl6pPr marL="455976" algn="ctr" rtl="0" fontAlgn="base">
        <a:spcBef>
          <a:spcPct val="0"/>
        </a:spcBef>
        <a:spcAft>
          <a:spcPct val="0"/>
        </a:spcAft>
        <a:defRPr sz="2400">
          <a:solidFill>
            <a:srgbClr val="106636"/>
          </a:solidFill>
          <a:latin typeface="Arial" charset="0"/>
          <a:cs typeface="Arial" charset="0"/>
        </a:defRPr>
      </a:lvl6pPr>
      <a:lvl7pPr marL="911944" algn="ctr" rtl="0" fontAlgn="base">
        <a:spcBef>
          <a:spcPct val="0"/>
        </a:spcBef>
        <a:spcAft>
          <a:spcPct val="0"/>
        </a:spcAft>
        <a:defRPr sz="2400">
          <a:solidFill>
            <a:srgbClr val="106636"/>
          </a:solidFill>
          <a:latin typeface="Arial" charset="0"/>
          <a:cs typeface="Arial" charset="0"/>
        </a:defRPr>
      </a:lvl7pPr>
      <a:lvl8pPr marL="1367917" algn="ctr" rtl="0" fontAlgn="base">
        <a:spcBef>
          <a:spcPct val="0"/>
        </a:spcBef>
        <a:spcAft>
          <a:spcPct val="0"/>
        </a:spcAft>
        <a:defRPr sz="2400">
          <a:solidFill>
            <a:srgbClr val="106636"/>
          </a:solidFill>
          <a:latin typeface="Arial" charset="0"/>
          <a:cs typeface="Arial" charset="0"/>
        </a:defRPr>
      </a:lvl8pPr>
      <a:lvl9pPr marL="1823887" algn="ctr" rtl="0" fontAlgn="base">
        <a:spcBef>
          <a:spcPct val="0"/>
        </a:spcBef>
        <a:spcAft>
          <a:spcPct val="0"/>
        </a:spcAft>
        <a:defRPr sz="2400">
          <a:solidFill>
            <a:srgbClr val="106636"/>
          </a:solidFill>
          <a:latin typeface="Arial" charset="0"/>
          <a:cs typeface="Arial" charset="0"/>
        </a:defRPr>
      </a:lvl9pPr>
    </p:titleStyle>
    <p:bodyStyle>
      <a:lvl1pPr marL="341313" indent="-341313" algn="l" rtl="0" eaLnBrk="0" fontAlgn="base" hangingPunct="0">
        <a:spcBef>
          <a:spcPct val="20000"/>
        </a:spcBef>
        <a:spcAft>
          <a:spcPct val="0"/>
        </a:spcAft>
        <a:buFont typeface="Arial" charset="0"/>
        <a:buChar char="•"/>
        <a:defRPr sz="2000" b="1" kern="1200">
          <a:solidFill>
            <a:schemeClr val="tx1"/>
          </a:solidFill>
          <a:latin typeface="Arial" pitchFamily="34" charset="0"/>
          <a:ea typeface="+mn-ea"/>
          <a:cs typeface="Arial" pitchFamily="34" charset="0"/>
        </a:defRPr>
      </a:lvl1pPr>
      <a:lvl2pPr marL="739775" indent="-284163" algn="l" rtl="0" eaLnBrk="0" fontAlgn="base" hangingPunct="0">
        <a:spcBef>
          <a:spcPct val="20000"/>
        </a:spcBef>
        <a:spcAft>
          <a:spcPct val="0"/>
        </a:spcAft>
        <a:buFont typeface="Arial" charset="0"/>
        <a:buChar char="–"/>
        <a:defRPr sz="2000" kern="1200">
          <a:solidFill>
            <a:srgbClr val="106636"/>
          </a:solidFill>
          <a:latin typeface="Arial" pitchFamily="34" charset="0"/>
          <a:ea typeface="+mn-ea"/>
          <a:cs typeface="Arial" pitchFamily="34" charset="0"/>
        </a:defRPr>
      </a:lvl2pPr>
      <a:lvl3pPr marL="1139825" indent="-227013"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3pPr>
      <a:lvl4pPr marL="1595438" indent="-227013" algn="l" rtl="0" eaLnBrk="0" fontAlgn="base" hangingPunct="0">
        <a:spcBef>
          <a:spcPct val="20000"/>
        </a:spcBef>
        <a:spcAft>
          <a:spcPct val="0"/>
        </a:spcAft>
        <a:buFont typeface="Arial" charset="0"/>
        <a:buChar char="–"/>
        <a:defRPr kern="1200">
          <a:solidFill>
            <a:srgbClr val="106636"/>
          </a:solidFill>
          <a:latin typeface="Arial" pitchFamily="34" charset="0"/>
          <a:ea typeface="+mn-ea"/>
          <a:cs typeface="Arial" pitchFamily="34" charset="0"/>
        </a:defRPr>
      </a:lvl4pPr>
      <a:lvl5pPr marL="2051050" indent="-227013"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5pPr>
      <a:lvl6pPr marL="2507848"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820"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9791"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5760"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944" rtl="0" eaLnBrk="1" latinLnBrk="0" hangingPunct="1">
        <a:defRPr sz="1800" kern="1200">
          <a:solidFill>
            <a:schemeClr val="tx1"/>
          </a:solidFill>
          <a:latin typeface="+mn-lt"/>
          <a:ea typeface="+mn-ea"/>
          <a:cs typeface="+mn-cs"/>
        </a:defRPr>
      </a:lvl1pPr>
      <a:lvl2pPr marL="455976" algn="l" defTabSz="911944" rtl="0" eaLnBrk="1" latinLnBrk="0" hangingPunct="1">
        <a:defRPr sz="1800" kern="1200">
          <a:solidFill>
            <a:schemeClr val="tx1"/>
          </a:solidFill>
          <a:latin typeface="+mn-lt"/>
          <a:ea typeface="+mn-ea"/>
          <a:cs typeface="+mn-cs"/>
        </a:defRPr>
      </a:lvl2pPr>
      <a:lvl3pPr marL="911944" algn="l" defTabSz="911944" rtl="0" eaLnBrk="1" latinLnBrk="0" hangingPunct="1">
        <a:defRPr sz="1800" kern="1200">
          <a:solidFill>
            <a:schemeClr val="tx1"/>
          </a:solidFill>
          <a:latin typeface="+mn-lt"/>
          <a:ea typeface="+mn-ea"/>
          <a:cs typeface="+mn-cs"/>
        </a:defRPr>
      </a:lvl3pPr>
      <a:lvl4pPr marL="1367917" algn="l" defTabSz="911944" rtl="0" eaLnBrk="1" latinLnBrk="0" hangingPunct="1">
        <a:defRPr sz="1800" kern="1200">
          <a:solidFill>
            <a:schemeClr val="tx1"/>
          </a:solidFill>
          <a:latin typeface="+mn-lt"/>
          <a:ea typeface="+mn-ea"/>
          <a:cs typeface="+mn-cs"/>
        </a:defRPr>
      </a:lvl4pPr>
      <a:lvl5pPr marL="1823887" algn="l" defTabSz="911944" rtl="0" eaLnBrk="1" latinLnBrk="0" hangingPunct="1">
        <a:defRPr sz="1800" kern="1200">
          <a:solidFill>
            <a:schemeClr val="tx1"/>
          </a:solidFill>
          <a:latin typeface="+mn-lt"/>
          <a:ea typeface="+mn-ea"/>
          <a:cs typeface="+mn-cs"/>
        </a:defRPr>
      </a:lvl5pPr>
      <a:lvl6pPr marL="2279859" algn="l" defTabSz="911944" rtl="0" eaLnBrk="1" latinLnBrk="0" hangingPunct="1">
        <a:defRPr sz="1800" kern="1200">
          <a:solidFill>
            <a:schemeClr val="tx1"/>
          </a:solidFill>
          <a:latin typeface="+mn-lt"/>
          <a:ea typeface="+mn-ea"/>
          <a:cs typeface="+mn-cs"/>
        </a:defRPr>
      </a:lvl6pPr>
      <a:lvl7pPr marL="2735831" algn="l" defTabSz="911944" rtl="0" eaLnBrk="1" latinLnBrk="0" hangingPunct="1">
        <a:defRPr sz="1800" kern="1200">
          <a:solidFill>
            <a:schemeClr val="tx1"/>
          </a:solidFill>
          <a:latin typeface="+mn-lt"/>
          <a:ea typeface="+mn-ea"/>
          <a:cs typeface="+mn-cs"/>
        </a:defRPr>
      </a:lvl7pPr>
      <a:lvl8pPr marL="3191805" algn="l" defTabSz="911944" rtl="0" eaLnBrk="1" latinLnBrk="0" hangingPunct="1">
        <a:defRPr sz="1800" kern="1200">
          <a:solidFill>
            <a:schemeClr val="tx1"/>
          </a:solidFill>
          <a:latin typeface="+mn-lt"/>
          <a:ea typeface="+mn-ea"/>
          <a:cs typeface="+mn-cs"/>
        </a:defRPr>
      </a:lvl8pPr>
      <a:lvl9pPr marL="3647775" algn="l" defTabSz="9119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0633" y="6263640"/>
            <a:ext cx="1336359" cy="581026"/>
          </a:xfrm>
          <a:prstGeom prst="rect">
            <a:avLst/>
          </a:prstGeom>
        </p:spPr>
      </p:pic>
      <p:sp>
        <p:nvSpPr>
          <p:cNvPr id="4" name="Content Placeholder 1"/>
          <p:cNvSpPr txBox="1">
            <a:spLocks/>
          </p:cNvSpPr>
          <p:nvPr/>
        </p:nvSpPr>
        <p:spPr>
          <a:xfrm>
            <a:off x="141517" y="3511296"/>
            <a:ext cx="5101043" cy="2694074"/>
          </a:xfrm>
          <a:prstGeom prst="rect">
            <a:avLst/>
          </a:prstGeom>
        </p:spPr>
        <p:txBody>
          <a:bodyPr/>
          <a:lstStyle/>
          <a:p>
            <a:pPr marL="182880" lvl="1" indent="-182880" eaLnBrk="0" hangingPunct="0">
              <a:spcBef>
                <a:spcPts val="200"/>
              </a:spcBef>
            </a:pPr>
            <a:r>
              <a:rPr kumimoji="0" lang="en-US" sz="1600" b="1" i="0" u="none" strike="noStrike" kern="1200" cap="none" spc="0" normalizeH="0" baseline="0" noProof="0" dirty="0" smtClean="0">
                <a:ln>
                  <a:noFill/>
                </a:ln>
                <a:solidFill>
                  <a:srgbClr val="146737"/>
                </a:solidFill>
                <a:effectLst/>
                <a:uLnTx/>
                <a:uFillTx/>
                <a:latin typeface="Arial" panose="020B0604020202020204" pitchFamily="34" charset="0"/>
                <a:cs typeface="Arial" panose="020B0604020202020204" pitchFamily="34" charset="0"/>
              </a:rPr>
              <a:t>Research Details</a:t>
            </a:r>
          </a:p>
          <a:p>
            <a:pPr marL="0" lvl="1" eaLnBrk="0" hangingPunct="0">
              <a:spcBef>
                <a:spcPts val="600"/>
              </a:spcBef>
              <a:buFont typeface="Calibri" pitchFamily="34" charset="0"/>
              <a:buChar char="–"/>
            </a:pPr>
            <a:r>
              <a:rPr lang="en-US" sz="1400" dirty="0">
                <a:solidFill>
                  <a:srgbClr val="146737"/>
                </a:solidFill>
                <a:latin typeface="+mn-lt"/>
                <a:cs typeface="Arial" pitchFamily="34" charset="0"/>
              </a:rPr>
              <a:t> Predicted how the catalyst would react with carbon dioxide based on the expected impact of solvent on hydride (H</a:t>
            </a:r>
            <a:r>
              <a:rPr lang="en-US" sz="1400" baseline="30000" dirty="0">
                <a:solidFill>
                  <a:srgbClr val="146737"/>
                </a:solidFill>
                <a:latin typeface="+mn-lt"/>
                <a:cs typeface="Arial" pitchFamily="34" charset="0"/>
              </a:rPr>
              <a:t>–</a:t>
            </a:r>
            <a:r>
              <a:rPr lang="en-US" sz="1400" dirty="0">
                <a:solidFill>
                  <a:srgbClr val="146737"/>
                </a:solidFill>
                <a:latin typeface="+mn-lt"/>
                <a:cs typeface="Arial" pitchFamily="34" charset="0"/>
              </a:rPr>
              <a:t>) transfer</a:t>
            </a:r>
          </a:p>
          <a:p>
            <a:pPr marL="0" lvl="1" eaLnBrk="0" hangingPunct="0">
              <a:spcBef>
                <a:spcPts val="600"/>
              </a:spcBef>
              <a:buFont typeface="Calibri" pitchFamily="34" charset="0"/>
              <a:buChar char="–"/>
            </a:pPr>
            <a:r>
              <a:rPr lang="en-US" sz="1400" dirty="0" smtClean="0">
                <a:solidFill>
                  <a:srgbClr val="146737"/>
                </a:solidFill>
                <a:latin typeface="+mn-lt"/>
                <a:cs typeface="Arial" pitchFamily="34" charset="0"/>
              </a:rPr>
              <a:t> The </a:t>
            </a:r>
            <a:r>
              <a:rPr lang="en-US" sz="1400" dirty="0">
                <a:solidFill>
                  <a:srgbClr val="146737"/>
                </a:solidFill>
                <a:latin typeface="+mn-lt"/>
                <a:cs typeface="Arial" pitchFamily="34" charset="0"/>
              </a:rPr>
              <a:t>mechanism in water was different from that occurring in a traditional solvent, tetrahydrofuran</a:t>
            </a:r>
          </a:p>
          <a:p>
            <a:pPr marL="0" lvl="1" eaLnBrk="0" hangingPunct="0">
              <a:spcBef>
                <a:spcPts val="600"/>
              </a:spcBef>
              <a:buFont typeface="Calibri" pitchFamily="34" charset="0"/>
              <a:buChar char="–"/>
            </a:pPr>
            <a:r>
              <a:rPr lang="en-US" sz="1400" dirty="0" smtClean="0">
                <a:solidFill>
                  <a:srgbClr val="146737"/>
                </a:solidFill>
                <a:latin typeface="+mn-lt"/>
                <a:cs typeface="Arial" pitchFamily="34" charset="0"/>
              </a:rPr>
              <a:t> Catalysis </a:t>
            </a:r>
            <a:r>
              <a:rPr lang="en-US" sz="1400" dirty="0">
                <a:solidFill>
                  <a:srgbClr val="146737"/>
                </a:solidFill>
                <a:latin typeface="+mn-lt"/>
                <a:cs typeface="Arial" pitchFamily="34" charset="0"/>
              </a:rPr>
              <a:t>in water relies on inexpensive sodium bicarbonate instead of a strong and expensive base</a:t>
            </a:r>
          </a:p>
          <a:p>
            <a:pPr marL="0" lvl="1" eaLnBrk="0" hangingPunct="0">
              <a:spcBef>
                <a:spcPts val="600"/>
              </a:spcBef>
              <a:buFont typeface="Calibri" pitchFamily="34" charset="0"/>
              <a:buChar char="–"/>
            </a:pPr>
            <a:r>
              <a:rPr lang="en-US" sz="1400" dirty="0">
                <a:solidFill>
                  <a:srgbClr val="146737"/>
                </a:solidFill>
                <a:latin typeface="+mn-lt"/>
                <a:cs typeface="Arial" pitchFamily="34" charset="0"/>
              </a:rPr>
              <a:t> </a:t>
            </a:r>
            <a:r>
              <a:rPr lang="en-US" sz="1400" dirty="0" smtClean="0">
                <a:solidFill>
                  <a:srgbClr val="146737"/>
                </a:solidFill>
                <a:latin typeface="+mn-lt"/>
                <a:cs typeface="Arial" pitchFamily="34" charset="0"/>
              </a:rPr>
              <a:t> The </a:t>
            </a:r>
            <a:r>
              <a:rPr lang="en-US" sz="1400" dirty="0">
                <a:solidFill>
                  <a:srgbClr val="146737"/>
                </a:solidFill>
                <a:latin typeface="+mn-lt"/>
                <a:cs typeface="Arial" pitchFamily="34" charset="0"/>
              </a:rPr>
              <a:t>catalyst is the most active nonprecious metal catalyst that operates in water</a:t>
            </a:r>
          </a:p>
        </p:txBody>
      </p:sp>
      <p:sp>
        <p:nvSpPr>
          <p:cNvPr id="13" name="Rectangle 12"/>
          <p:cNvSpPr/>
          <p:nvPr/>
        </p:nvSpPr>
        <p:spPr>
          <a:xfrm>
            <a:off x="5334000" y="5105400"/>
            <a:ext cx="3581400" cy="246221"/>
          </a:xfrm>
          <a:prstGeom prst="rect">
            <a:avLst/>
          </a:prstGeom>
        </p:spPr>
        <p:txBody>
          <a:bodyPr wrap="square">
            <a:spAutoFit/>
          </a:bodyPr>
          <a:lstStyle/>
          <a:p>
            <a:pPr algn="ctr"/>
            <a:endParaRPr lang="en-US" sz="1000" dirty="0">
              <a:solidFill>
                <a:srgbClr val="106636"/>
              </a:solidFill>
              <a:latin typeface="Arial Narrow" pitchFamily="34" charset="0"/>
              <a:cs typeface="Arial" pitchFamily="34" charset="0"/>
            </a:endParaRPr>
          </a:p>
        </p:txBody>
      </p:sp>
      <p:sp>
        <p:nvSpPr>
          <p:cNvPr id="22" name="Title 1"/>
          <p:cNvSpPr txBox="1">
            <a:spLocks/>
          </p:cNvSpPr>
          <p:nvPr/>
        </p:nvSpPr>
        <p:spPr bwMode="auto">
          <a:xfrm>
            <a:off x="-76200" y="0"/>
            <a:ext cx="9296400" cy="676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2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125" name="Title 1"/>
          <p:cNvSpPr>
            <a:spLocks noGrp="1"/>
          </p:cNvSpPr>
          <p:nvPr>
            <p:ph type="title"/>
          </p:nvPr>
        </p:nvSpPr>
        <p:spPr>
          <a:xfrm>
            <a:off x="0" y="0"/>
            <a:ext cx="9144000" cy="676275"/>
          </a:xfrm>
        </p:spPr>
        <p:txBody>
          <a:bodyPr/>
          <a:lstStyle/>
          <a:p>
            <a:r>
              <a:rPr lang="en-US" dirty="0" smtClean="0"/>
              <a:t>Changing the Surroundings Improves Catalyst</a:t>
            </a:r>
            <a:endParaRPr lang="en-US" dirty="0"/>
          </a:p>
        </p:txBody>
      </p:sp>
      <p:sp>
        <p:nvSpPr>
          <p:cNvPr id="127" name="Text Placeholder 2"/>
          <p:cNvSpPr txBox="1">
            <a:spLocks/>
          </p:cNvSpPr>
          <p:nvPr/>
        </p:nvSpPr>
        <p:spPr bwMode="auto">
          <a:xfrm>
            <a:off x="5718048" y="4707213"/>
            <a:ext cx="3071621" cy="533400"/>
          </a:xfrm>
          <a:prstGeom prst="rect">
            <a:avLst/>
          </a:prstGeom>
          <a:noFill/>
          <a:ln w="3175">
            <a:noFill/>
            <a:miter lim="800000"/>
            <a:headEnd/>
            <a:tailEnd/>
          </a:ln>
        </p:spPr>
        <p:txBody>
          <a:bodyPr/>
          <a:lstStyle/>
          <a:p>
            <a:pPr algn="ctr" eaLnBrk="0" hangingPunct="0">
              <a:spcBef>
                <a:spcPct val="20000"/>
              </a:spcBef>
              <a:buFont typeface="Arial" charset="0"/>
              <a:buNone/>
            </a:pPr>
            <a:r>
              <a:rPr lang="en-US" sz="1200" dirty="0" smtClean="0">
                <a:latin typeface="Arial Narrow" panose="020B0606020202030204" pitchFamily="34" charset="0"/>
                <a:cs typeface="Arial" panose="020B0604020202020204" pitchFamily="34" charset="0"/>
              </a:rPr>
              <a:t>Researchers </a:t>
            </a:r>
            <a:r>
              <a:rPr lang="en-US" sz="1200" dirty="0">
                <a:latin typeface="Arial Narrow" panose="020B0606020202030204" pitchFamily="34" charset="0"/>
                <a:cs typeface="Arial" panose="020B0604020202020204" pitchFamily="34" charset="0"/>
              </a:rPr>
              <a:t>determined that the </a:t>
            </a:r>
            <a:r>
              <a:rPr lang="en-US" sz="1200" dirty="0" smtClean="0">
                <a:latin typeface="Arial Narrow" panose="020B0606020202030204" pitchFamily="34" charset="0"/>
                <a:cs typeface="Arial" panose="020B0604020202020204" pitchFamily="34" charset="0"/>
              </a:rPr>
              <a:t>cobalt catalyst </a:t>
            </a:r>
            <a:r>
              <a:rPr lang="en-US" sz="1200" dirty="0">
                <a:latin typeface="Arial Narrow" panose="020B0606020202030204" pitchFamily="34" charset="0"/>
                <a:cs typeface="Arial" panose="020B0604020202020204" pitchFamily="34" charset="0"/>
              </a:rPr>
              <a:t>(center) takes a different path </a:t>
            </a:r>
            <a:r>
              <a:rPr lang="en-US" sz="1200" dirty="0" smtClean="0">
                <a:latin typeface="Arial Narrow" panose="020B0606020202030204" pitchFamily="34" charset="0"/>
                <a:cs typeface="Arial" panose="020B0604020202020204" pitchFamily="34" charset="0"/>
              </a:rPr>
              <a:t>for converting carbon </a:t>
            </a:r>
            <a:r>
              <a:rPr lang="en-US" sz="1200" dirty="0">
                <a:latin typeface="Arial Narrow" panose="020B0606020202030204" pitchFamily="34" charset="0"/>
                <a:cs typeface="Arial" panose="020B0604020202020204" pitchFamily="34" charset="0"/>
              </a:rPr>
              <a:t>dioxide depending on the solvent.</a:t>
            </a:r>
            <a:endParaRPr lang="en-US" sz="1200" i="1" dirty="0">
              <a:latin typeface="Arial Narrow" panose="020B0606020202030204" pitchFamily="34" charset="0"/>
              <a:cs typeface="Arial" panose="020B0604020202020204" pitchFamily="34" charset="0"/>
            </a:endParaRPr>
          </a:p>
        </p:txBody>
      </p:sp>
      <p:sp>
        <p:nvSpPr>
          <p:cNvPr id="131" name="Rectangle 3"/>
          <p:cNvSpPr>
            <a:spLocks noChangeArrowheads="1"/>
          </p:cNvSpPr>
          <p:nvPr/>
        </p:nvSpPr>
        <p:spPr bwMode="auto">
          <a:xfrm>
            <a:off x="5535168" y="5494199"/>
            <a:ext cx="3474720" cy="600164"/>
          </a:xfrm>
          <a:prstGeom prst="rect">
            <a:avLst/>
          </a:prstGeom>
          <a:noFill/>
          <a:ln w="3175">
            <a:noFill/>
            <a:miter lim="800000"/>
            <a:headEnd/>
            <a:tailEnd/>
          </a:ln>
        </p:spPr>
        <p:txBody>
          <a:bodyPr wrap="square">
            <a:spAutoFit/>
          </a:bodyPr>
          <a:lstStyle/>
          <a:p>
            <a:pPr algn="ctr"/>
            <a:r>
              <a:rPr lang="en-US" sz="1100" dirty="0" smtClean="0">
                <a:solidFill>
                  <a:srgbClr val="146737"/>
                </a:solidFill>
                <a:latin typeface="Arial" panose="020B0604020202020204" pitchFamily="34" charset="0"/>
                <a:cs typeface="Arial" panose="020B0604020202020204" pitchFamily="34" charset="0"/>
              </a:rPr>
              <a:t>SA Burgess, AM Appel, JC Linehan, ES Wiedner, </a:t>
            </a:r>
            <a:endParaRPr lang="en-US" sz="1100" i="1" dirty="0" smtClean="0">
              <a:solidFill>
                <a:srgbClr val="146737"/>
              </a:solidFill>
              <a:latin typeface="Arial" panose="020B0604020202020204" pitchFamily="34" charset="0"/>
              <a:cs typeface="Arial" panose="020B0604020202020204" pitchFamily="34" charset="0"/>
            </a:endParaRPr>
          </a:p>
          <a:p>
            <a:pPr algn="ctr"/>
            <a:r>
              <a:rPr lang="de-DE" sz="1100" i="1" dirty="0" smtClean="0">
                <a:solidFill>
                  <a:srgbClr val="146737"/>
                </a:solidFill>
                <a:latin typeface="Arial" panose="020B0604020202020204" pitchFamily="34" charset="0"/>
                <a:cs typeface="Arial" panose="020B0604020202020204" pitchFamily="34" charset="0"/>
              </a:rPr>
              <a:t>Angew. Chem. Int. Ed. </a:t>
            </a:r>
            <a:r>
              <a:rPr lang="de-DE" sz="1100" b="1" dirty="0" smtClean="0">
                <a:solidFill>
                  <a:srgbClr val="146737"/>
                </a:solidFill>
                <a:latin typeface="Arial" panose="020B0604020202020204" pitchFamily="34" charset="0"/>
                <a:cs typeface="Arial" panose="020B0604020202020204" pitchFamily="34" charset="0"/>
              </a:rPr>
              <a:t>2017</a:t>
            </a:r>
            <a:r>
              <a:rPr lang="de-DE" sz="1100" i="1" dirty="0" smtClean="0">
                <a:solidFill>
                  <a:srgbClr val="146737"/>
                </a:solidFill>
                <a:latin typeface="Arial" panose="020B0604020202020204" pitchFamily="34" charset="0"/>
                <a:cs typeface="Arial" panose="020B0604020202020204" pitchFamily="34" charset="0"/>
              </a:rPr>
              <a:t>, 56</a:t>
            </a:r>
            <a:r>
              <a:rPr lang="de-DE" sz="1100" dirty="0" smtClean="0">
                <a:solidFill>
                  <a:srgbClr val="146737"/>
                </a:solidFill>
                <a:latin typeface="Arial" panose="020B0604020202020204" pitchFamily="34" charset="0"/>
                <a:cs typeface="Arial" panose="020B0604020202020204" pitchFamily="34" charset="0"/>
              </a:rPr>
              <a:t>, 15002-15005. </a:t>
            </a:r>
          </a:p>
          <a:p>
            <a:pPr algn="ctr"/>
            <a:r>
              <a:rPr lang="de-DE" sz="1100" dirty="0" smtClean="0">
                <a:solidFill>
                  <a:srgbClr val="146737"/>
                </a:solidFill>
                <a:latin typeface="Arial" panose="020B0604020202020204" pitchFamily="34" charset="0"/>
                <a:cs typeface="Arial" panose="020B0604020202020204" pitchFamily="34" charset="0"/>
              </a:rPr>
              <a:t>DOI</a:t>
            </a:r>
            <a:r>
              <a:rPr lang="de-DE" sz="1100" dirty="0">
                <a:solidFill>
                  <a:srgbClr val="146737"/>
                </a:solidFill>
                <a:latin typeface="Arial" panose="020B0604020202020204" pitchFamily="34" charset="0"/>
                <a:cs typeface="Arial" panose="020B0604020202020204" pitchFamily="34" charset="0"/>
              </a:rPr>
              <a:t>: 10.1002/anie.201709319</a:t>
            </a:r>
            <a:endParaRPr lang="en-US" sz="1100" dirty="0">
              <a:solidFill>
                <a:srgbClr val="146737"/>
              </a:solidFill>
              <a:latin typeface="Arial" panose="020B0604020202020204" pitchFamily="34" charset="0"/>
              <a:cs typeface="Arial" panose="020B0604020202020204" pitchFamily="34" charset="0"/>
            </a:endParaRPr>
          </a:p>
        </p:txBody>
      </p:sp>
      <p:sp>
        <p:nvSpPr>
          <p:cNvPr id="2054" name="AutoShape 6" descr="data:image/jpeg;base64,/9j/4AAQSkZJRgABAQAAAQABAAD/2wBDAAkGBwgHBgkIBwgKCgkLDRYPDQwMDRsUFRAWIB0iIiAdHx8kKDQsJCYxJx8fLT0tMTU3Ojo6Iys/RD84QzQ5Ojf/2wBDAQoKCg0MDRoPDxo3JR8lNzc3Nzc3Nzc3Nzc3Nzc3Nzc3Nzc3Nzc3Nzc3Nzc3Nzc3Nzc3Nzc3Nzc3Nzc3Nzc3Nzf/wAARCABXAIEDASIAAhEBAxEB/8QAHAABAAICAwEAAAAAAAAAAAAAAAUGBAcBAgMI/8QAOxAAAQQCAAUBBQQGCwEAAAAAAQACAwQFEQYSEyExUQcUIkFhFTJxkSNCVYGU0wgWMzZDR1JidbO0wf/EABkBAQEBAAMAAAAAAAAAAAAAAAABAgMEBf/EACERAQEAAgIBBAMAAAAAAAAAAAABAhEDEkEEITFRE3GB/9oADAMBAAIRAxEAPwDeKKsRcYNmqZC3FiL762Psy17D29MkGM6e5refZA7nxs67BetfiuC7kxRxtOxcLqUd1s0bmNY6KQkNI5nA77HtpXrRYkVbzXGFXBHH/bFO1VjuSOY6V3I5lfRADpCHHTSXN0RvW++lNWbja76rSxz/AHiURtLdaB5S7Z+nwpqz3GUiguG+KaXED7kNeOaCzTlMcsE4DX62QHjRO2kg6P0UXxvxPNjMP1a/PVYclHSsXOVrvdo3a5pQDsfMAb8E70fBswyt0LiirNanNj5WZPEZDIZShNCSaZsNn6ryW8skckjvhAHNsc3L3GgCO/StxfPZyd3Gw8N5R1qi2N07OpXHKHglvfq6OwD+SdfoWlFEHPVn5HIY6sx9i9RgZNJXjLQ53PzcrRsgb7DyQBzBRh4wmGa+xxw7kze92Nrp9Sv/AGfNy731deSBpJjlRakVfr8TOtZa/jK+JuOsUWRPm2+IDUjSW6+P6EH8FN1ZXTQMkfC+Fzhsxya5mn0OiR+RUss+R6oiKAiIgIiINb8N0MrlMdxLSp369SrPnL0cshgL5QwvIcGnmAB79iQdehXpUwgh49lxuLyNzGwU8FWjYawic5zRJIAHdRj/AM+xV5x+NqY5s7aUIiE8zp5QCTzSO7ud3+ZWPbwGMt3nXp65Np0YjMrJXscWDZDfhI7bJOvquS8m7U0jshSisZjFULx98ifRsxTdcNJlH6IEuAAGz9AB6Kv4w3uHM7iuFr4kno+88+Iuef0TY37hf/uZ20fmPwV1qYehTfC+tX5HQ8/IedxPxkF29nuTodz6LKmrwzPifNG17oX88ZcNljtEbHodEj95U769vBpQm4GxZwtLPYLljztCWx0iTptqLrP5oX+rT8t+D3Ujw9m8Xl8SZb0PTgy16SuKtuP/ABOT4o3g9t/A8d/OlaqVOCjWbXqs5ImlxDeYnuSSe57+SVGZ2pW9wfCaONnhsTc00V6XpRuOt833XbdsA+B672O979qKjBiTwfx7h6XDs0wxmX67rWOc4vjg5GgiRg/VGyAf3D8JDF24aHHXG9yy8MhgqUZJHH5NEcpKyccG4yR8lGjw/FLIA18v2q9z3AeAXGInX03pdZGMmntzup4Iy2+n7w8ZiQGTk+5vUfy+Stty+RBSC/hLeH4myOOmqymd0eVlfLE4GOy9uh2O9Rv6YH0aVNf5wgjx/V53/oas3IWbGSpy071XBzVpm8skbsq/Th6HUXhd61C4y5Hka+JxZsisK7J/tKVxMW9huzF3GwCr282GkHUo27vtD4qFTL28dyQ0ub3eOF3Ptj9b6jHeNfLXlX5g00DeyO2yqxNhLM12e6/D0BZnDRLLHlZ2F4aNDfLGPH/0rOpx5elXZXq4zGxxM3pv2hIfJ2TsxbJ2fJWc720RNoorrZ79n43+Pk/kp1s9+z8b/HyfyVjSpVFFdbPfs/G/x8n8ldo5s0ZGCWjj2xlw5i268kD5kDpDZ+mwmhJouEUHKIiAiIgLVn9Ij+5lH/kmf9Uq2mqJ7Wug7GYaKxQgvGXLRMiisSOZHzlj9F3KCSPlr6rl4LrlxqX4aO9nlilBevi9jHZBjqh/RCr19acDvlAPz0BvQ3rZ9bNhcRguK8TK3LGrTzbb8shqVx0rb4BGCIwCA3Y8g8p2G62CSVI8Ge0ezave4YHhfCUHmNztxh0YI7dvhbvzpe+O9r2VyWYFFuGxMVkl0YfPK8An/SOxJJIAA13Ol6HL+XLK2Y6v7Ymkdc9jkFmtYt8OcS1bUMbQ4NmYGgAt5ht7SR4O/AW4+BoX1+DcJBM0skjoQse0/qkMAIWl+G+NWz5R0OL4dx2MniY+UQxW7ELJXga5elH2e70BafBW7OD7JucLYm2W8vXpxScu965mg+f3rq+pvLqTNrHXhMIiLqNCIiAiIgIiICIiAiIgLXPt1juDhCtdoczX0MhFYc9vlg5XtDvzcFsZediCKzBJBYjZLFI0tex421zT5BHot8efTOZfSV8a43I28XYM9Gd0MhbykgA7GwdEHt5AP4gFKeRuUrnvlaw9lnZPV+87Z772fnvvtbY4+9jdiB8l/hEdaAnbqDnfGz15HH7w+h7+m/C1RBjL1jItx0NSd91z+QVxGepzenL5C97j5eLlnaf1x2WOKWRt0Z5LFWw+KZ7S10gPxaPnv6/XyvrXg2rLS4Sw1Ww3kmhowse30cGAEKgezX2Tw4h0GW4jYybItIfFV2HR1z8ifk5w/IHxvsVtheZ63nw5LMcPDeM0IiLotCIiAiIgIiICIiAiIgIiICxm0Krbr7ra0ItPYGOnEY5y0eAXedd1kogIiICIiAiIgIiICIiAiIgIiICIiAiIgIiICIiAiIgIiICIiD//2Q=="/>
          <p:cNvSpPr>
            <a:spLocks noChangeAspect="1" noChangeArrowheads="1"/>
          </p:cNvSpPr>
          <p:nvPr/>
        </p:nvSpPr>
        <p:spPr bwMode="auto">
          <a:xfrm>
            <a:off x="63500" y="-395288"/>
            <a:ext cx="1228725" cy="8286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056" name="AutoShape 8" descr="data:image/jpeg;base64,/9j/4AAQSkZJRgABAQAAAQABAAD/2wBDAAkGBwgHBgkIBwgKCgkLDRYPDQwMDRsUFRAWIB0iIiAdHx8kKDQsJCYxJx8fLT0tMTU3Ojo6Iys/RD84QzQ5Ojf/2wBDAQoKCg0MDRoPDxo3JR8lNzc3Nzc3Nzc3Nzc3Nzc3Nzc3Nzc3Nzc3Nzc3Nzc3Nzc3Nzc3Nzc3Nzc3Nzc3Nzc3Nzf/wAARCABXAIEDASIAAhEBAxEB/8QAHAABAAICAwEAAAAAAAAAAAAAAAUGBAcBAgMI/8QAOxAAAQQCAAUBBQQGCwEAAAAAAQACAwQFEQYSEyExUQcUIkFhFTJxkSNCVYGU0wgWMzZDR1JidbO0wf/EABkBAQEBAAMAAAAAAAAAAAAAAAABAgMEBf/EACERAQEAAgIBBAMAAAAAAAAAAAABAhEDEkEEITFRE3GB/9oADAMBAAIRAxEAPwDeKKsRcYNmqZC3FiL762Psy17D29MkGM6e5refZA7nxs67BetfiuC7kxRxtOxcLqUd1s0bmNY6KQkNI5nA77HtpXrRYkVbzXGFXBHH/bFO1VjuSOY6V3I5lfRADpCHHTSXN0RvW++lNWbja76rSxz/AHiURtLdaB5S7Z+nwpqz3GUiguG+KaXED7kNeOaCzTlMcsE4DX62QHjRO2kg6P0UXxvxPNjMP1a/PVYclHSsXOVrvdo3a5pQDsfMAb8E70fBswyt0LiirNanNj5WZPEZDIZShNCSaZsNn6ryW8skckjvhAHNsc3L3GgCO/StxfPZyd3Gw8N5R1qi2N07OpXHKHglvfq6OwD+SdfoWlFEHPVn5HIY6sx9i9RgZNJXjLQ53PzcrRsgb7DyQBzBRh4wmGa+xxw7kze92Nrp9Sv/AGfNy731deSBpJjlRakVfr8TOtZa/jK+JuOsUWRPm2+IDUjSW6+P6EH8FN1ZXTQMkfC+Fzhsxya5mn0OiR+RUss+R6oiKAiIgIiINb8N0MrlMdxLSp369SrPnL0cshgL5QwvIcGnmAB79iQdehXpUwgh49lxuLyNzGwU8FWjYawic5zRJIAHdRj/AM+xV5x+NqY5s7aUIiE8zp5QCTzSO7ud3+ZWPbwGMt3nXp65Np0YjMrJXscWDZDfhI7bJOvquS8m7U0jshSisZjFULx98ifRsxTdcNJlH6IEuAAGz9AB6Kv4w3uHM7iuFr4kno+88+Iuef0TY37hf/uZ20fmPwV1qYehTfC+tX5HQ8/IedxPxkF29nuTodz6LKmrwzPifNG17oX88ZcNljtEbHodEj95U769vBpQm4GxZwtLPYLljztCWx0iTptqLrP5oX+rT8t+D3Ujw9m8Xl8SZb0PTgy16SuKtuP/ABOT4o3g9t/A8d/OlaqVOCjWbXqs5ImlxDeYnuSSe57+SVGZ2pW9wfCaONnhsTc00V6XpRuOt833XbdsA+B672O979qKjBiTwfx7h6XDs0wxmX67rWOc4vjg5GgiRg/VGyAf3D8JDF24aHHXG9yy8MhgqUZJHH5NEcpKyccG4yR8lGjw/FLIA18v2q9z3AeAXGInX03pdZGMmntzup4Iy2+n7w8ZiQGTk+5vUfy+Stty+RBSC/hLeH4myOOmqymd0eVlfLE4GOy9uh2O9Rv6YH0aVNf5wgjx/V53/oas3IWbGSpy071XBzVpm8skbsq/Th6HUXhd61C4y5Hka+JxZsisK7J/tKVxMW9huzF3GwCr282GkHUo27vtD4qFTL28dyQ0ub3eOF3Ptj9b6jHeNfLXlX5g00DeyO2yqxNhLM12e6/D0BZnDRLLHlZ2F4aNDfLGPH/0rOpx5elXZXq4zGxxM3pv2hIfJ2TsxbJ2fJWc720RNoorrZ79n43+Pk/kp1s9+z8b/HyfyVjSpVFFdbPfs/G/x8n8ldo5s0ZGCWjj2xlw5i268kD5kDpDZ+mwmhJouEUHKIiAiIgLVn9Ij+5lH/kmf9Uq2mqJ7Wug7GYaKxQgvGXLRMiisSOZHzlj9F3KCSPlr6rl4LrlxqX4aO9nlilBevi9jHZBjqh/RCr19acDvlAPz0BvQ3rZ9bNhcRguK8TK3LGrTzbb8shqVx0rb4BGCIwCA3Y8g8p2G62CSVI8Ge0ezave4YHhfCUHmNztxh0YI7dvhbvzpe+O9r2VyWYFFuGxMVkl0YfPK8An/SOxJJIAA13Ol6HL+XLK2Y6v7Ymkdc9jkFmtYt8OcS1bUMbQ4NmYGgAt5ht7SR4O/AW4+BoX1+DcJBM0skjoQse0/qkMAIWl+G+NWz5R0OL4dx2MniY+UQxW7ELJXga5elH2e70BafBW7OD7JucLYm2W8vXpxScu965mg+f3rq+pvLqTNrHXhMIiLqNCIiAiIgIiICIiAiIgLXPt1juDhCtdoczX0MhFYc9vlg5XtDvzcFsZediCKzBJBYjZLFI0tex421zT5BHot8efTOZfSV8a43I28XYM9Gd0MhbykgA7GwdEHt5AP4gFKeRuUrnvlaw9lnZPV+87Z772fnvvtbY4+9jdiB8l/hEdaAnbqDnfGz15HH7w+h7+m/C1RBjL1jItx0NSd91z+QVxGepzenL5C97j5eLlnaf1x2WOKWRt0Z5LFWw+KZ7S10gPxaPnv6/XyvrXg2rLS4Sw1Ww3kmhowse30cGAEKgezX2Tw4h0GW4jYybItIfFV2HR1z8ifk5w/IHxvsVtheZ63nw5LMcPDeM0IiLotCIiAiIgIiICIiAiIgIiICxm0Krbr7ra0ItPYGOnEY5y0eAXedd1kogIiICIiAiIgIiICIiAiIgIiICIiAiIgIiICIiAiIgIiICIiD//2Q=="/>
          <p:cNvSpPr>
            <a:spLocks noChangeAspect="1" noChangeArrowheads="1"/>
          </p:cNvSpPr>
          <p:nvPr/>
        </p:nvSpPr>
        <p:spPr bwMode="auto">
          <a:xfrm>
            <a:off x="63500" y="-395288"/>
            <a:ext cx="1228725" cy="8286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060" name="AutoShape 12" descr="data:image/jpeg;base64,/9j/4AAQSkZJRgABAQAAAQABAAD/2wBDAAkGBwgHBgkIBwgKCgkLDRYPDQwMDRsUFRAWIB0iIiAdHx8kKDQsJCYxJx8fLT0tMTU3Ojo6Iys/RD84QzQ5Ojf/2wBDAQoKCg0MDRoPDxo3JR8lNzc3Nzc3Nzc3Nzc3Nzc3Nzc3Nzc3Nzc3Nzc3Nzc3Nzc3Nzc3Nzc3Nzc3Nzc3Nzc3Nzf/wAARCAA3AKkDASIAAhEBAxEB/8QAHAAAAgIDAQEAAAAAAAAAAAAAAAcFBgEDBAII/8QARBAAAQMDAwEFAwYMAwkAAAAAAQIDBAAFEQYSITEHEyJBYRRRgSMycXSRsQgVFjM1N0JScrKzwTQ2wlVic3WSlKHw8f/EABkBAAMBAQEAAAAAAAAAAAAAAAABAgMEBf/EACURAAICAgIBBAIDAAAAAAAAAAECABEDIRIxQQQTUXEysWGB8f/aAAwDAQACEQMRAD8At/aTJv5vdktunbgYjspD6lZWEpVt29cgnjJ6Coa7WnX1tgTJf5U98mKfEkK2lQ27sjKevOMVKdpciRB1Pp2fGgyJns7UklLDZUpO4JTnjjz8+Kr9z1Xdp9tuUN2y3l1MxKgA5FASglO0fNQDjzoPHyf3PQwjJxXgoI82B8/zuY021r2/RBKTfpMZlaQpouBJK0kkbgOOMg//AAiovUl01zp2QETb1KU0s/JvJ27Veh44P384JxUu/qW5Q7RCZtdlnPS20MpPtNuIQyEI2lICUgkE5OM+Z+isv3X8pbYuFfrPcbY6CFtvMwHHmgsHOdmMgHnKeR5gjmpPHq9zdGcP7j414X1Quv3I+ySde3ibFjNXx1j2lgSG1POJ5aKsbgACT0PFd2qI2u7DZHrm5qcutNqWlSUHChjOCMp56dPvrCr/AD4l6hSkWy6T1RIao5mi3llThKwoYRjASANvPP0efDqjUN1u2mJdtes93dK1FxLj8XARyTnwJHQE0Dj87/uSwyswIxqF+l/2OafEeuFu7lmfIhOqCSH4+3eP+oEY+FIu86l1laNXO2J7UklYblts96GmxuQspwcbeuFfbT+Y/Mt/wj7q+fu0j9a6vrMT/RXb6SixBE8XJqo2l6XvQSe61rd0r8itiOofZsqqXXWWqtCXRmPqhli7W1781MjN904rHUYzjcP3TjPketNaqJ21MNO6ClOOAb2X2VtkjoreBx9IJHxrPEwZwrCwZTaFiW+0XOHeLaxcLc8Hoz6dyFjj6QR5EHgiuylX2AyHV2O6x1qJZalgtg9AVIBIHx5+NNTNRlTg5WNTYuFFFFZyoUUUUQhRRRmiEKKM0UQgKzWBWaISPX+nWvqq/wCZNd9R8k91eoSzgJdada+lXhUB9iVVXtUahuUuTI0/o1DT93QjMmQtYDUFJ6FR5ys+ScH3n1oKWMm6mvW2tFW2WzYNPoRL1DLUENtk+BjI+cv4c49M1WYrmquzVf4w1DMTd7NMfHtam1qU5HcV+2kKAyPLA46cDzWkxu+aQ1Ql6buZu0ZwSO8dX3gcznxE58SVcj39elTuvNe3vUFuj26425FtjLSmQpPiJfH7KgVAYTnn4da7x6eqVaIPcx9zsmfQFvnRblDZmQX0Pxnk7m3EHIIrzd/0VN+rufymk5oOPrHR1tN4ct5esLo76RDLnyyEebqUeRxyRnJHkDTTfu0O7aZXMtcluQxLb7plxByCpZ2AehBPI8q48mPg2jYmoaxuS8f/AAzX8A+6vnvtOc7rtRedKVKCHoytqRkqwEHAHma+h0JCEBI6AYFfPfaR+tc/WYn+itfSfmfqTl6EbStfWpKNyoV7Csfmzan8/R83H/mqNq97VXaIpi32mwy4FpQ5vU7P+S7xQ6FQPIA8gATmnJWic4pqFIcR89DSlJ+kA1kmQIbA3LK2IndMIkfjcaF01PcjxYpW9d7o0kBx9wYCktnnaASEg9ePTm9SezmxOsKDKrjHlY8Mxu4PF1KvfkqIP2UruxJhNxv05t+ZKZeciB3ew8W1LO8bskdeVCnL+TiP9rXn/vVVvnJR6BqQmxdSiaO1PcWtRTtC6qlLkO5WzHmoUUOK8OcFSeQSnkHqDxnpVQ7YLUrT96YYiXO5LjyYxd2yJbjmxQODgk8jp1ptM9n1javzd8UZrtxbcDgddkqVlQGBkefHFLT8IX9OW36iv+aqwsrZhx+N/cTAhdy7M2G86zjpl3+4TbTblpBjWuG5sXtx855eMlR67RwOPWqRqe33rstu8KdZ7tLlW+QSA1JWVBRHJQsdOR0UACMH4vNj8w3/AAD7qV34QP6Gs/1xX9NVZ4chbJx8HxKZaW5fAmJqzTsV/vZTUeW0h9Ko76mVjIzjckg+fSkW2/O092oFiIqfdVw5a247DshSlPFSDtBJ44Khk+4E06ezf/IVh+pN/dSrifr9V/zFz+gqqwaLjxRifxLw/wBn02/x/aNVahuCpyxkswXA3HYPXahODnHTJ5NU6zXe89nuu0afuVwem2t1xCB3qirCXDhDicklODwRnHBp40iO179Z9t/4UT+sqlgc5CUbqo3FbEe4rNY86zXJNJG6ht71ytMiPDkGNM2lUaQnq04Bwr+x9CaQOidXS9BXi5NXGAt8vKCJbSnMOIcQVeIE9c7j168HPv8Ao81UNV6Gtl5u8S9uQw/JjEd7H3bUykjoFeo8s8HoeOnRhyKoKuNGZupOxK1ZLDI7Q783qvUkIRrW2hKIEEnKnkgk71njKcnOPP6PnXDW+j4GrrSYklIakNpPs0lI8TSv7pPmP74qagTI8ts+znBb8K21J2qbPuUny/8AcV0OOIbQpbikpQkZUpRwAPU1DZW5AjVdSgorcTuoe0u72i2SNPXKy9xekM9yqR3mWVJIwHUDGSD1A6fZis9hdin9y9c5DrqLVuHs0cnwuugEFzHoOB7z/CKuuodP27XCoglRSYcZzeJZylbo80I89hxyTweMfvC1R2GozDbEdtDTLaQlCEDASB0AFaNlUY+Kiie5IUlrM9k4r5s1/dI8ntHmT2VpcjR5bPjRyFBvbux7+QofCn7qhEBy0lF2he2xVutIUzgHJUsJSTkjjKhVfGmNDpkusP6fgsuIWpCQtofKbUhRKcE54UOOvXil6dxjJJEHHLUucd9qUwh+O4lxpxIUhaTkKB8xXtQCklJGQRgioC0R9N2FTzdqYjwy4rY4lptQypKO8x0/dJV8akl3eChLilPEBtSUK+TVwpWMDp1O4faKwI3qWD8xDzIs7sv181N7ha7cXF90UjAeYV1QD+8njjz2jyNPay3m3XyC3MtUpuQysZyk8p9FDqD6GtE6TZLpFdjTfZ5cYlsLStvejK8bfLGTuT9o99VBeg+z9Ly3hFeYyopUEPvoTkAqx19wPFdDuuUAtdyAOPXUtNy1G21dY1otjYm3F1aS62hXhjNZ8S3D5cZwOpPxIUf4QDzbuooTTawpxqCrekHlO5Rx9xpuQrVp2yQfxZFixIseYNpaxgvZwnxE8nOQOffiq+qw6JVbZdzRpmO5GjlQ390nLm0lJ2gnPl54yMYzSwuqPyqDAkVLrb5DUmDHfYWlbTjaVJUk5BGKV/4QDzf4ss7PeJ732pa9medoQRnHuyR9tXPTbOm7bvNmgNwnHStDiG2iCS2pQIOMjgpV9NcJ07oKUW3zbba57SUlDpRkOFeSnCuhzg/HiljITJy3G21qdXZjIaf0DZSy4lfdxUtr2nO1SeCD6gilPHnRkduPtffN+zm5rR3u7w5LZR1/i4pnp03oZtKym0wkJCAtZDKgAk8An3dfPy56V5XpbQSG3nF2a3BDLXfOKLBwlGSN3TplKvsq0yKrMd7iIJqXPNIPtflMDtJiuh1JRGZjd6Qc7NrilEH4EGnCxD0/Ht6rIxHjtxHA5mIEkBQGN+B5jxDOPfUQzpbQchDTjFntzqXwktrQyVBe7ODn1wfsqMLrjbkbjYchUuLa0OISttQUhQyFJOQRXuojTtrsltafTYY0dhsuFDoYGBvSSCD6jmpesT3qWIViiilCcky3R5S0urCkPpGEvNKKFge7I6j0OR6VqTaGVOJcmPPTFI5T7QoFIPkdgATn1xmiinZhUkMUYoopQnNcoLVwiKjPFaUqKVBSDgpUlQUkj6CAa43rDHkMqbkPPuFe4rWSEqKjtwoEAYI2jGMUUUwTUKE9PWKI+Xi8p1XeyUSD4gMKSlKcDA6FKcEeYJHnWqVp6LJMvvXXdkt1DrqRtGSgpIGcZx4ff5miigMYqEwdORlO96uRILmxpG7wAkNqCk5wnnlPn0yrGM10SLNHkMPMurWpDspEk5CThSVJUAOOmUD1ooo5GFCYnWdmVM9sKll1KUAIJ8CihRUgnjPCjnj064rybM07p1NnedWG+4S0txGNx4GTyD1/vRRRZjoTY9aGHZjMoLU2tlstoCEpwAeuMjj4Vzp05BSFj5QocUFOoUQUrO0pJxjjO4k7cc8++iigMYqEEaeiIx8q+rEMw/GQSUHHzjjKjx+1nqfea3IszCHQsOu7PZkRltHbtWhIVgHj/fPT0oopcjChNLWnYjPsZQ9J3REhLalObjjCgdxPUq3EknnNe49gixlbmHHkErQtWCMFSQRnGMDOcnGMnn35KKfMwoTfabUza0vJjuOqDqgtQcVnxBISVfScDPrXfRRSu+45/9k="/>
          <p:cNvSpPr>
            <a:spLocks noChangeAspect="1" noChangeArrowheads="1"/>
          </p:cNvSpPr>
          <p:nvPr/>
        </p:nvSpPr>
        <p:spPr bwMode="auto">
          <a:xfrm>
            <a:off x="63500" y="-182563"/>
            <a:ext cx="1171575" cy="3810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4" name="Content Placeholder 1"/>
          <p:cNvSpPr txBox="1">
            <a:spLocks/>
          </p:cNvSpPr>
          <p:nvPr/>
        </p:nvSpPr>
        <p:spPr>
          <a:xfrm>
            <a:off x="141517" y="813437"/>
            <a:ext cx="5466803" cy="1820630"/>
          </a:xfrm>
          <a:prstGeom prst="rect">
            <a:avLst/>
          </a:prstGeom>
        </p:spPr>
        <p:txBody>
          <a:bodyPr/>
          <a:lstStyle/>
          <a:p>
            <a:pPr marL="0" marR="0" lvl="0" indent="-342900" algn="l" defTabSz="914400" rtl="0" eaLnBrk="0" fontAlgn="base" latinLnBrk="0" hangingPunct="0">
              <a:lnSpc>
                <a:spcPct val="100000"/>
              </a:lnSpc>
              <a:spcBef>
                <a:spcPts val="0"/>
              </a:spcBef>
              <a:spcAft>
                <a:spcPct val="0"/>
              </a:spcAft>
              <a:buClrTx/>
              <a:buSzTx/>
              <a:buFont typeface="Arial" charset="0"/>
              <a:buNone/>
              <a:tabLst/>
              <a:defRPr/>
            </a:pPr>
            <a:r>
              <a:rPr kumimoji="0" lang="en-US" sz="1600" b="1" i="0" u="none" strike="noStrike" kern="1200" cap="none" spc="0" normalizeH="0" baseline="0" noProof="0" dirty="0" smtClean="0">
                <a:ln>
                  <a:noFill/>
                </a:ln>
                <a:solidFill>
                  <a:srgbClr val="146737"/>
                </a:solidFill>
                <a:effectLst/>
                <a:uLnTx/>
                <a:uFillTx/>
                <a:latin typeface="Arial" panose="020B0604020202020204" pitchFamily="34" charset="0"/>
                <a:cs typeface="Arial" panose="020B0604020202020204" pitchFamily="34" charset="0"/>
              </a:rPr>
              <a:t>Scientific Achievement</a:t>
            </a:r>
          </a:p>
          <a:p>
            <a:pPr marL="238125" lvl="1" eaLnBrk="0" hangingPunct="0">
              <a:spcAft>
                <a:spcPts val="1200"/>
              </a:spcAft>
            </a:pPr>
            <a:r>
              <a:rPr lang="en-US" sz="1600" b="1" dirty="0" smtClean="0">
                <a:latin typeface="Arial" panose="020B0604020202020204" pitchFamily="34" charset="0"/>
                <a:cs typeface="Arial" panose="020B0604020202020204" pitchFamily="34" charset="0"/>
              </a:rPr>
              <a:t>A cobalt </a:t>
            </a:r>
            <a:r>
              <a:rPr lang="en-US" sz="1600" b="1" dirty="0">
                <a:latin typeface="Arial" panose="020B0604020202020204" pitchFamily="34" charset="0"/>
                <a:cs typeface="Arial" panose="020B0604020202020204" pitchFamily="34" charset="0"/>
              </a:rPr>
              <a:t>catalyst </a:t>
            </a:r>
            <a:r>
              <a:rPr lang="en-US" sz="1600" b="1" dirty="0" smtClean="0">
                <a:latin typeface="Arial" panose="020B0604020202020204" pitchFamily="34" charset="0"/>
                <a:cs typeface="Arial" panose="020B0604020202020204" pitchFamily="34" charset="0"/>
              </a:rPr>
              <a:t>turns </a:t>
            </a:r>
            <a:r>
              <a:rPr lang="en-US" sz="1600" b="1" dirty="0">
                <a:latin typeface="Arial" panose="020B0604020202020204" pitchFamily="34" charset="0"/>
                <a:cs typeface="Arial" panose="020B0604020202020204" pitchFamily="34" charset="0"/>
              </a:rPr>
              <a:t>carbon dioxide into a </a:t>
            </a:r>
            <a:r>
              <a:rPr lang="en-US" sz="1600" b="1" dirty="0" smtClean="0">
                <a:latin typeface="Arial" panose="020B0604020202020204" pitchFamily="34" charset="0"/>
                <a:cs typeface="Arial" panose="020B0604020202020204" pitchFamily="34" charset="0"/>
              </a:rPr>
              <a:t>building </a:t>
            </a:r>
            <a:r>
              <a:rPr lang="en-US" sz="1600" b="1" dirty="0">
                <a:latin typeface="Arial" panose="020B0604020202020204" pitchFamily="34" charset="0"/>
                <a:cs typeface="Arial" panose="020B0604020202020204" pitchFamily="34" charset="0"/>
              </a:rPr>
              <a:t>block </a:t>
            </a:r>
            <a:r>
              <a:rPr lang="en-US" sz="1600" b="1" dirty="0" smtClean="0">
                <a:latin typeface="Arial" panose="020B0604020202020204" pitchFamily="34" charset="0"/>
                <a:cs typeface="Arial" panose="020B0604020202020204" pitchFamily="34" charset="0"/>
              </a:rPr>
              <a:t>for fuel in water, eliminating the need for a costly, super strong reactant.</a:t>
            </a:r>
          </a:p>
          <a:p>
            <a:pPr marL="0" lvl="1" indent="0" eaLnBrk="0" hangingPunct="0"/>
            <a:r>
              <a:rPr kumimoji="0" lang="en-US" sz="1600" b="1" i="0" u="none" strike="noStrike" kern="1200" cap="none" spc="0" normalizeH="0" baseline="0" noProof="0" dirty="0" smtClean="0">
                <a:ln>
                  <a:noFill/>
                </a:ln>
                <a:solidFill>
                  <a:srgbClr val="146737"/>
                </a:solidFill>
                <a:effectLst/>
                <a:uLnTx/>
                <a:uFillTx/>
                <a:latin typeface="Arial" panose="020B0604020202020204" pitchFamily="34" charset="0"/>
                <a:cs typeface="Arial" panose="020B0604020202020204" pitchFamily="34" charset="0"/>
              </a:rPr>
              <a:t>Significance and Impact</a:t>
            </a:r>
          </a:p>
          <a:p>
            <a:pPr marL="182880" lvl="1" indent="-182880" eaLnBrk="0" hangingPunct="0">
              <a:spcBef>
                <a:spcPts val="200"/>
              </a:spcBef>
            </a:pPr>
            <a:r>
              <a:rPr lang="en-US" sz="1600" b="1" dirty="0" smtClean="0">
                <a:solidFill>
                  <a:prstClr val="black"/>
                </a:solidFill>
                <a:latin typeface="Arial" panose="020B0604020202020204" pitchFamily="34" charset="0"/>
                <a:cs typeface="Arial" panose="020B0604020202020204" pitchFamily="34" charset="0"/>
              </a:rPr>
              <a:t>	Understanding the influence </a:t>
            </a:r>
            <a:r>
              <a:rPr lang="en-US" sz="1600" b="1" dirty="0">
                <a:solidFill>
                  <a:prstClr val="black"/>
                </a:solidFill>
                <a:latin typeface="Arial" panose="020B0604020202020204" pitchFamily="34" charset="0"/>
                <a:cs typeface="Arial" panose="020B0604020202020204" pitchFamily="34" charset="0"/>
              </a:rPr>
              <a:t>of the </a:t>
            </a:r>
            <a:r>
              <a:rPr lang="en-US" sz="1600" b="1" dirty="0" smtClean="0">
                <a:solidFill>
                  <a:prstClr val="black"/>
                </a:solidFill>
                <a:latin typeface="Arial" panose="020B0604020202020204" pitchFamily="34" charset="0"/>
                <a:cs typeface="Arial" panose="020B0604020202020204" pitchFamily="34" charset="0"/>
              </a:rPr>
              <a:t>reaction environment </a:t>
            </a:r>
            <a:r>
              <a:rPr lang="en-US" sz="1600" b="1" dirty="0">
                <a:solidFill>
                  <a:prstClr val="black"/>
                </a:solidFill>
                <a:latin typeface="Arial" panose="020B0604020202020204" pitchFamily="34" charset="0"/>
                <a:cs typeface="Arial" panose="020B0604020202020204" pitchFamily="34" charset="0"/>
              </a:rPr>
              <a:t>is </a:t>
            </a:r>
            <a:r>
              <a:rPr lang="en-US" sz="1600" b="1" dirty="0" smtClean="0">
                <a:solidFill>
                  <a:prstClr val="black"/>
                </a:solidFill>
                <a:latin typeface="Arial" panose="020B0604020202020204" pitchFamily="34" charset="0"/>
                <a:cs typeface="Arial" panose="020B0604020202020204" pitchFamily="34" charset="0"/>
              </a:rPr>
              <a:t>vital to </a:t>
            </a:r>
            <a:r>
              <a:rPr lang="en-US" sz="1600" b="1" dirty="0">
                <a:solidFill>
                  <a:prstClr val="black"/>
                </a:solidFill>
                <a:latin typeface="Arial" panose="020B0604020202020204" pitchFamily="34" charset="0"/>
                <a:cs typeface="Arial" panose="020B0604020202020204" pitchFamily="34" charset="0"/>
              </a:rPr>
              <a:t>designing </a:t>
            </a:r>
            <a:r>
              <a:rPr lang="en-US" sz="1600" b="1" dirty="0" smtClean="0">
                <a:solidFill>
                  <a:prstClr val="black"/>
                </a:solidFill>
                <a:latin typeface="Arial" panose="020B0604020202020204" pitchFamily="34" charset="0"/>
                <a:cs typeface="Arial" panose="020B0604020202020204" pitchFamily="34" charset="0"/>
              </a:rPr>
              <a:t>the </a:t>
            </a:r>
            <a:r>
              <a:rPr lang="en-US" sz="1600" b="1" dirty="0">
                <a:solidFill>
                  <a:prstClr val="black"/>
                </a:solidFill>
                <a:latin typeface="Arial" panose="020B0604020202020204" pitchFamily="34" charset="0"/>
                <a:cs typeface="Arial" panose="020B0604020202020204" pitchFamily="34" charset="0"/>
              </a:rPr>
              <a:t>best </a:t>
            </a:r>
            <a:r>
              <a:rPr lang="en-US" sz="1600" b="1" dirty="0" smtClean="0">
                <a:solidFill>
                  <a:prstClr val="black"/>
                </a:solidFill>
                <a:latin typeface="Arial" panose="020B0604020202020204" pitchFamily="34" charset="0"/>
                <a:cs typeface="Arial" panose="020B0604020202020204" pitchFamily="34" charset="0"/>
              </a:rPr>
              <a:t>catalysts. </a:t>
            </a:r>
            <a:r>
              <a:rPr lang="en-US" sz="1600" b="1" dirty="0" smtClean="0">
                <a:latin typeface="Arial" panose="020B0604020202020204" pitchFamily="34" charset="0"/>
                <a:cs typeface="Arial" panose="020B0604020202020204" pitchFamily="34" charset="0"/>
              </a:rPr>
              <a:t>This study shows the solvent can be used to control the catalytic mechanism.</a:t>
            </a:r>
            <a:endParaRPr kumimoji="0" lang="en-US" sz="1400" i="0" u="none" strike="noStrike" kern="1200" cap="none" spc="0" normalizeH="0" baseline="0" noProof="0" dirty="0" smtClean="0">
              <a:ln>
                <a:noFill/>
              </a:ln>
              <a:effectLst/>
              <a:uLnTx/>
              <a:uFillTx/>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0809" y="952585"/>
            <a:ext cx="2743438" cy="3657917"/>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11575</TotalTime>
  <Words>310</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Narrow</vt:lpstr>
      <vt:lpstr>Calibri</vt:lpstr>
      <vt:lpstr>3_Office Theme</vt:lpstr>
      <vt:lpstr>Changing the Surroundings Improves Catalyst</vt:lpstr>
    </vt:vector>
  </TitlesOfParts>
  <Company>US Department of Energy (SC)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helpdesk</dc:creator>
  <cp:lastModifiedBy>Gelston, Megan T</cp:lastModifiedBy>
  <cp:revision>1013</cp:revision>
  <cp:lastPrinted>2017-11-29T23:35:46Z</cp:lastPrinted>
  <dcterms:created xsi:type="dcterms:W3CDTF">2009-07-03T00:03:58Z</dcterms:created>
  <dcterms:modified xsi:type="dcterms:W3CDTF">2018-04-23T18:24:55Z</dcterms:modified>
</cp:coreProperties>
</file>