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theme/theme9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0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3.xml" ContentType="application/vnd.openxmlformats-officedocument.theme+xml"/>
  <Override PartName="/ppt/slideLayouts/slideLayout38.xml" ContentType="application/vnd.openxmlformats-officedocument.presentationml.slideLayout+xml"/>
  <Override PartName="/ppt/theme/theme14.xml" ContentType="application/vnd.openxmlformats-officedocument.theme+xml"/>
  <Override PartName="/ppt/slideLayouts/slideLayout39.xml" ContentType="application/vnd.openxmlformats-officedocument.presentationml.slideLayout+xml"/>
  <Override PartName="/ppt/theme/theme1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6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7.xml" ContentType="application/vnd.openxmlformats-officedocument.theme+xml"/>
  <Override PartName="/ppt/slideLayouts/slideLayout46.xml" ContentType="application/vnd.openxmlformats-officedocument.presentationml.slideLayout+xml"/>
  <Override PartName="/ppt/theme/theme18.xml" ContentType="application/vnd.openxmlformats-officedocument.theme+xml"/>
  <Override PartName="/ppt/slideLayouts/slideLayout47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2" r:id="rId2"/>
    <p:sldMasterId id="2147483677" r:id="rId3"/>
    <p:sldMasterId id="2147483679" r:id="rId4"/>
    <p:sldMasterId id="2147483682" r:id="rId5"/>
    <p:sldMasterId id="2147483684" r:id="rId6"/>
    <p:sldMasterId id="2147483686" r:id="rId7"/>
    <p:sldMasterId id="2147483691" r:id="rId8"/>
    <p:sldMasterId id="2147483694" r:id="rId9"/>
    <p:sldMasterId id="2147483696" r:id="rId10"/>
    <p:sldMasterId id="2147483704" r:id="rId11"/>
    <p:sldMasterId id="2147483709" r:id="rId12"/>
    <p:sldMasterId id="2147483711" r:id="rId13"/>
    <p:sldMasterId id="2147483714" r:id="rId14"/>
    <p:sldMasterId id="2147483716" r:id="rId15"/>
    <p:sldMasterId id="2147483718" r:id="rId16"/>
    <p:sldMasterId id="2147483723" r:id="rId17"/>
    <p:sldMasterId id="2147483726" r:id="rId18"/>
    <p:sldMasterId id="2147483728" r:id="rId19"/>
    <p:sldMasterId id="2147483730" r:id="rId20"/>
  </p:sldMasterIdLst>
  <p:notesMasterIdLst>
    <p:notesMasterId r:id="rId22"/>
  </p:notesMasterIdLst>
  <p:handoutMasterIdLst>
    <p:handoutMasterId r:id="rId23"/>
  </p:handoutMasterIdLst>
  <p:sldIdLst>
    <p:sldId id="271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tlin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06636"/>
    <a:srgbClr val="106600"/>
    <a:srgbClr val="F0F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58" autoAdjust="0"/>
    <p:restoredTop sz="86277" autoAdjust="0"/>
  </p:normalViewPr>
  <p:slideViewPr>
    <p:cSldViewPr>
      <p:cViewPr varScale="1">
        <p:scale>
          <a:sx n="119" d="100"/>
          <a:sy n="119" d="100"/>
        </p:scale>
        <p:origin x="20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23E8C-FA44-4993-A678-63B7AC20CC23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47C0-E24C-47AA-B529-C34075BA04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70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98BB69-19D5-425C-B33D-FC77D5A6EC32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210A8A-16C0-4562-AD3A-B1BC2569C6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9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10A8A-16C0-4562-AD3A-B1BC2569C64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7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2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E85B-7BF8-4BD7-AC1E-4E995D3832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652A-1437-4DEE-BE20-1D8E4CBD3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8BCC3B-A37C-4951-BD7F-ADEEE3040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 dirty="0"/>
              <a:t>http://www.science.doe.gov/bes/</a:t>
            </a:r>
            <a:endParaRPr lang="en-US" b="1" dirty="0">
              <a:latin typeface="TimesNewRomanPSMT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1FEFC3E-B1CF-4B09-AD96-BF17A7EAD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921-4423-419F-989D-ABD5BD36F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618C00-16D3-4AB7-B129-48D8D5EFE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FEA1-DB86-4801-A37E-E46E248BD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sz="1800"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 dirty="0"/>
              <a:t>http://www.science.doe.gov/bes/</a:t>
            </a:r>
            <a:endParaRPr lang="en-US" b="1" dirty="0">
              <a:latin typeface="TimesNewRomanPSMT"/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EF7118B-8DA2-41CF-B260-A3484F13D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00" y="275333"/>
            <a:ext cx="823081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596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574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2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E85B-7BF8-4BD7-AC1E-4E995D3832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6610" y="275347"/>
            <a:ext cx="8230810" cy="5850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/>
          <a:lstStyle/>
          <a:p>
            <a:fld id="{68F455FD-F83C-4433-AE11-4D89943CC4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AD9D86-BCF8-4412-8F8D-129D4489BF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E1729-7B66-438D-96AE-E110E24045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652A-1437-4DEE-BE20-1D8E4CBD3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8BCC3B-A37C-4951-BD7F-ADEEE3040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 dirty="0"/>
              <a:t>http://www.science.doe.gov/bes/</a:t>
            </a:r>
            <a:endParaRPr lang="en-US" b="1" dirty="0">
              <a:latin typeface="TimesNewRomanPSMT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1FEFC3E-B1CF-4B09-AD96-BF17A7EAD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921-4423-419F-989D-ABD5BD36F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618C00-16D3-4AB7-B129-48D8D5EFE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6610" y="275347"/>
            <a:ext cx="8230810" cy="5850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FEA1-DB86-4801-A37E-E46E248BD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sz="1800"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 dirty="0"/>
              <a:t>http://www.science.doe.gov/bes/</a:t>
            </a:r>
            <a:endParaRPr lang="en-US" b="1" dirty="0">
              <a:latin typeface="TimesNewRomanPSMT"/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EF7118B-8DA2-41CF-B260-A3484F13D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00" y="275333"/>
            <a:ext cx="823081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596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574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 dirty="0" smtClean="0"/>
              <a:t>Office of Science FY 2011 Budget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53962" y="0"/>
            <a:ext cx="841248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6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/>
          <a:lstStyle/>
          <a:p>
            <a:fld id="{68F455FD-F83C-4433-AE11-4D89943CC4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AD9D86-BCF8-4412-8F8D-129D4489BF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E1729-7B66-438D-96AE-E110E24045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.jpeg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jpe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.jpe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.jpeg"/><Relationship Id="rId5" Type="http://schemas.openxmlformats.org/officeDocument/2006/relationships/theme" Target="../theme/theme16.xml"/><Relationship Id="rId4" Type="http://schemas.openxmlformats.org/officeDocument/2006/relationships/slideLayout" Target="../slideLayouts/slideLayout43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theme" Target="../theme/theme17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jpe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4715510" y="6155690"/>
            <a:ext cx="441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Arial" charset="0"/>
              </a:rPr>
              <a:t>an Office of Basic Energy Sciences</a:t>
            </a:r>
            <a:r>
              <a:rPr lang="en-US" b="1" i="1" dirty="0">
                <a:solidFill>
                  <a:srgbClr val="80808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146636"/>
                </a:solidFill>
                <a:latin typeface="Arial" charset="0"/>
              </a:rPr>
              <a:t>Energy Frontier Research Center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053138"/>
            <a:ext cx="9144000" cy="42862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pic>
        <p:nvPicPr>
          <p:cNvPr id="10" name="Picture 9" descr="DOE_SC_logo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88108" y="281408"/>
            <a:ext cx="2743200" cy="507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91" indent="-341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763" indent="-28490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36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95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347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4715510" y="6155690"/>
            <a:ext cx="441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Arial" charset="0"/>
              </a:rPr>
              <a:t>an Office of Basic Energy Sciences</a:t>
            </a:r>
            <a:r>
              <a:rPr lang="en-US" b="1" i="1" dirty="0">
                <a:solidFill>
                  <a:srgbClr val="80808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146636"/>
                </a:solidFill>
                <a:latin typeface="Arial" charset="0"/>
              </a:rPr>
              <a:t>Energy Frontier Research Center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053138"/>
            <a:ext cx="9144000" cy="42862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pic>
        <p:nvPicPr>
          <p:cNvPr id="10" name="Picture 9" descr="DOE_SC_logo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88108" y="281408"/>
            <a:ext cx="2743200" cy="507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91" indent="-341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763" indent="-28490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36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95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347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13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59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8" y="6619888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50EC00-9A0A-49C1-95F3-32FE6EB7CA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35942" name="Rectangle 6"/>
          <p:cNvSpPr>
            <a:spLocks noChangeArrowheads="1"/>
          </p:cNvSpPr>
          <p:nvPr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348" tIns="41923" rIns="85348" bIns="41923"/>
          <a:lstStyle/>
          <a:p>
            <a:pPr defTabSz="864350" eaLnBrk="0" hangingPunct="0">
              <a:lnSpc>
                <a:spcPct val="85000"/>
              </a:lnSpc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4102" name="Picture 7" descr="New_DOE_Logo_Color_0428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190513"/>
            <a:ext cx="19256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09428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818855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228284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637712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223497" indent="-223497" algn="l" defTabSz="909844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0006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6510" indent="-223497" algn="l" defTabSz="909844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3013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9519" indent="-223497" algn="l" defTabSz="90984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2252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871686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281113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690544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8855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828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771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714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57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5999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5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1FF155-EBDD-4976-A1DE-512077D6B8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8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7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91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5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80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6186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2691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01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91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88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4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2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5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30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5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6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9" indent="-34173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31" indent="-284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31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85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433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9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74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9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04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5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05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5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609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61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912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56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21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3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1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7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41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11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82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79" indent="-341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518" indent="-28481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264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971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673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383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87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791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495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09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1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11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82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52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23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94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643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1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89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1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2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43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24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59" indent="-34185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692" indent="-2848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531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344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53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969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780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59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40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1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2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437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248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06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871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686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49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0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26" tIns="45565" rIns="91126" bIns="4556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4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28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2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5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1" indent="-3417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15" indent="-2847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03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50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388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33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674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15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2957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42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284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21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56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0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85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495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136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2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2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58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887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1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219" indent="-34221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1473" indent="-2851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0731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702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331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9607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90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191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48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94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83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77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168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6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75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04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33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13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59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8" y="6619888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50EC00-9A0A-49C1-95F3-32FE6EB7CA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35942" name="Rectangle 6"/>
          <p:cNvSpPr>
            <a:spLocks noChangeArrowheads="1"/>
          </p:cNvSpPr>
          <p:nvPr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348" tIns="41923" rIns="85348" bIns="41923"/>
          <a:lstStyle/>
          <a:p>
            <a:pPr defTabSz="864350" eaLnBrk="0" hangingPunct="0">
              <a:lnSpc>
                <a:spcPct val="85000"/>
              </a:lnSpc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4102" name="Picture 7" descr="New_DOE_Logo_Color_0428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190513"/>
            <a:ext cx="19256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09428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818855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228284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637712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223497" indent="-223497" algn="l" defTabSz="909844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0006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6510" indent="-223497" algn="l" defTabSz="909844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3013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9519" indent="-223497" algn="l" defTabSz="90984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2252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871686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281113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690544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8855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828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771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714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57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5999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5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1FF155-EBDD-4976-A1DE-512077D6B8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8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7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91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5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80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6186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2691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01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91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88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4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2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5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30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5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6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9" indent="-34173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31" indent="-284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31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85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433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9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74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9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04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5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05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5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609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61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912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56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21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3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1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7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41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11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82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79" indent="-341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518" indent="-28481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264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971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673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383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87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791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495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09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1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11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82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52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23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94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643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1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89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1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2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43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24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59" indent="-34185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692" indent="-2848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531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344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53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969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780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59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40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1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2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437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248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06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871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686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49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0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26" tIns="45565" rIns="91126" bIns="4556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4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28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2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5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1" indent="-3417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15" indent="-2847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03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50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388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33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674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15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2957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42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284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21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56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0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85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495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136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2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2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58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887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1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219" indent="-34221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1473" indent="-2851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0731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702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331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9607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90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191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48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94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83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77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168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6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75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04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33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24622" y="836612"/>
            <a:ext cx="5619378" cy="54879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Scientific Achievement</a:t>
            </a:r>
          </a:p>
          <a:p>
            <a:pPr marL="238125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Directly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imaged the loss of a single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atomic layer in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a </a:t>
            </a:r>
            <a:r>
              <a:rPr lang="en-US" sz="1800" b="1" dirty="0" err="1">
                <a:solidFill>
                  <a:schemeClr val="tx1"/>
                </a:solidFill>
                <a:latin typeface="+mj-lt"/>
              </a:rPr>
              <a:t>photocatalyst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 created by layering two oxides;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showed the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starting material's surface is unstable and can dramatically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reconfigure.</a:t>
            </a:r>
            <a:endParaRPr lang="en-US" sz="1800" b="1" i="1" dirty="0" smtClean="0">
              <a:solidFill>
                <a:srgbClr val="106636"/>
              </a:solidFill>
              <a:latin typeface="+mj-lt"/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en-US" sz="2000" dirty="0" smtClean="0">
                <a:solidFill>
                  <a:schemeClr val="accent3"/>
                </a:solidFill>
              </a:rPr>
              <a:t>Significance and Impact</a:t>
            </a:r>
          </a:p>
          <a:p>
            <a:pPr marL="238125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Design synthesis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methods to account for growth dynamics and the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atomic restructuring; could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lead to more precise control of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key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energy materials. </a:t>
            </a:r>
            <a:endParaRPr lang="en-US" sz="1800" b="1" dirty="0" smtClean="0">
              <a:solidFill>
                <a:schemeClr val="tx1"/>
              </a:solidFill>
              <a:latin typeface="+mn-lt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106636"/>
                </a:solidFill>
              </a:rPr>
              <a:t>Research</a:t>
            </a:r>
            <a:r>
              <a:rPr lang="en-US" sz="2000" dirty="0" smtClean="0">
                <a:solidFill>
                  <a:schemeClr val="accent3"/>
                </a:solidFill>
              </a:rPr>
              <a:t> Details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Examined </a:t>
            </a:r>
            <a:r>
              <a:rPr lang="en-US" sz="1400" dirty="0"/>
              <a:t>thin film lanthanum iron oxide and strontium titanium oxide, LaFeO</a:t>
            </a:r>
            <a:r>
              <a:rPr lang="en-US" sz="1400" baseline="-25000" dirty="0"/>
              <a:t>3</a:t>
            </a:r>
            <a:r>
              <a:rPr lang="en-US" sz="1400" dirty="0"/>
              <a:t> (LFO) and SrTiO</a:t>
            </a:r>
            <a:r>
              <a:rPr lang="en-US" sz="1400" baseline="-25000" dirty="0"/>
              <a:t>3</a:t>
            </a:r>
            <a:r>
              <a:rPr lang="en-US" sz="1400" dirty="0"/>
              <a:t> (STO), respectively, layered together to produce a </a:t>
            </a:r>
            <a:r>
              <a:rPr lang="en-US" sz="1400" dirty="0" err="1"/>
              <a:t>photocatalyst</a:t>
            </a:r>
            <a:r>
              <a:rPr lang="en-US" sz="1400" dirty="0"/>
              <a:t> for solar water </a:t>
            </a:r>
            <a:r>
              <a:rPr lang="en-US" sz="1400" dirty="0" smtClean="0"/>
              <a:t>splitting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T</a:t>
            </a:r>
            <a:r>
              <a:rPr lang="en-US" sz="1400" dirty="0" smtClean="0"/>
              <a:t>reated the STO layer to cap it with either a strontium oxide (</a:t>
            </a:r>
            <a:r>
              <a:rPr lang="en-US" sz="1400" dirty="0" err="1" smtClean="0"/>
              <a:t>SrO</a:t>
            </a:r>
            <a:r>
              <a:rPr lang="en-US" sz="1400" dirty="0" smtClean="0"/>
              <a:t>) plane or a titanium dioxide (TiO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) plane.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Deposited an LFO layer atop the STO. 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Discovered that </a:t>
            </a:r>
            <a:r>
              <a:rPr lang="en-US" sz="1400" dirty="0"/>
              <a:t>both samples had a TiO</a:t>
            </a:r>
            <a:r>
              <a:rPr lang="en-US" sz="1400" baseline="-25000" dirty="0"/>
              <a:t>2</a:t>
            </a:r>
            <a:r>
              <a:rPr lang="en-US" sz="1400" dirty="0"/>
              <a:t> interface plane and that the </a:t>
            </a:r>
            <a:r>
              <a:rPr lang="en-US" sz="1400" dirty="0" err="1"/>
              <a:t>SrO</a:t>
            </a:r>
            <a:r>
              <a:rPr lang="en-US" sz="1400" dirty="0"/>
              <a:t> layer had gone missing during </a:t>
            </a:r>
            <a:r>
              <a:rPr lang="en-US" sz="1400" dirty="0" smtClean="0"/>
              <a:t>synthesis. </a:t>
            </a:r>
            <a:endParaRPr lang="en-US" sz="1400" dirty="0"/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Conducted </a:t>
            </a:r>
            <a:r>
              <a:rPr lang="en-US" sz="1400" dirty="0"/>
              <a:t>calculations for different atomic configurations of the interface, finding that the </a:t>
            </a:r>
            <a:r>
              <a:rPr lang="en-US" sz="1400" dirty="0" err="1"/>
              <a:t>SrO</a:t>
            </a:r>
            <a:r>
              <a:rPr lang="en-US" sz="1400" dirty="0"/>
              <a:t> layer was less stable than TiO</a:t>
            </a:r>
            <a:r>
              <a:rPr lang="en-US" sz="1400" baseline="-25000" dirty="0"/>
              <a:t>2</a:t>
            </a:r>
            <a:r>
              <a:rPr lang="en-US" sz="1400" dirty="0"/>
              <a:t> and that it could be lost by forming oxygen vacancies.</a:t>
            </a:r>
            <a:endParaRPr lang="en-US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8133"/>
          </a:xfrm>
        </p:spPr>
        <p:txBody>
          <a:bodyPr/>
          <a:lstStyle/>
          <a:p>
            <a:r>
              <a:rPr lang="en-US" sz="2400" dirty="0"/>
              <a:t>Atoms Depart When Oxides Meet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808" y="3472190"/>
            <a:ext cx="3431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Chemical mapping and illustration of atomic rearrangement at the interface between two oxide materials (La = lanthanum; Sr = strontium).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3375" y="5851313"/>
            <a:ext cx="3471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8000"/>
                </a:solidFill>
              </a:rPr>
              <a:t>Spurgeon et al</a:t>
            </a:r>
            <a:r>
              <a:rPr lang="en-US" sz="1200" dirty="0">
                <a:solidFill>
                  <a:srgbClr val="008000"/>
                </a:solidFill>
              </a:rPr>
              <a:t>., </a:t>
            </a:r>
            <a:r>
              <a:rPr lang="en-US" sz="1200" i="1" dirty="0">
                <a:solidFill>
                  <a:srgbClr val="008000"/>
                </a:solidFill>
              </a:rPr>
              <a:t>Physical Review </a:t>
            </a:r>
            <a:r>
              <a:rPr lang="en-US" sz="1200" i="1" dirty="0" smtClean="0">
                <a:solidFill>
                  <a:srgbClr val="008000"/>
                </a:solidFill>
              </a:rPr>
              <a:t>Materials</a:t>
            </a:r>
            <a:r>
              <a:rPr lang="en-US" sz="1200" dirty="0">
                <a:solidFill>
                  <a:srgbClr val="008000"/>
                </a:solidFill>
              </a:rPr>
              <a:t> </a:t>
            </a:r>
            <a:r>
              <a:rPr lang="en-US" sz="1200" b="1" dirty="0" smtClean="0">
                <a:solidFill>
                  <a:srgbClr val="008000"/>
                </a:solidFill>
              </a:rPr>
              <a:t>2017. </a:t>
            </a:r>
            <a:br>
              <a:rPr lang="en-US" sz="1200" b="1" dirty="0" smtClean="0">
                <a:solidFill>
                  <a:srgbClr val="008000"/>
                </a:solidFill>
              </a:rPr>
            </a:br>
            <a:r>
              <a:rPr lang="en-US" sz="1200" dirty="0" smtClean="0">
                <a:solidFill>
                  <a:srgbClr val="008000"/>
                </a:solidFill>
              </a:rPr>
              <a:t>DOI</a:t>
            </a:r>
            <a:r>
              <a:rPr lang="en-US" sz="1200" dirty="0">
                <a:solidFill>
                  <a:srgbClr val="008000"/>
                </a:solidFill>
              </a:rPr>
              <a:t>: 10.1103/PhysRevMaterials.1.063401 </a:t>
            </a:r>
          </a:p>
        </p:txBody>
      </p:sp>
      <p:sp>
        <p:nvSpPr>
          <p:cNvPr id="4" name="AutoShape 2" descr="data:image/png;base64,iVBORw0KGgoAAAANSUhEUgAAAVkAAACSCAMAAADYdEkqAAAAyVBMVEX///9xcnbVdABpam9ub3PVcwDTbQBrbHFmZ2zTawBqa2/v7/BiY2j7+/u8vL6PkJOamp2urrHT09TExcbo6Oni4uN/gITMzM3x8fKnp6p4eX3a2tvSaACgoaSDhIhdXmO3uLqMjZD57eHsxKL89e3149HpvJPw0LPelE/ZhCvbiTnz28fjp3Dgm1fmsoT46dvXfRbckEXz2MHgnmPZhS/vzLLlrHrellrcj0LZhjbXeBTrwqXiom7ntYPdkTnioV3PXADqwZvipHbqCB6tAAAU6UlEQVR4nO1ca0PjttK2Y8d3x3acxI6dK4QECIRwKd1ut6dn3///o17NjCQrFyCwofSAnw9dYlvS6PFobpKraTVq/M/g5PTmo0X4jDhbrb8tP1qIz4eTeWNwXyvssRGeXg7cx5OPFuPT4e5+MGj+nH20GJ8Ns/naHVycfrQYnw7Le4vxuvhoMT4bwtP1wBqc3320HJ8NJ6uGZbl1mHVsLO9dyxrcnn20HJ8Niwu32XSva16PjFPk9bzm9biYzRtWszmoeT0yZqum1Wi632pej4vZygJeL+o467iYPbpWs+Gu67zguEB9bViNOo89MuZN4HUwr+sux8Up6GvTfax5PS4Wa+T1tq5rHxd3D26TGYJ1HRAcFzfnwGsTHNfs7ueP//xdV2COgtkjGNhG83YxP28MGqtlbWiPg1MICIBZ97/N+0XN6rGwvEBem5Z1Oa+z2eNhdo8G1hqcn9Z7skfEyZwlshAR1KnsMXG2eiDH5T5+tCifCWer9QD1tWFd1Nb1aLhZNVyilVnY+UdL888gXLx7iD6bP7gUZaHCfpFcdtZwB5fvyW24uOVGABV28EUUVtNuoSZivVtN5OaxwWIsq3EhFPbLWNiZsH1X75EILS4ZrU2rOf+LmB08hu8wyr8TN8L+We7PI3cNe4aMV/dywXIDHKLxpapaa+la3PUxze3ZPe7BWOdL7a6BC8O9/1r1gdnjwJLe5Whzv8MSoTW4Yvnr1aCJ9ubrJV240y9MwlG2+eAIESz+FXtRywZ2bt1+LYXl4MVSXLKXv1wlOV27qKT3ZzdnZyuXlsOXibW2MbsSoXxzsHpzLydny1N0W7QABq6LHDMv5g4GbuPh9x+r375M1CVxcu8KRtavnv3sZjG/Xjcty0XlZ/821w+31995h/dnhCXDF0nANnD2jVPbdF+xdm/u5vd/NBijzaZ4M8352WzGzOojV9ivfkRjcXq6lgHY5dnNzclLPudksfrGljxwytR1LXjl1uSENg6s9VfUUhXXA+nFUNGYEja+X/zn78c/F8vZTuYUnvx5/92C6lWTPfr9dn7315pyOXEmY0Hm1v3962Rd+3Gi0KoQDMpouYPGxe+Pfy5F1HByeg+VVrjpDi5WC3Z9+c3aDIiv3C9Wf3kSM2BRYB/FjOGB9W21WK4awCrTTrdxzfcHb75BMtB0z8XCnz3QFmLz60UCu1hefH94OL8GnMui3/o7+XvwT7TYXR6dfb+cL/k6n13xnS1ZFVhSOms9fMns4DkseTGh+bc2O7k5W/xc/d/1w6YSn8ujFz+b1lYEMKf4zf3xMdL/u7FyUUmtC87fbHFbKa2Fm9rWw/wGVN1FXquKQ/g3pV1Hr519EpzxwxbNJewK/M7ZdNfzm7PT1bcG2gfL/ePaJUNQVclm4pRGfUzrKTxSicqdX1lEn7teSYd0crc6B67JICupwJIuWev6kMbTWH4nkkhdGz+2/fzZd+7oLu5kzHrKTex57buexVrECO633VNtK0uGY25jRSr6OKDHr/5xUf+ncCqJ3ROWUvjQHFyF2t2PhusOzpdaeM5911cvFDyPu+8YpaLZbF5saWx45aohbLg4bw7cb5fcd329zYPX4ISos1a4OdhsbpRV7iqFFZj99sCTiUaddz2L5YCFBevTEOJ+VMRq2zWkqGHr+4I7nlz8UfuuF3Bvif/VyB2aBVfwyCNd936jiPVT7B48fPWi4Wtwgot/QESvKMxtbBpTvt3l3i/P/3tda+3BCH8H4tzfGMlUxNqOV+85sXAq9uT+NVsSXx6rAWotlbN39l++kY0Ve5Mnjxd1BnYwTl0MFTAp2zqmySsFahg7m3/1nYRXYCnqh9sJ1glPKOow9q2gbHaHwBuqcjcGdW3rjfjBndQWsUvaf6j3Zd4KUXVlFG44J5Ef1MS+ETM89ta0WMzVXCsB14LnB406Fngj0MZCReDcaliX8vKCH4ery9xvxjkcMr4EZb1m1N7zq4LYWmPfjsXAGlzTn/dWw6WMYD7gn83V2ewv4OxPGVQxrcUAYc41tib2WAhZLmvdaD8H3MbWxB4Pt1ZzLTS2JvaouGg2rDoqeBdc8O/zGrXGHheLZm0K3gVLbmOb9cbMcTHjZ47qWsGxccXLidZvHy3JZwNVut0r16rN7HGBzLqnLLs9/2hRPhnmA8vCzcSrQW0PjovT+0eqItxa9UbiO+GiPs75TphZdXb7Trj566MlqFGjRo0aNZ5B3io/WoTPCH/Sc4Lso6U4DsqUIRe//HQYRVHcz0O43P7HpUkDUzf+Lcxm00hiGiftVyaB/cAzxl36O48dw2Swdc13PMOJDuthCgOrVyZw5RX85F3xV2rouveOzHZfw07qmBVs2zCSV3Gb2Lru0Mw6HvsbYPc139R1M36hLWHqsYGNoXKlz96P0zpQgE5rFPTFj/dkNiz7+rjzigYgzAaMXv5yKwmF2amJ7U0zKDXfPpjZCJs5Ch991tg7kNnu2DC9RPx6T2b7ga07v8Ssbo9eNZ7jkDXoOMhQEQ2ZFfDZ5eAwa0DMqkK/ilk2qv2PMDu09bcwawNMzyH9eUXcknd8n4ZLPda0EEP7DIfpPmfWLKQV+ncy238Ts4VPKGMwlbY0enmn4++08Dt7+28xZr30iVFYR0/xzJnVbani28zuE0Lee4LZp8fbi3DP41syI7NPC7ILYlb+hHmaUxyMuQaHISiSiskwncLFQO9zf5z1k6Tf0cI8bLGRjSzMGUIth8uC5nLoYU/RXm0SzOrORJmDZDYlKSKxjkrouduZBkEv9KMYW/dihqgrmW31wBiZCRDTYZAunSmFZCuHO8hUOwb52DwV3tKpg4hJ5jSOe7CwIhgpPszHbzEL/JjwMzUNPmXTdoRSZLq4aDvUf+LYdtDVEkEPUtSFqMs2yIP5kcNjBtMputvDc2axuVHuMFsWfEDTiYiSNLCZPDqIGXZZXMO9JvObIU3GTka8jWey4ZIxcwTinRWK9U/AQzDeOiOHd2JLV9gpHFPKDGF5YlQDeb2DiN1h1iOT13JUp8apTdSLNhpGHhv0veoGvJgqNujYCumms6u2uEr61GW4xWzqVI1tvSPlxatm2FG8rxmJm9WAph4yXwpKTUOVIL/DlZa6YNcU+Qyi3d+QOUhomvLCYTHPNrMjsgbdMfzLPJrp4NsKYKEQ2+wqKaE9rZhVRwazJ5nNPRSS5Q301oMdGw3MelkJBJijTWbbAfbH25p6rslYhoXem8waqXLTcBz8C5QQgkEeFw6hG4NWQ9vBwDtHEm1oAH94GBpj/GjD5G14o2wpJYrmVEHeIcx2CdkUPVhf60ymtqNnPjOaWc+kifooLLM83XICq1GHDF3obEDE2Z7nMeNQMUsusWiV3SyC9sZ0L7MpW29yYoLZkFgatplchniVPJYphsMi7Ab03hjNHjoXumlM07KbFjotn8zAGQFIM0iBYyI8Avk8NkQ37cGf8A7whRkTNnm/pTsRLk3HFiPZhxYmSBgy10Kv0N6FJV82Ob1dnLDu8WJA5DjFsC2Z7WYZKISdZAxaxSwERUxwPhQbYDp5glmaI1oLwSwOqJO6tQwuGMrr0YIM/byNvOU8xMObBnnOLrZgD6GiwpWMNNqDHnMTlwgG4Q6fU8yFBnU2eV6Xk4bnfg7zc0o2kn9gkronU5DhT9jJWkkMa4Mxixokyx1hSsu6ysEgnjVEEUYwC7dNqabZvhqNYDYsgAJQPcGsrswaA3XokeSVk9sTz074D1hrEIBCdygYj0JwNeOTqTbxpEIzmPQugFm9yPJNBt8WzyowRXYbppHuGMycmdxAOHIlKaiYbe1jdmS+mHgIZkl/YP1yZoE0U3oAH6cboryKD3kmUxhyZrEf1iIXM/U0EoxFE0j2SFSk8FWWZA10wymm8aS9kb+8gVlZkXH0CfGaOJ7iIBmzuO52jPcLzELnzvMCSGaZtYCRYlKyFi4CZUBUwXxTLZ9lVlKBjiKnVAZmwdZBh7+fQpk8RXDSMOENzwim7V9idgqI4n5LFAQL4YINx1aY3ck5D2C22G7zFLNaH19EmhCzrU1mI1JBkFcpwR7CLM8OGcEsNGM2hwkGvh4MzbYlJFuR99Rwzol/gdntyZPNY3FHPMk6XeftOmu/RmdJu5hjoWAECakGHCk6+zpm8wA6zemVwFUb5oeGhhak4VWA6BVWrGHKJWv0N7o7FHuZxRDIHlI/oVPZ2Z3y1SF29nlxVGZzCm10ZLbcGBBdvBm+hVmMsHTMSEKyujgmtAL57FZbQUarNsyGIxYxkUW0c+1YzKJlmog5BVVs4MgaRUmm/QVm0RnJie8t5ajMUpakE7O+pw6YeZRJvIVZdPaiFg/LEaOQjvZCWS3MyxRfCvrg4zALo8u6TspDbXzpQoeywJkm5YvMIlMeN95hERTDdDsa3GBWmxiSWUyFRMjmY1Savo1ZclQ8hOPpFHWMnHt8pmUkiUt6QkyMMKDd2+qzO8zqwluFWc8jD8almHZCFqFDncCEXZIXmCUNMYHOsA2qYnvPMyv8MjCLr8UeddmAGVo9c5s8nooUPsTe5dPMTjibMDZPifljpMEQW7ExbCdGkv2RYRYUb3WBCpwghuZDJkvePqxAuZdZSpzjSRLx4hZG03jVdIpRYXgYk4QvM5th6u/po55Jyd5OBXeLWXKetESHWH0xipFuSJXbYhYGYhHMqKfDe36KWdrvMCkX7FFhjd4wlSaMYhphNAR1O5a94QIpojjmZbOQz49l1aPCPnA3bC+zWB/RTc8WFT5kKZQ1O/yvId7kc8xqfUdpozt9bRtbzHIWyPiNuK5R24mQV902IJ5Y92ATnmKWlIKnLBNbTAh/BRvy4RgRDzl5iBugdF05kQNtwl5mtUTW1kxjqgv76o+qMqJHCf2LzCpdMX3fUybaZlbLHMmsNpSNbV4O2GaWFoWuP88s+D8qHvBsrkoMJ54i34Q3VUqLUuhYBLkHMtsaB0Hg7VxuF5DZGk4Ql5rOnuA+Oi0Cw4PKktg877Pm41J0NBaz8uEH93bdKHCgjRFEewrf2gge3XDPQ7jC59juBUwO2whiPp0UbqovInUceMBAa6DejOEHbxXC32K99Nh89KqDThw4NEYlXzkNDIxynWAq30FMohiv2hvfg26aJHvOSHWySZKkrzs7FZatJJkcaPh3BkyT/uTZAyYlk2iSlW//ECFsT3bkC0s2fzZRtVcf597epx81atSoUaNGjRo1atQ4MkKGDxjzH2/5S0iV02RZJHKaPh6VC+m0GWGotfiTrakxHtsRpaR+HMuN81xs7WntSOSlebTnsGMYT3auZUoTMWZf9FfG+ngcjER+vnOfIY7gR1cVGTr0+71gPC6GlIVlcjZQJY2r6q5WRgeeozkYieHIwwWTMS8odwMTCqt50WMobPhvb6r1sRLR1cejJMv6vXEPnu44hiFyx1wWAHpewLPpPNgjcW4Pd64VWA4E+EGB26fTkccLGfFYH6bZZBrQYZeR2SOY45FQi3ZgQ5GqRJF1Epk1bgVONMlasU0liInDW+pjJnU3kCeAfcN7zXHQQ5Doiax7TALee2y2qxJKS5Qz+l4Ox+nEmZs0gCJox2l5Qj7JbHvc1vn7yvcVy0J9h9mMNeFlQl8eRAyHAQw2FZ81dAv8PRK6ELbkBw/TXjaWpZH+mEvUCqY0pTAew5ATg6/KsNR1mILYcBkFR/8mLfG0oahbCWZ9pmcjWabcZLZXFeTaAaOiE5TtgB/ml8yyxi3++c6hzPYKLeEDVcxq4TgBAarfOmxwjKqPByKT/i3ZHAq5+ASznXF1Ji0etxVmocjWgRoddT0M5BBHQ2KE8oUJZodBDjrEn9hgtqxmCXLljNk2e4I0RzAL0wx5rfdAZtvjjBkOurrNbKEc82kHrQ1m+3wDPzI0+TIrZodBtcRDWEUKs218eopTT4MDj4G+BglTglw3UQLObI4HIXQh/gazyVgxRyVjEpjV4gC1XjAbgWJxDTyQ2R5UX4dUUlaY7bP321FfJirmqNJELmUHrHko17ZgtlCPUQ6DUGUWfoLFZ1PvOMU7RA/ArDDlnNmEjl8Ks7XBbKTUn5lG9YlZbYQPc2a7yHNI2zyHMVtiS+7t/GDaR8Q2nJzNxmp1FQQYjTp4wrXd6gW0smKb5BeSErObY6esn4lXYssyi8YkQjfo5a/7mOFQILNahq+bmA3tImHo89PUm8yONg7gSWZz3etIZmNjCB0UqB+HMRsZfWhCm4i+oxcEG3Y300BlNjZhr20McIygoB0R30GRhwb3Z5xZf0PbM2Q2gJaBE9jiVsupTk8eFcQskyURzLKh6DAan9GmzhpK21wyq3XHhWDWd0za6UNOD2K2K5uAtvtyJyjvsz8riw+Ygs72SjgbU9jSrhrU3OQ7VFJn1d1R0tmMNSxjp1Ut/+E+CY8AzqwWMVaQ2VBsXobcrG/aWfVsfTtIBbNMs6ac2aHQsQgs2UHMxgE3f1NY1aqqMfvbGSs9hGZlZ8sx9zu5OJYuHpV2Vl1hsWJn7eo4L3Nl7/M/ARDMhoXTbQGzqdxz7JP52YwNAkUNIh4bUEfjJARmc/lZNMYRhzDrS9eMYbTKbMKoKJR96kyNDYZ87ETIoEU2X4EiNqgMSe4psUE7qAR4b2ZhV7wPzOrSR3Vo+M14dlQZpRbc71SzCiawzZ9Ugo5M0KeXmR1WCwEWjMrsyAyZAPJp37OVeDbkn/YYUjVLiksFs36VZFF8JWODuDIx784sk8o0fGbVlGNFGJhsMuubAdmoMAngJFXFbFjAAYNQ+QYY+jqA2Vz5+B9WjGQ2zBPU5jiIyHlnJh46kPFsibdbiiHuoR+QOVga8O/ZOiOMO6ocTNdF/PVuzDryrbYcprM9s7JAJZqtiln0D35vrMdJEtnjKZ65qqbVsZnOqtPUTB0OxPcE5GrIdfWiouXMjhbwPRi/FdAY8BH2tJ/ExdjEJ3vy5cXsRYTqqRZSDMmsljlBb5j0RwEp86Q6KCmD3+ydmE2VDyeTOO9slKb6cDPjCiMfzWI9cIohyeMrZz3aUVuLVW3Mom6o1J6qk7VD9eJGkzTqyFpXfyL69vs9J9Cn/FRkX9p61rtWRmrsgAWuNJKTCidTc+yNkpyLLjOFRBS6yr2nVT4KH1Dx/IUhP6Y+W0Pi/wHqJ55Btnwa6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data:image/png;base64,iVBORw0KGgoAAAANSUhEUgAAAVkAAACSCAMAAADYdEkqAAAAyVBMVEX///9xcnbVdABpam9ub3PVcwDTbQBrbHFmZ2zTawBqa2/v7/BiY2j7+/u8vL6PkJOamp2urrHT09TExcbo6Oni4uN/gITMzM3x8fKnp6p4eX3a2tvSaACgoaSDhIhdXmO3uLqMjZD57eHsxKL89e3149HpvJPw0LPelE/ZhCvbiTnz28fjp3Dgm1fmsoT46dvXfRbckEXz2MHgnmPZhS/vzLLlrHrellrcj0LZhjbXeBTrwqXiom7ntYPdkTnioV3PXADqwZvipHbqCB6tAAAU6UlEQVR4nO1ca0PjttK2Y8d3x3acxI6dK4QECIRwKd1ut6dn3///o17NjCQrFyCwofSAnw9dYlvS6PFobpKraTVq/M/g5PTmo0X4jDhbrb8tP1qIz4eTeWNwXyvssRGeXg7cx5OPFuPT4e5+MGj+nH20GJ8Ns/naHVycfrQYnw7Le4vxuvhoMT4bwtP1wBqc3320HJ8NJ6uGZbl1mHVsLO9dyxrcnn20HJ8Niwu32XSva16PjFPk9bzm9biYzRtWszmoeT0yZqum1Wi632pej4vZygJeL+o467iYPbpWs+Gu67zguEB9bViNOo89MuZN4HUwr+sux8Up6GvTfax5PS4Wa+T1tq5rHxd3D26TGYJ1HRAcFzfnwGsTHNfs7ueP//xdV2COgtkjGNhG83YxP28MGqtlbWiPg1MICIBZ97/N+0XN6rGwvEBem5Z1Oa+z2eNhdo8G1hqcn9Z7skfEyZwlshAR1KnsMXG2eiDH5T5+tCifCWer9QD1tWFd1Nb1aLhZNVyilVnY+UdL888gXLx7iD6bP7gUZaHCfpFcdtZwB5fvyW24uOVGABV28EUUVtNuoSZivVtN5OaxwWIsq3EhFPbLWNiZsH1X75EILS4ZrU2rOf+LmB08hu8wyr8TN8L+We7PI3cNe4aMV/dywXIDHKLxpapaa+la3PUxze3ZPe7BWOdL7a6BC8O9/1r1gdnjwJLe5Whzv8MSoTW4Yvnr1aCJ9ubrJV240y9MwlG2+eAIESz+FXtRywZ2bt1+LYXl4MVSXLKXv1wlOV27qKT3ZzdnZyuXlsOXibW2MbsSoXxzsHpzLydny1N0W7QABq6LHDMv5g4GbuPh9x+r375M1CVxcu8KRtavnv3sZjG/Xjcty0XlZ/821w+31995h/dnhCXDF0nANnD2jVPbdF+xdm/u5vd/NBijzaZ4M8352WzGzOojV9ivfkRjcXq6lgHY5dnNzclLPudksfrGljxwytR1LXjl1uSENg6s9VfUUhXXA+nFUNGYEja+X/zn78c/F8vZTuYUnvx5/92C6lWTPfr9dn7315pyOXEmY0Hm1v3962Rd+3Gi0KoQDMpouYPGxe+Pfy5F1HByeg+VVrjpDi5WC3Z9+c3aDIiv3C9Wf3kSM2BRYB/FjOGB9W21WK4awCrTTrdxzfcHb75BMtB0z8XCnz3QFmLz60UCu1hefH94OL8GnMui3/o7+XvwT7TYXR6dfb+cL/k6n13xnS1ZFVhSOms9fMns4DkseTGh+bc2O7k5W/xc/d/1w6YSn8ujFz+b1lYEMKf4zf3xMdL/u7FyUUmtC87fbHFbKa2Fm9rWw/wGVN1FXquKQ/g3pV1Hr519EpzxwxbNJewK/M7ZdNfzm7PT1bcG2gfL/ePaJUNQVclm4pRGfUzrKTxSicqdX1lEn7teSYd0crc6B67JICupwJIuWev6kMbTWH4nkkhdGz+2/fzZd+7oLu5kzHrKTex57buexVrECO633VNtK0uGY25jRSr6OKDHr/5xUf+ncCqJ3ROWUvjQHFyF2t2PhusOzpdaeM5911cvFDyPu+8YpaLZbF5saWx45aohbLg4bw7cb5fcd329zYPX4ISos1a4OdhsbpRV7iqFFZj99sCTiUaddz2L5YCFBevTEOJ+VMRq2zWkqGHr+4I7nlz8UfuuF3Bvif/VyB2aBVfwyCNd936jiPVT7B48fPWi4Wtwgot/QESvKMxtbBpTvt3l3i/P/3tda+3BCH8H4tzfGMlUxNqOV+85sXAq9uT+NVsSXx6rAWotlbN39l++kY0Ve5Mnjxd1BnYwTl0MFTAp2zqmySsFahg7m3/1nYRXYCnqh9sJ1glPKOow9q2gbHaHwBuqcjcGdW3rjfjBndQWsUvaf6j3Zd4KUXVlFG44J5Ef1MS+ETM89ta0WMzVXCsB14LnB406Fngj0MZCReDcaliX8vKCH4ery9xvxjkcMr4EZb1m1N7zq4LYWmPfjsXAGlzTn/dWw6WMYD7gn83V2ewv4OxPGVQxrcUAYc41tib2WAhZLmvdaD8H3MbWxB4Pt1ZzLTS2JvaouGg2rDoqeBdc8O/zGrXGHheLZm0K3gVLbmOb9cbMcTHjZ47qWsGxccXLidZvHy3JZwNVut0r16rN7HGBzLqnLLs9/2hRPhnmA8vCzcSrQW0PjovT+0eqItxa9UbiO+GiPs75TphZdXb7Trj566MlqFGjRo0aNZ5B3io/WoTPCH/Sc4Lso6U4DsqUIRe//HQYRVHcz0O43P7HpUkDUzf+Lcxm00hiGiftVyaB/cAzxl36O48dw2Swdc13PMOJDuthCgOrVyZw5RX85F3xV2rouveOzHZfw07qmBVs2zCSV3Gb2Lru0Mw6HvsbYPc139R1M36hLWHqsYGNoXKlz96P0zpQgE5rFPTFj/dkNiz7+rjzigYgzAaMXv5yKwmF2amJ7U0zKDXfPpjZCJs5Ch991tg7kNnu2DC9RPx6T2b7ga07v8Ssbo9eNZ7jkDXoOMhQEQ2ZFfDZ5eAwa0DMqkK/ilk2qv2PMDu09bcwawNMzyH9eUXcknd8n4ZLPda0EEP7DIfpPmfWLKQV+ncy238Ts4VPKGMwlbY0enmn4++08Dt7+28xZr30iVFYR0/xzJnVbani28zuE0Lee4LZp8fbi3DP41syI7NPC7ILYlb+hHmaUxyMuQaHISiSiskwncLFQO9zf5z1k6Tf0cI8bLGRjSzMGUIth8uC5nLoYU/RXm0SzOrORJmDZDYlKSKxjkrouduZBkEv9KMYW/dihqgrmW31wBiZCRDTYZAunSmFZCuHO8hUOwb52DwV3tKpg4hJ5jSOe7CwIhgpPszHbzEL/JjwMzUNPmXTdoRSZLq4aDvUf+LYdtDVEkEPUtSFqMs2yIP5kcNjBtMputvDc2axuVHuMFsWfEDTiYiSNLCZPDqIGXZZXMO9JvObIU3GTka8jWey4ZIxcwTinRWK9U/AQzDeOiOHd2JLV9gpHFPKDGF5YlQDeb2DiN1h1iOT13JUp8apTdSLNhpGHhv0veoGvJgqNujYCumms6u2uEr61GW4xWzqVI1tvSPlxatm2FG8rxmJm9WAph4yXwpKTUOVIL/DlZa6YNcU+Qyi3d+QOUhomvLCYTHPNrMjsgbdMfzLPJrp4NsKYKEQ2+wqKaE9rZhVRwazJ5nNPRSS5Q301oMdGw3MelkJBJijTWbbAfbH25p6rslYhoXem8waqXLTcBz8C5QQgkEeFw6hG4NWQ9vBwDtHEm1oAH94GBpj/GjD5G14o2wpJYrmVEHeIcx2CdkUPVhf60ymtqNnPjOaWc+kifooLLM83XICq1GHDF3obEDE2Z7nMeNQMUsusWiV3SyC9sZ0L7MpW29yYoLZkFgatplchniVPJYphsMi7Ab03hjNHjoXumlM07KbFjotn8zAGQFIM0iBYyI8Avk8NkQ37cGf8A7whRkTNnm/pTsRLk3HFiPZhxYmSBgy10Kv0N6FJV82Ob1dnLDu8WJA5DjFsC2Z7WYZKISdZAxaxSwERUxwPhQbYDp5glmaI1oLwSwOqJO6tQwuGMrr0YIM/byNvOU8xMObBnnOLrZgD6GiwpWMNNqDHnMTlwgG4Q6fU8yFBnU2eV6Xk4bnfg7zc0o2kn9gkronU5DhT9jJWkkMa4Mxixokyx1hSsu6ysEgnjVEEUYwC7dNqabZvhqNYDYsgAJQPcGsrswaA3XokeSVk9sTz074D1hrEIBCdygYj0JwNeOTqTbxpEIzmPQugFm9yPJNBt8WzyowRXYbppHuGMycmdxAOHIlKaiYbe1jdmS+mHgIZkl/YP1yZoE0U3oAH6cboryKD3kmUxhyZrEf1iIXM/U0EoxFE0j2SFSk8FWWZA10wymm8aS9kb+8gVlZkXH0CfGaOJ7iIBmzuO52jPcLzELnzvMCSGaZtYCRYlKyFi4CZUBUwXxTLZ9lVlKBjiKnVAZmwdZBh7+fQpk8RXDSMOENzwim7V9idgqI4n5LFAQL4YINx1aY3ck5D2C22G7zFLNaH19EmhCzrU1mI1JBkFcpwR7CLM8OGcEsNGM2hwkGvh4MzbYlJFuR99Rwzol/gdntyZPNY3FHPMk6XeftOmu/RmdJu5hjoWAECakGHCk6+zpm8wA6zemVwFUb5oeGhhak4VWA6BVWrGHKJWv0N7o7FHuZxRDIHlI/oVPZ2Z3y1SF29nlxVGZzCm10ZLbcGBBdvBm+hVmMsHTMSEKyujgmtAL57FZbQUarNsyGIxYxkUW0c+1YzKJlmog5BVVs4MgaRUmm/QVm0RnJie8t5ajMUpakE7O+pw6YeZRJvIVZdPaiFg/LEaOQjvZCWS3MyxRfCvrg4zALo8u6TspDbXzpQoeywJkm5YvMIlMeN95hERTDdDsa3GBWmxiSWUyFRMjmY1Savo1ZclQ8hOPpFHWMnHt8pmUkiUt6QkyMMKDd2+qzO8zqwluFWc8jD8almHZCFqFDncCEXZIXmCUNMYHOsA2qYnvPMyv8MjCLr8UeddmAGVo9c5s8nooUPsTe5dPMTjibMDZPifljpMEQW7ExbCdGkv2RYRYUb3WBCpwghuZDJkvePqxAuZdZSpzjSRLx4hZG03jVdIpRYXgYk4QvM5th6u/po55Jyd5OBXeLWXKetESHWH0xipFuSJXbYhYGYhHMqKfDe36KWdrvMCkX7FFhjd4wlSaMYhphNAR1O5a94QIpojjmZbOQz49l1aPCPnA3bC+zWB/RTc8WFT5kKZQ1O/yvId7kc8xqfUdpozt9bRtbzHIWyPiNuK5R24mQV902IJ5Y92ATnmKWlIKnLBNbTAh/BRvy4RgRDzl5iBugdF05kQNtwl5mtUTW1kxjqgv76o+qMqJHCf2LzCpdMX3fUybaZlbLHMmsNpSNbV4O2GaWFoWuP88s+D8qHvBsrkoMJ54i34Q3VUqLUuhYBLkHMtsaB0Hg7VxuF5DZGk4Ql5rOnuA+Oi0Cw4PKktg877Pm41J0NBaz8uEH93bdKHCgjRFEewrf2gge3XDPQ7jC59juBUwO2whiPp0UbqovInUceMBAa6DejOEHbxXC32K99Nh89KqDThw4NEYlXzkNDIxynWAq30FMohiv2hvfg26aJHvOSHWySZKkrzs7FZatJJkcaPh3BkyT/uTZAyYlk2iSlW//ECFsT3bkC0s2fzZRtVcf597epx81atSoUaNGjRo1atQ4MkKGDxjzH2/5S0iV02RZJHKaPh6VC+m0GWGotfiTrakxHtsRpaR+HMuN81xs7WntSOSlebTnsGMYT3auZUoTMWZf9FfG+ngcjER+vnOfIY7gR1cVGTr0+71gPC6GlIVlcjZQJY2r6q5WRgeeozkYieHIwwWTMS8odwMTCqt50WMobPhvb6r1sRLR1cejJMv6vXEPnu44hiFyx1wWAHpewLPpPNgjcW4Pd64VWA4E+EGB26fTkccLGfFYH6bZZBrQYZeR2SOY45FQi3ZgQ5GqRJF1Epk1bgVONMlasU0liInDW+pjJnU3kCeAfcN7zXHQQ5Doiax7TALee2y2qxJKS5Qz+l4Ox+nEmZs0gCJox2l5Qj7JbHvc1vn7yvcVy0J9h9mMNeFlQl8eRAyHAQw2FZ81dAv8PRK6ELbkBw/TXjaWpZH+mEvUCqY0pTAew5ATg6/KsNR1mILYcBkFR/8mLfG0oahbCWZ9pmcjWabcZLZXFeTaAaOiE5TtgB/ml8yyxi3++c6hzPYKLeEDVcxq4TgBAarfOmxwjKqPByKT/i3ZHAq5+ASznXF1Ji0etxVmocjWgRoddT0M5BBHQ2KE8oUJZodBDjrEn9hgtqxmCXLljNk2e4I0RzAL0wx5rfdAZtvjjBkOurrNbKEc82kHrQ1m+3wDPzI0+TIrZodBtcRDWEUKs218eopTT4MDj4G+BglTglw3UQLObI4HIXQh/gazyVgxRyVjEpjV4gC1XjAbgWJxDTyQ2R5UX4dUUlaY7bP321FfJirmqNJELmUHrHko17ZgtlCPUQ6DUGUWfoLFZ1PvOMU7RA/ArDDlnNmEjl8Ks7XBbKTUn5lG9YlZbYQPc2a7yHNI2zyHMVtiS+7t/GDaR8Q2nJzNxmp1FQQYjTp4wrXd6gW0smKb5BeSErObY6esn4lXYssyi8YkQjfo5a/7mOFQILNahq+bmA3tImHo89PUm8yONg7gSWZz3etIZmNjCB0UqB+HMRsZfWhCm4i+oxcEG3Y300BlNjZhr20McIygoB0R30GRhwb3Z5xZf0PbM2Q2gJaBE9jiVsupTk8eFcQskyURzLKh6DAan9GmzhpK21wyq3XHhWDWd0za6UNOD2K2K5uAtvtyJyjvsz8riw+Ygs72SjgbU9jSrhrU3OQ7VFJn1d1R0tmMNSxjp1Ut/+E+CY8AzqwWMVaQ2VBsXobcrG/aWfVsfTtIBbNMs6ac2aHQsQgs2UHMxgE3f1NY1aqqMfvbGSs9hGZlZ8sx9zu5OJYuHpV2Vl1hsWJn7eo4L3Nl7/M/ARDMhoXTbQGzqdxz7JP52YwNAkUNIh4bUEfjJARmc/lZNMYRhzDrS9eMYbTKbMKoKJR96kyNDYZ87ETIoEU2X4EiNqgMSe4psUE7qAR4b2ZhV7wPzOrSR3Vo+M14dlQZpRbc71SzCiawzZ9Ugo5M0KeXmR1WCwEWjMrsyAyZAPJp37OVeDbkn/YYUjVLiksFs36VZFF8JWODuDIx784sk8o0fGbVlGNFGJhsMuubAdmoMAngJFXFbFjAAYNQ+QYY+jqA2Vz5+B9WjGQ2zBPU5jiIyHlnJh46kPFsibdbiiHuoR+QOVga8O/ZOiOMO6ocTNdF/PVuzDryrbYcprM9s7JAJZqtiln0D35vrMdJEtnjKZ65qqbVsZnOqtPUTB0OxPcE5GrIdfWiouXMjhbwPRi/FdAY8BH2tJ/ExdjEJ3vy5cXsRYTqqRZSDMmsljlBb5j0RwEp86Q6KCmD3+ydmE2VDyeTOO9slKb6cDPjCiMfzWI9cIohyeMrZz3aUVuLVW3Mom6o1J6qk7VD9eJGkzTqyFpXfyL69vs9J9Cn/FRkX9p61rtWRmrsgAWuNJKTCidTc+yNkpyLLjOFRBS6yr2nVT4KH1Dx/IUhP6Y+W0Pi/wHqJ55Btnwa6A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6" descr="data:image/png;base64,iVBORw0KGgoAAAANSUhEUgAAAVkAAACSCAMAAADYdEkqAAAAyVBMVEX///9xcnbVdABpam9ub3PVcwDTbQBrbHFmZ2zTawBqa2/v7/BiY2j7+/u8vL6PkJOamp2urrHT09TExcbo6Oni4uN/gITMzM3x8fKnp6p4eX3a2tvSaACgoaSDhIhdXmO3uLqMjZD57eHsxKL89e3149HpvJPw0LPelE/ZhCvbiTnz28fjp3Dgm1fmsoT46dvXfRbckEXz2MHgnmPZhS/vzLLlrHrellrcj0LZhjbXeBTrwqXiom7ntYPdkTnioV3PXADqwZvipHbqCB6tAAAU6UlEQVR4nO1ca0PjttK2Y8d3x3acxI6dK4QECIRwKd1ut6dn3///o17NjCQrFyCwofSAnw9dYlvS6PFobpKraTVq/M/g5PTmo0X4jDhbrb8tP1qIz4eTeWNwXyvssRGeXg7cx5OPFuPT4e5+MGj+nH20GJ8Ns/naHVycfrQYnw7Le4vxuvhoMT4bwtP1wBqc3320HJ8NJ6uGZbl1mHVsLO9dyxrcnn20HJ8Niwu32XSva16PjFPk9bzm9biYzRtWszmoeT0yZqum1Wi632pej4vZygJeL+o467iYPbpWs+Gu67zguEB9bViNOo89MuZN4HUwr+sux8Up6GvTfax5PS4Wa+T1tq5rHxd3D26TGYJ1HRAcFzfnwGsTHNfs7ueP//xdV2COgtkjGNhG83YxP28MGqtlbWiPg1MICIBZ97/N+0XN6rGwvEBem5Z1Oa+z2eNhdo8G1hqcn9Z7skfEyZwlshAR1KnsMXG2eiDH5T5+tCifCWer9QD1tWFd1Nb1aLhZNVyilVnY+UdL888gXLx7iD6bP7gUZaHCfpFcdtZwB5fvyW24uOVGABV28EUUVtNuoSZivVtN5OaxwWIsq3EhFPbLWNiZsH1X75EILS4ZrU2rOf+LmB08hu8wyr8TN8L+We7PI3cNe4aMV/dywXIDHKLxpapaa+la3PUxze3ZPe7BWOdL7a6BC8O9/1r1gdnjwJLe5Whzv8MSoTW4Yvnr1aCJ9ubrJV240y9MwlG2+eAIESz+FXtRywZ2bt1+LYXl4MVSXLKXv1wlOV27qKT3ZzdnZyuXlsOXibW2MbsSoXxzsHpzLydny1N0W7QABq6LHDMv5g4GbuPh9x+r375M1CVxcu8KRtavnv3sZjG/Xjcty0XlZ/821w+31995h/dnhCXDF0nANnD2jVPbdF+xdm/u5vd/NBijzaZ4M8352WzGzOojV9ivfkRjcXq6lgHY5dnNzclLPudksfrGljxwytR1LXjl1uSENg6s9VfUUhXXA+nFUNGYEja+X/zn78c/F8vZTuYUnvx5/92C6lWTPfr9dn7315pyOXEmY0Hm1v3962Rd+3Gi0KoQDMpouYPGxe+Pfy5F1HByeg+VVrjpDi5WC3Z9+c3aDIiv3C9Wf3kSM2BRYB/FjOGB9W21WK4awCrTTrdxzfcHb75BMtB0z8XCnz3QFmLz60UCu1hefH94OL8GnMui3/o7+XvwT7TYXR6dfb+cL/k6n13xnS1ZFVhSOms9fMns4DkseTGh+bc2O7k5W/xc/d/1w6YSn8ujFz+b1lYEMKf4zf3xMdL/u7FyUUmtC87fbHFbKa2Fm9rWw/wGVN1FXquKQ/g3pV1Hr519EpzxwxbNJewK/M7ZdNfzm7PT1bcG2gfL/ePaJUNQVclm4pRGfUzrKTxSicqdX1lEn7teSYd0crc6B67JICupwJIuWev6kMbTWH4nkkhdGz+2/fzZd+7oLu5kzHrKTex57buexVrECO633VNtK0uGY25jRSr6OKDHr/5xUf+ncCqJ3ROWUvjQHFyF2t2PhusOzpdaeM5911cvFDyPu+8YpaLZbF5saWx45aohbLg4bw7cb5fcd329zYPX4ISos1a4OdhsbpRV7iqFFZj99sCTiUaddz2L5YCFBevTEOJ+VMRq2zWkqGHr+4I7nlz8UfuuF3Bvif/VyB2aBVfwyCNd936jiPVT7B48fPWi4Wtwgot/QESvKMxtbBpTvt3l3i/P/3tda+3BCH8H4tzfGMlUxNqOV+85sXAq9uT+NVsSXx6rAWotlbN39l++kY0Ve5Mnjxd1BnYwTl0MFTAp2zqmySsFahg7m3/1nYRXYCnqh9sJ1glPKOow9q2gbHaHwBuqcjcGdW3rjfjBndQWsUvaf6j3Zd4KUXVlFG44J5Ef1MS+ETM89ta0WMzVXCsB14LnB406Fngj0MZCReDcaliX8vKCH4ery9xvxjkcMr4EZb1m1N7zq4LYWmPfjsXAGlzTn/dWw6WMYD7gn83V2ewv4OxPGVQxrcUAYc41tib2WAhZLmvdaD8H3MbWxB4Pt1ZzLTS2JvaouGg2rDoqeBdc8O/zGrXGHheLZm0K3gVLbmOb9cbMcTHjZ47qWsGxccXLidZvHy3JZwNVut0r16rN7HGBzLqnLLs9/2hRPhnmA8vCzcSrQW0PjovT+0eqItxa9UbiO+GiPs75TphZdXb7Trj566MlqFGjRo0aNZ5B3io/WoTPCH/Sc4Lso6U4DsqUIRe//HQYRVHcz0O43P7HpUkDUzf+Lcxm00hiGiftVyaB/cAzxl36O48dw2Swdc13PMOJDuthCgOrVyZw5RX85F3xV2rouveOzHZfw07qmBVs2zCSV3Gb2Lru0Mw6HvsbYPc139R1M36hLWHqsYGNoXKlz96P0zpQgE5rFPTFj/dkNiz7+rjzigYgzAaMXv5yKwmF2amJ7U0zKDXfPpjZCJs5Ch991tg7kNnu2DC9RPx6T2b7ga07v8Ssbo9eNZ7jkDXoOMhQEQ2ZFfDZ5eAwa0DMqkK/ilk2qv2PMDu09bcwawNMzyH9eUXcknd8n4ZLPda0EEP7DIfpPmfWLKQV+ncy238Ts4VPKGMwlbY0enmn4++08Dt7+28xZr30iVFYR0/xzJnVbani28zuE0Lee4LZp8fbi3DP41syI7NPC7ILYlb+hHmaUxyMuQaHISiSiskwncLFQO9zf5z1k6Tf0cI8bLGRjSzMGUIth8uC5nLoYU/RXm0SzOrORJmDZDYlKSKxjkrouduZBkEv9KMYW/dihqgrmW31wBiZCRDTYZAunSmFZCuHO8hUOwb52DwV3tKpg4hJ5jSOe7CwIhgpPszHbzEL/JjwMzUNPmXTdoRSZLq4aDvUf+LYdtDVEkEPUtSFqMs2yIP5kcNjBtMputvDc2axuVHuMFsWfEDTiYiSNLCZPDqIGXZZXMO9JvObIU3GTka8jWey4ZIxcwTinRWK9U/AQzDeOiOHd2JLV9gpHFPKDGF5YlQDeb2DiN1h1iOT13JUp8apTdSLNhpGHhv0veoGvJgqNujYCumms6u2uEr61GW4xWzqVI1tvSPlxatm2FG8rxmJm9WAph4yXwpKTUOVIL/DlZa6YNcU+Qyi3d+QOUhomvLCYTHPNrMjsgbdMfzLPJrp4NsKYKEQ2+wqKaE9rZhVRwazJ5nNPRSS5Q301oMdGw3MelkJBJijTWbbAfbH25p6rslYhoXem8waqXLTcBz8C5QQgkEeFw6hG4NWQ9vBwDtHEm1oAH94GBpj/GjD5G14o2wpJYrmVEHeIcx2CdkUPVhf60ymtqNnPjOaWc+kifooLLM83XICq1GHDF3obEDE2Z7nMeNQMUsusWiV3SyC9sZ0L7MpW29yYoLZkFgatplchniVPJYphsMi7Ab03hjNHjoXumlM07KbFjotn8zAGQFIM0iBYyI8Avk8NkQ37cGf8A7whRkTNnm/pTsRLk3HFiPZhxYmSBgy10Kv0N6FJV82Ob1dnLDu8WJA5DjFsC2Z7WYZKISdZAxaxSwERUxwPhQbYDp5glmaI1oLwSwOqJO6tQwuGMrr0YIM/byNvOU8xMObBnnOLrZgD6GiwpWMNNqDHnMTlwgG4Q6fU8yFBnU2eV6Xk4bnfg7zc0o2kn9gkronU5DhT9jJWkkMa4Mxixokyx1hSsu6ysEgnjVEEUYwC7dNqabZvhqNYDYsgAJQPcGsrswaA3XokeSVk9sTz074D1hrEIBCdygYj0JwNeOTqTbxpEIzmPQugFm9yPJNBt8WzyowRXYbppHuGMycmdxAOHIlKaiYbe1jdmS+mHgIZkl/YP1yZoE0U3oAH6cboryKD3kmUxhyZrEf1iIXM/U0EoxFE0j2SFSk8FWWZA10wymm8aS9kb+8gVlZkXH0CfGaOJ7iIBmzuO52jPcLzELnzvMCSGaZtYCRYlKyFi4CZUBUwXxTLZ9lVlKBjiKnVAZmwdZBh7+fQpk8RXDSMOENzwim7V9idgqI4n5LFAQL4YINx1aY3ck5D2C22G7zFLNaH19EmhCzrU1mI1JBkFcpwR7CLM8OGcEsNGM2hwkGvh4MzbYlJFuR99Rwzol/gdntyZPNY3FHPMk6XeftOmu/RmdJu5hjoWAECakGHCk6+zpm8wA6zemVwFUb5oeGhhak4VWA6BVWrGHKJWv0N7o7FHuZxRDIHlI/oVPZ2Z3y1SF29nlxVGZzCm10ZLbcGBBdvBm+hVmMsHTMSEKyujgmtAL57FZbQUarNsyGIxYxkUW0c+1YzKJlmog5BVVs4MgaRUmm/QVm0RnJie8t5ajMUpakE7O+pw6YeZRJvIVZdPaiFg/LEaOQjvZCWS3MyxRfCvrg4zALo8u6TspDbXzpQoeywJkm5YvMIlMeN95hERTDdDsa3GBWmxiSWUyFRMjmY1Savo1ZclQ8hOPpFHWMnHt8pmUkiUt6QkyMMKDd2+qzO8zqwluFWc8jD8almHZCFqFDncCEXZIXmCUNMYHOsA2qYnvPMyv8MjCLr8UeddmAGVo9c5s8nooUPsTe5dPMTjibMDZPifljpMEQW7ExbCdGkv2RYRYUb3WBCpwghuZDJkvePqxAuZdZSpzjSRLx4hZG03jVdIpRYXgYk4QvM5th6u/po55Jyd5OBXeLWXKetESHWH0xipFuSJXbYhYGYhHMqKfDe36KWdrvMCkX7FFhjd4wlSaMYhphNAR1O5a94QIpojjmZbOQz49l1aPCPnA3bC+zWB/RTc8WFT5kKZQ1O/yvId7kc8xqfUdpozt9bRtbzHIWyPiNuK5R24mQV902IJ5Y92ATnmKWlIKnLBNbTAh/BRvy4RgRDzl5iBugdF05kQNtwl5mtUTW1kxjqgv76o+qMqJHCf2LzCpdMX3fUybaZlbLHMmsNpSNbV4O2GaWFoWuP88s+D8qHvBsrkoMJ54i34Q3VUqLUuhYBLkHMtsaB0Hg7VxuF5DZGk4Ql5rOnuA+Oi0Cw4PKktg877Pm41J0NBaz8uEH93bdKHCgjRFEewrf2gge3XDPQ7jC59juBUwO2whiPp0UbqovInUceMBAa6DejOEHbxXC32K99Nh89KqDThw4NEYlXzkNDIxynWAq30FMohiv2hvfg26aJHvOSHWySZKkrzs7FZatJJkcaPh3BkyT/uTZAyYlk2iSlW//ECFsT3bkC0s2fzZRtVcf597epx81atSoUaNGjRo1atQ4MkKGDxjzH2/5S0iV02RZJHKaPh6VC+m0GWGotfiTrakxHtsRpaR+HMuN81xs7WntSOSlebTnsGMYT3auZUoTMWZf9FfG+ngcjER+vnOfIY7gR1cVGTr0+71gPC6GlIVlcjZQJY2r6q5WRgeeozkYieHIwwWTMS8odwMTCqt50WMobPhvb6r1sRLR1cejJMv6vXEPnu44hiFyx1wWAHpewLPpPNgjcW4Pd64VWA4E+EGB26fTkccLGfFYH6bZZBrQYZeR2SOY45FQi3ZgQ5GqRJF1Epk1bgVONMlasU0liInDW+pjJnU3kCeAfcN7zXHQQ5Doiax7TALee2y2qxJKS5Qz+l4Ox+nEmZs0gCJox2l5Qj7JbHvc1vn7yvcVy0J9h9mMNeFlQl8eRAyHAQw2FZ81dAv8PRK6ELbkBw/TXjaWpZH+mEvUCqY0pTAew5ATg6/KsNR1mILYcBkFR/8mLfG0oahbCWZ9pmcjWabcZLZXFeTaAaOiE5TtgB/ml8yyxi3++c6hzPYKLeEDVcxq4TgBAarfOmxwjKqPByKT/i3ZHAq5+ASznXF1Ji0etxVmocjWgRoddT0M5BBHQ2KE8oUJZodBDjrEn9hgtqxmCXLljNk2e4I0RzAL0wx5rfdAZtvjjBkOurrNbKEc82kHrQ1m+3wDPzI0+TIrZodBtcRDWEUKs218eopTT4MDj4G+BglTglw3UQLObI4HIXQh/gazyVgxRyVjEpjV4gC1XjAbgWJxDTyQ2R5UX4dUUlaY7bP321FfJirmqNJELmUHrHko17ZgtlCPUQ6DUGUWfoLFZ1PvOMU7RA/ArDDlnNmEjl8Ks7XBbKTUn5lG9YlZbYQPc2a7yHNI2zyHMVtiS+7t/GDaR8Q2nJzNxmp1FQQYjTp4wrXd6gW0smKb5BeSErObY6esn4lXYssyi8YkQjfo5a/7mOFQILNahq+bmA3tImHo89PUm8yONg7gSWZz3etIZmNjCB0UqB+HMRsZfWhCm4i+oxcEG3Y300BlNjZhr20McIygoB0R30GRhwb3Z5xZf0PbM2Q2gJaBE9jiVsupTk8eFcQskyURzLKh6DAan9GmzhpK21wyq3XHhWDWd0za6UNOD2K2K5uAtvtyJyjvsz8riw+Ygs72SjgbU9jSrhrU3OQ7VFJn1d1R0tmMNSxjp1Ut/+E+CY8AzqwWMVaQ2VBsXobcrG/aWfVsfTtIBbNMs6ac2aHQsQgs2UHMxgE3f1NY1aqqMfvbGSs9hGZlZ8sx9zu5OJYuHpV2Vl1hsWJn7eo4L3Nl7/M/ARDMhoXTbQGzqdxz7JP52YwNAkUNIh4bUEfjJARmc/lZNMYRhzDrS9eMYbTKbMKoKJR96kyNDYZ87ETIoEU2X4EiNqgMSe4psUE7qAR4b2ZhV7wPzOrSR3Vo+M14dlQZpRbc71SzCiawzZ9Ugo5M0KeXmR1WCwEWjMrsyAyZAPJp37OVeDbkn/YYUjVLiksFs36VZFF8JWODuDIx784sk8o0fGbVlGNFGJhsMuubAdmoMAngJFXFbFjAAYNQ+QYY+jqA2Vz5+B9WjGQ2zBPU5jiIyHlnJh46kPFsibdbiiHuoR+QOVga8O/ZOiOMO6ocTNdF/PVuzDryrbYcprM9s7JAJZqtiln0D35vrMdJEtnjKZ65qqbVsZnOqtPUTB0OxPcE5GrIdfWiouXMjhbwPRi/FdAY8BH2tJ/ExdjEJ3vy5cXsRYTqqRZSDMmsljlBb5j0RwEp86Q6KCmD3+ydmE2VDyeTOO9slKb6cDPjCiMfzWI9cIohyeMrZz3aUVuLVW3Mom6o1J6qk7VD9eJGkzTqyFpXfyL69vs9J9Cn/FRkX9p61rtWRmrsgAWuNJKTCidTc+yNkpyLLjOFRBS6yr2nVT4KH1Dx/IUhP6Y+W0Pi/wHqJ55Btnwa6AAAAABJRU5ErkJggg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2" descr="Image result for argonne national laboratory log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4" descr="Image result for argonne national laboratory logo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AutoShape 6" descr="Image result for argonne national laboratory logo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AutoShape 8" descr="Image result for argonne national laboratory logo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AutoShape 10" descr="Image result for argonne national laboratory logo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 descr="https://www.pnnl.gov/science/images/highlights/psd/fy18/spurgeon_oxid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76" y="973817"/>
            <a:ext cx="27813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56014"/>
            <a:ext cx="428172" cy="42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168" y="6412453"/>
            <a:ext cx="790575" cy="343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6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5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0663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0663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6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4673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3295</TotalTime>
  <Words>215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20</vt:i4>
      </vt:variant>
      <vt:variant>
        <vt:lpstr>Slide Titles</vt:lpstr>
      </vt:variant>
      <vt:variant>
        <vt:i4>1</vt:i4>
      </vt:variant>
    </vt:vector>
  </HeadingPairs>
  <TitlesOfParts>
    <vt:vector size="27" baseType="lpstr">
      <vt:lpstr>Arial</vt:lpstr>
      <vt:lpstr>Arial Narrow</vt:lpstr>
      <vt:lpstr>Book Antiqua</vt:lpstr>
      <vt:lpstr>Calibri</vt:lpstr>
      <vt:lpstr>TimesNewRomanPSMT</vt:lpstr>
      <vt:lpstr>Wingdings</vt:lpstr>
      <vt:lpstr>Theme3</vt:lpstr>
      <vt:lpstr>1_Office Theme</vt:lpstr>
      <vt:lpstr>5_Default Design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1_Theme3</vt:lpstr>
      <vt:lpstr>8_Office Theme</vt:lpstr>
      <vt:lpstr>6_Default Design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Atoms Depart When Oxides Meet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Gelston, Megan T</cp:lastModifiedBy>
  <cp:revision>389</cp:revision>
  <dcterms:created xsi:type="dcterms:W3CDTF">2010-12-15T20:48:04Z</dcterms:created>
  <dcterms:modified xsi:type="dcterms:W3CDTF">2018-05-03T19:17:44Z</dcterms:modified>
</cp:coreProperties>
</file>