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1" r:id="rId2"/>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006600"/>
    <a:srgbClr val="106636"/>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87084" autoAdjust="0"/>
  </p:normalViewPr>
  <p:slideViewPr>
    <p:cSldViewPr snapToGrid="0">
      <p:cViewPr varScale="1">
        <p:scale>
          <a:sx n="63" d="100"/>
          <a:sy n="63" d="100"/>
        </p:scale>
        <p:origin x="1384" y="88"/>
      </p:cViewPr>
      <p:guideLst>
        <p:guide orient="horz" pos="374"/>
        <p:guide pos="2872"/>
      </p:guideLst>
    </p:cSldViewPr>
  </p:slideViewPr>
  <p:notesTextViewPr>
    <p:cViewPr>
      <p:scale>
        <a:sx n="100" d="100"/>
        <a:sy n="100" d="100"/>
      </p:scale>
      <p:origin x="0" y="0"/>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Arial" pitchFamily="34" charset="0"/>
              </a:defRPr>
            </a:lvl1pPr>
          </a:lstStyle>
          <a:p>
            <a:pPr>
              <a:defRPr/>
            </a:pPr>
            <a:fld id="{D285EF16-F4A5-44BF-85ED-E5359C341A14}" type="datetimeFigureOut">
              <a:rPr lang="en-US"/>
              <a:pPr>
                <a:defRPr/>
              </a:pPr>
              <a:t>4/5/2018</a:t>
            </a:fld>
            <a:endParaRPr lang="en-US" dirty="0"/>
          </a:p>
        </p:txBody>
      </p:sp>
      <p:sp>
        <p:nvSpPr>
          <p:cNvPr id="4" name="Footer Placeholder 3"/>
          <p:cNvSpPr>
            <a:spLocks noGrp="1"/>
          </p:cNvSpPr>
          <p:nvPr>
            <p:ph type="ftr" sz="quarter" idx="2"/>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Calibri" pitchFamily="34" charset="0"/>
              </a:defRPr>
            </a:lvl1pPr>
          </a:lstStyle>
          <a:p>
            <a:pPr>
              <a:defRPr/>
            </a:pPr>
            <a:fld id="{3AF9EE93-7C47-4ABE-A4EF-98452C5D13ED}" type="datetimeFigureOut">
              <a:rPr lang="en-US"/>
              <a:pPr>
                <a:defRPr/>
              </a:pPr>
              <a:t>4/5/2018</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002" tIns="45501" rIns="91002" bIns="45501" rtlCol="0" anchor="ctr"/>
          <a:lstStyle/>
          <a:p>
            <a:pPr lvl="0"/>
            <a:endParaRPr lang="en-US" noProof="0" dirty="0" smtClean="0"/>
          </a:p>
        </p:txBody>
      </p:sp>
      <p:sp>
        <p:nvSpPr>
          <p:cNvPr id="5" name="Notes Placeholder 4"/>
          <p:cNvSpPr>
            <a:spLocks noGrp="1"/>
          </p:cNvSpPr>
          <p:nvPr>
            <p:ph type="body" sz="quarter" idx="3"/>
          </p:nvPr>
        </p:nvSpPr>
        <p:spPr bwMode="auto">
          <a:xfrm>
            <a:off x="699133" y="4410392"/>
            <a:ext cx="5586735" cy="4177348"/>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 dihydrogen molecule, with a hydrogen-hydrogen bond, is one of the simplest and most flexible in chemistry. Cleaving a dihydrogen bond requires the perfect balance of design of catalyst properties to achieve the desired reactivity. Morris Bullock and his colleagues at Pacific Northwest National Laboratory achieved control over the rate of cleavage and reassembly of a dihydrogen molecule, furthering their understanding of catalyst design.</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Johannes Lercher</a:t>
            </a:r>
          </a:p>
          <a:p>
            <a:r>
              <a:rPr lang="en-US" sz="1200" kern="1200" dirty="0" smtClean="0">
                <a:solidFill>
                  <a:schemeClr val="tx1"/>
                </a:solidFill>
                <a:effectLst/>
                <a:latin typeface="+mn-lt"/>
                <a:ea typeface="+mn-ea"/>
                <a:cs typeface="+mn-cs"/>
              </a:rPr>
              <a:t>Project: 47319, KC0302010, Low-Temperature Catalytic Routes for Energy Carriers via Spatial and Chemical Organization</a:t>
            </a:r>
          </a:p>
          <a:p>
            <a:r>
              <a:rPr lang="en-US" sz="1200" kern="1200" dirty="0" smtClean="0">
                <a:solidFill>
                  <a:schemeClr val="tx1"/>
                </a:solidFill>
                <a:effectLst/>
                <a:latin typeface="+mn-lt"/>
                <a:ea typeface="+mn-ea"/>
                <a:cs typeface="+mn-cs"/>
              </a:rPr>
              <a:t>DOE Program Manager: Viviane Schwartz</a:t>
            </a:r>
          </a:p>
          <a:p>
            <a:r>
              <a:rPr lang="en-US" sz="1200" kern="1200" dirty="0" smtClean="0">
                <a:solidFill>
                  <a:schemeClr val="tx1"/>
                </a:solidFill>
                <a:effectLst/>
                <a:latin typeface="+mn-lt"/>
                <a:ea typeface="+mn-ea"/>
                <a:cs typeface="+mn-cs"/>
              </a:rPr>
              <a:t>Publication: Reversible </a:t>
            </a:r>
            <a:r>
              <a:rPr lang="en-US" sz="1200" kern="1200" dirty="0" err="1" smtClean="0">
                <a:solidFill>
                  <a:schemeClr val="tx1"/>
                </a:solidFill>
                <a:effectLst/>
                <a:latin typeface="+mn-lt"/>
                <a:ea typeface="+mn-ea"/>
                <a:cs typeface="+mn-cs"/>
              </a:rPr>
              <a:t>Heterolytic</a:t>
            </a:r>
            <a:r>
              <a:rPr lang="en-US" sz="1200" kern="1200" dirty="0" smtClean="0">
                <a:solidFill>
                  <a:schemeClr val="tx1"/>
                </a:solidFill>
                <a:effectLst/>
                <a:latin typeface="+mn-lt"/>
                <a:ea typeface="+mn-ea"/>
                <a:cs typeface="+mn-cs"/>
              </a:rPr>
              <a:t> Cleavage of the H–H Bond by Molybdenum Complexes: Controlling the Dynamics of Exchange Between Proton and Hydride</a:t>
            </a:r>
          </a:p>
          <a:p>
            <a:r>
              <a:rPr lang="en-US" sz="1200" kern="1200" dirty="0" smtClean="0">
                <a:solidFill>
                  <a:schemeClr val="tx1"/>
                </a:solidFill>
                <a:effectLst/>
                <a:latin typeface="+mn-lt"/>
                <a:ea typeface="+mn-ea"/>
                <a:cs typeface="+mn-cs"/>
              </a:rPr>
              <a:t>Shaoguang Zhang, Aaron M. Appel, and R. Morris Bullock</a:t>
            </a:r>
          </a:p>
          <a:p>
            <a:r>
              <a:rPr lang="en-US" sz="1200" kern="1200" dirty="0" smtClean="0">
                <a:solidFill>
                  <a:schemeClr val="tx1"/>
                </a:solidFill>
                <a:effectLst/>
                <a:latin typeface="+mn-lt"/>
                <a:ea typeface="+mn-ea"/>
                <a:cs typeface="+mn-cs"/>
              </a:rPr>
              <a:t> dx.doi.org/10.1021/jacs.7b03053 | </a:t>
            </a:r>
            <a:r>
              <a:rPr lang="en-US" sz="1200" i="1" kern="1200" dirty="0" smtClean="0">
                <a:solidFill>
                  <a:schemeClr val="tx1"/>
                </a:solidFill>
                <a:effectLst/>
                <a:latin typeface="+mn-lt"/>
                <a:ea typeface="+mn-ea"/>
                <a:cs typeface="+mn-cs"/>
              </a:rPr>
              <a:t>Journal of the American Chemical Society</a:t>
            </a:r>
            <a:endParaRPr lang="en-US" sz="1200" kern="1200" dirty="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 </a:t>
            </a: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2110769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dirty="0" smtClean="0"/>
              <a:t>Materials Sciences and Engineering Division</a:t>
            </a:r>
          </a:p>
          <a:p>
            <a:pPr>
              <a:defRPr/>
            </a:pPr>
            <a:r>
              <a:rPr lang="en-US" dirty="0" smtClean="0"/>
              <a:t>Office of Basic Energy Sciences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152400" y="762000"/>
            <a:ext cx="4953000" cy="541020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Scientific Achievement</a:t>
            </a:r>
          </a:p>
          <a:p>
            <a:pPr marL="238125" lvl="1" eaLnBrk="0" hangingPunct="0"/>
            <a:r>
              <a:rPr lang="en-US" b="1" dirty="0" smtClean="0">
                <a:solidFill>
                  <a:prstClr val="black"/>
                </a:solidFill>
                <a:latin typeface="+mn-lt"/>
                <a:cs typeface="Arial" pitchFamily="34" charset="0"/>
              </a:rPr>
              <a:t>Achieved </a:t>
            </a:r>
            <a:r>
              <a:rPr lang="en-US" b="1" dirty="0">
                <a:solidFill>
                  <a:prstClr val="black"/>
                </a:solidFill>
                <a:latin typeface="+mn-lt"/>
                <a:cs typeface="Arial" pitchFamily="34" charset="0"/>
              </a:rPr>
              <a:t>control over the rate of cleavage and reassembly of a dihydrogen </a:t>
            </a:r>
            <a:r>
              <a:rPr lang="en-US" b="1" dirty="0" smtClean="0">
                <a:solidFill>
                  <a:prstClr val="black"/>
                </a:solidFill>
                <a:latin typeface="+mn-lt"/>
                <a:cs typeface="Arial" pitchFamily="34" charset="0"/>
              </a:rPr>
              <a:t>molecule, demonstrating control over catalytic behavior</a:t>
            </a:r>
          </a:p>
          <a:p>
            <a:pPr marL="238125" lvl="1" eaLnBrk="0" hangingPunct="0"/>
            <a:endParaRPr lang="en-US" b="1" dirty="0">
              <a:solidFill>
                <a:prstClr val="black"/>
              </a:solidFill>
              <a:latin typeface="+mn-lt"/>
              <a:cs typeface="Arial" pitchFamily="34" charset="0"/>
            </a:endParaRPr>
          </a:p>
          <a:p>
            <a:pPr marL="0" lvl="1" indent="0" eaLnBrk="0" hangingPunct="0"/>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Significance and Impact</a:t>
            </a:r>
          </a:p>
          <a:p>
            <a:pPr marL="182880" lvl="1" indent="-182880" eaLnBrk="0" hangingPunct="0">
              <a:spcBef>
                <a:spcPts val="200"/>
              </a:spcBef>
            </a:pPr>
            <a:r>
              <a:rPr lang="en-US" sz="1600" b="1" dirty="0" smtClean="0">
                <a:solidFill>
                  <a:prstClr val="black"/>
                </a:solidFill>
                <a:latin typeface="+mn-lt"/>
                <a:cs typeface="Arial" pitchFamily="34" charset="0"/>
              </a:rPr>
              <a:t>	</a:t>
            </a:r>
            <a:r>
              <a:rPr lang="en-US" sz="1600" b="1" dirty="0">
                <a:solidFill>
                  <a:prstClr val="black"/>
                </a:solidFill>
                <a:latin typeface="+mn-lt"/>
                <a:cs typeface="Arial" pitchFamily="34" charset="0"/>
              </a:rPr>
              <a:t>Elucidated the properties of heterolytic dihydrogen bond cleavage and how to control the location and energy of the resulting proton and </a:t>
            </a:r>
            <a:r>
              <a:rPr lang="en-US" sz="1600" b="1" dirty="0" smtClean="0">
                <a:solidFill>
                  <a:prstClr val="black"/>
                </a:solidFill>
                <a:latin typeface="+mn-lt"/>
                <a:cs typeface="Arial" pitchFamily="34" charset="0"/>
              </a:rPr>
              <a:t>hydride; offers insights for the design of effective </a:t>
            </a:r>
            <a:r>
              <a:rPr lang="en-US" sz="1600" b="1" dirty="0">
                <a:solidFill>
                  <a:prstClr val="black"/>
                </a:solidFill>
                <a:latin typeface="+mn-lt"/>
                <a:cs typeface="Arial" pitchFamily="34" charset="0"/>
              </a:rPr>
              <a:t>catalysts for energy production, generation, and </a:t>
            </a:r>
            <a:r>
              <a:rPr lang="en-US" sz="1600" b="1" dirty="0" smtClean="0">
                <a:solidFill>
                  <a:prstClr val="black"/>
                </a:solidFill>
                <a:latin typeface="+mn-lt"/>
                <a:cs typeface="Arial" pitchFamily="34" charset="0"/>
              </a:rPr>
              <a:t>use</a:t>
            </a:r>
            <a:br>
              <a:rPr lang="en-US" sz="1600" b="1" dirty="0" smtClean="0">
                <a:solidFill>
                  <a:prstClr val="black"/>
                </a:solidFill>
                <a:latin typeface="+mn-lt"/>
                <a:cs typeface="Arial" pitchFamily="34" charset="0"/>
              </a:rPr>
            </a:br>
            <a:endParaRPr lang="en-US" sz="1600" dirty="0" smtClean="0">
              <a:solidFill>
                <a:prstClr val="black"/>
              </a:solidFill>
              <a:latin typeface="+mn-lt"/>
              <a:cs typeface="Arial" pitchFamily="34" charset="0"/>
            </a:endParaRPr>
          </a:p>
          <a:p>
            <a:pPr marL="182880" lvl="1" indent="-182880" eaLnBrk="0" hangingPunct="0">
              <a:spcBef>
                <a:spcPts val="200"/>
              </a:spcBef>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Research Details</a:t>
            </a:r>
          </a:p>
          <a:p>
            <a:pPr marL="0" lvl="1" eaLnBrk="0" hangingPunct="0">
              <a:spcBef>
                <a:spcPts val="600"/>
              </a:spcBef>
              <a:buFont typeface="Calibri" pitchFamily="34" charset="0"/>
              <a:buChar char="–"/>
            </a:pPr>
            <a:r>
              <a:rPr lang="en-US" sz="1400" dirty="0">
                <a:solidFill>
                  <a:srgbClr val="146737"/>
                </a:solidFill>
                <a:latin typeface="+mn-lt"/>
                <a:cs typeface="Arial" pitchFamily="34" charset="0"/>
              </a:rPr>
              <a:t>Created a series of molybdenum-based (Mo) catalysts, for which the rate of H-H cleavage and reassembly could be systematically varied </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Controlled </a:t>
            </a:r>
            <a:r>
              <a:rPr lang="en-US" sz="1400" dirty="0">
                <a:solidFill>
                  <a:srgbClr val="146737"/>
                </a:solidFill>
                <a:latin typeface="+mn-lt"/>
                <a:cs typeface="Arial" pitchFamily="34" charset="0"/>
              </a:rPr>
              <a:t>the rate of cleavage by systematically changing the electronic characteristics of the metal complexes. Some of these bonds are cleaving and reassembling at close to 10 million times a second at room temperature. By changing the acidity of these complexes, the reversible heterolytic cleavage rate can be changed by a factor of 10,000.</a:t>
            </a: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a:t>A Molecule Made to be Broken</a:t>
            </a:r>
          </a:p>
        </p:txBody>
      </p:sp>
      <p:sp>
        <p:nvSpPr>
          <p:cNvPr id="127" name="Text Placeholder 2"/>
          <p:cNvSpPr txBox="1">
            <a:spLocks/>
          </p:cNvSpPr>
          <p:nvPr/>
        </p:nvSpPr>
        <p:spPr bwMode="auto">
          <a:xfrm>
            <a:off x="5218174" y="3906201"/>
            <a:ext cx="3581400" cy="533400"/>
          </a:xfrm>
          <a:prstGeom prst="rect">
            <a:avLst/>
          </a:prstGeom>
          <a:noFill/>
          <a:ln w="3175">
            <a:noFill/>
            <a:miter lim="800000"/>
            <a:headEnd/>
            <a:tailEnd/>
          </a:ln>
        </p:spPr>
        <p:txBody>
          <a:bodyPr/>
          <a:lstStyle/>
          <a:p>
            <a:pPr algn="ctr" eaLnBrk="0" hangingPunct="0">
              <a:spcBef>
                <a:spcPct val="20000"/>
              </a:spcBef>
            </a:pPr>
            <a:r>
              <a:rPr lang="en-US" sz="1200" i="1" dirty="0" smtClean="0">
                <a:latin typeface="Arial Narrow" pitchFamily="34" charset="0"/>
                <a:cs typeface="Times New Roman" pitchFamily="18" charset="0"/>
              </a:rPr>
              <a:t>The molybdenum-based catalyst was </a:t>
            </a:r>
            <a:r>
              <a:rPr lang="en-US" sz="1200" i="1" dirty="0">
                <a:latin typeface="Arial Narrow" pitchFamily="34" charset="0"/>
                <a:cs typeface="Times New Roman" pitchFamily="18" charset="0"/>
              </a:rPr>
              <a:t>generated in situ by hydride abstraction from n </a:t>
            </a:r>
            <a:r>
              <a:rPr lang="en-US" sz="1200" i="1" dirty="0" smtClean="0">
                <a:latin typeface="Arial Narrow" pitchFamily="34" charset="0"/>
                <a:cs typeface="Times New Roman" pitchFamily="18" charset="0"/>
              </a:rPr>
              <a:t>fluorobenzene.</a:t>
            </a:r>
            <a:r>
              <a:rPr lang="en-US" sz="1200" i="1" dirty="0">
                <a:latin typeface="Arial Narrow" pitchFamily="34" charset="0"/>
                <a:cs typeface="Times New Roman" pitchFamily="18" charset="0"/>
              </a:rPr>
              <a:t> </a:t>
            </a:r>
          </a:p>
        </p:txBody>
      </p:sp>
      <p:sp>
        <p:nvSpPr>
          <p:cNvPr id="131" name="Rectangle 3"/>
          <p:cNvSpPr>
            <a:spLocks noChangeArrowheads="1"/>
          </p:cNvSpPr>
          <p:nvPr/>
        </p:nvSpPr>
        <p:spPr bwMode="auto">
          <a:xfrm>
            <a:off x="5234473" y="5433536"/>
            <a:ext cx="3978235" cy="738664"/>
          </a:xfrm>
          <a:prstGeom prst="rect">
            <a:avLst/>
          </a:prstGeom>
          <a:noFill/>
          <a:ln w="3175">
            <a:noFill/>
            <a:miter lim="800000"/>
            <a:headEnd/>
            <a:tailEnd/>
          </a:ln>
        </p:spPr>
        <p:txBody>
          <a:bodyPr wrap="square">
            <a:spAutoFit/>
          </a:bodyPr>
          <a:lstStyle/>
          <a:p>
            <a:pPr algn="ctr"/>
            <a:r>
              <a:rPr lang="en-US" sz="1400" dirty="0" smtClean="0">
                <a:solidFill>
                  <a:srgbClr val="106636"/>
                </a:solidFill>
                <a:cs typeface="Arial" pitchFamily="34" charset="0"/>
              </a:rPr>
              <a:t>S Zhang et al.,</a:t>
            </a:r>
            <a:endParaRPr lang="en-US" sz="1400" i="1" dirty="0" smtClean="0">
              <a:solidFill>
                <a:srgbClr val="106636"/>
              </a:solidFill>
              <a:cs typeface="Arial" pitchFamily="34" charset="0"/>
            </a:endParaRPr>
          </a:p>
          <a:p>
            <a:pPr algn="ctr"/>
            <a:r>
              <a:rPr lang="en-US" sz="1400" i="1" dirty="0">
                <a:solidFill>
                  <a:srgbClr val="106636"/>
                </a:solidFill>
                <a:cs typeface="Arial" pitchFamily="34" charset="0"/>
              </a:rPr>
              <a:t>Journal of the American Chemical Society </a:t>
            </a:r>
            <a:r>
              <a:rPr lang="de-DE" sz="1400" i="1" dirty="0" smtClean="0">
                <a:solidFill>
                  <a:srgbClr val="106636"/>
                </a:solidFill>
                <a:cs typeface="Arial" pitchFamily="34" charset="0"/>
              </a:rPr>
              <a:t>, </a:t>
            </a:r>
            <a:r>
              <a:rPr lang="de-DE" sz="1400" dirty="0" smtClean="0">
                <a:solidFill>
                  <a:srgbClr val="106636"/>
                </a:solidFill>
                <a:cs typeface="Arial" pitchFamily="34" charset="0"/>
              </a:rPr>
              <a:t>2017, DOI</a:t>
            </a:r>
            <a:r>
              <a:rPr lang="de-DE" sz="1400" dirty="0">
                <a:solidFill>
                  <a:srgbClr val="106636"/>
                </a:solidFill>
                <a:cs typeface="Arial" pitchFamily="34" charset="0"/>
              </a:rPr>
              <a:t>: </a:t>
            </a:r>
            <a:r>
              <a:rPr lang="nb-NO" sz="1400" dirty="0">
                <a:solidFill>
                  <a:srgbClr val="106636"/>
                </a:solidFill>
                <a:cs typeface="Arial" pitchFamily="34" charset="0"/>
              </a:rPr>
              <a:t>10.1021/jacs.7b03053 </a:t>
            </a:r>
            <a:endParaRPr lang="en-US" sz="1400" dirty="0">
              <a:solidFill>
                <a:srgbClr val="106636"/>
              </a:solidFill>
              <a:cs typeface="Arial"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 name="TextBox 14"/>
          <p:cNvSpPr txBox="1"/>
          <p:nvPr/>
        </p:nvSpPr>
        <p:spPr>
          <a:xfrm>
            <a:off x="3120888" y="6256228"/>
            <a:ext cx="2915045" cy="369332"/>
          </a:xfrm>
          <a:prstGeom prst="rect">
            <a:avLst/>
          </a:prstGeom>
          <a:noFill/>
        </p:spPr>
        <p:txBody>
          <a:bodyPr wrap="square" rtlCol="0">
            <a:spAutoFit/>
          </a:bodyPr>
          <a:lstStyle/>
          <a:p>
            <a:r>
              <a:rPr lang="en-US" sz="900" dirty="0">
                <a:solidFill>
                  <a:srgbClr val="0000FF"/>
                </a:solidFill>
              </a:rPr>
              <a:t>Shaoguang Zhang, Aaron M. Appel, and R. Morris </a:t>
            </a:r>
            <a:r>
              <a:rPr lang="en-US" sz="900" dirty="0" smtClean="0">
                <a:solidFill>
                  <a:srgbClr val="0000FF"/>
                </a:solidFill>
              </a:rPr>
              <a:t>Bullock</a:t>
            </a:r>
            <a:endParaRPr lang="en-US" sz="900" dirty="0">
              <a:solidFill>
                <a:srgbClr val="0000FF"/>
              </a:solidFill>
            </a:endParaRPr>
          </a:p>
        </p:txBody>
      </p:sp>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r="36715"/>
          <a:stretch/>
        </p:blipFill>
        <p:spPr>
          <a:xfrm>
            <a:off x="8092168" y="6334469"/>
            <a:ext cx="790575" cy="499697"/>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2348" y="1609152"/>
            <a:ext cx="3813052" cy="220393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14001</TotalTime>
  <Words>208</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3_Office Theme</vt:lpstr>
      <vt:lpstr>A Molecule Made to be Broken</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Manke, Kristin L</cp:lastModifiedBy>
  <cp:revision>1005</cp:revision>
  <dcterms:created xsi:type="dcterms:W3CDTF">2009-07-03T00:03:58Z</dcterms:created>
  <dcterms:modified xsi:type="dcterms:W3CDTF">2018-04-05T15:00:26Z</dcterms:modified>
</cp:coreProperties>
</file>