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29184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4"/>
    <p:restoredTop sz="94678"/>
  </p:normalViewPr>
  <p:slideViewPr>
    <p:cSldViewPr>
      <p:cViewPr>
        <p:scale>
          <a:sx n="20" d="100"/>
          <a:sy n="20" d="100"/>
        </p:scale>
        <p:origin x="1324" y="-1104"/>
      </p:cViewPr>
      <p:guideLst>
        <p:guide orient="horz" pos="1036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2FD3-40D4-0241-B94B-97C9D975EC5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159F-A596-684A-832B-2113A385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Print t</a:t>
            </a:r>
            <a:r>
              <a:rPr lang="en-US" baseline="0" dirty="0"/>
              <a:t>his p</a:t>
            </a:r>
            <a:r>
              <a:rPr lang="en-US" dirty="0"/>
              <a:t>oster file </a:t>
            </a:r>
            <a:r>
              <a:rPr lang="en-US" b="1" dirty="0"/>
              <a:t>at 100% SCALE </a:t>
            </a:r>
            <a:r>
              <a:rPr lang="en-US" dirty="0"/>
              <a:t>to result in a physical print measuring 36” wide x 36” tall.</a:t>
            </a:r>
            <a:r>
              <a:rPr lang="en-US" baseline="0" dirty="0"/>
              <a:t> All type size notations shown above are based on the final printed size of the poster.</a:t>
            </a:r>
          </a:p>
          <a:p>
            <a:r>
              <a:rPr lang="en-US" baseline="0" dirty="0"/>
              <a:t>• Contact Digital Duplicating (375-2969, http://</a:t>
            </a:r>
            <a:r>
              <a:rPr lang="en-US" baseline="0" dirty="0" err="1"/>
              <a:t>digitalduplicating.pnl.gov</a:t>
            </a:r>
            <a:r>
              <a:rPr lang="en-US" baseline="0" dirty="0"/>
              <a:t>) to order poster printing and finishing services for your completed poster design.</a:t>
            </a:r>
          </a:p>
          <a:p>
            <a:r>
              <a:rPr lang="en-US" baseline="0" dirty="0"/>
              <a:t>• Remember to have your poster cleared for public display/distribution through the Information Release system (http://</a:t>
            </a:r>
            <a:r>
              <a:rPr lang="en-US" baseline="0" dirty="0" err="1"/>
              <a:t>informationrelease.pnl.gov</a:t>
            </a:r>
            <a:r>
              <a:rPr lang="en-US" baseline="0" dirty="0"/>
              <a:t>).</a:t>
            </a:r>
          </a:p>
          <a:p>
            <a:r>
              <a:rPr lang="en-US" baseline="0" dirty="0"/>
              <a:t>• Sidebar “About PNNL” box is considered optional, and can be removed if space is needed for technical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159F-A596-684A-832B-2113A385A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x36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5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2918400" cy="32918400"/>
          </a:xfrm>
          <a:prstGeom prst="rect">
            <a:avLst/>
          </a:prstGeom>
          <a:noFill/>
          <a:ln w="12700">
            <a:solidFill>
              <a:schemeClr val="bg1">
                <a:lumMod val="5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C38C1F7-4D13-E84F-854D-E52D7DECD699}"/>
              </a:ext>
            </a:extLst>
          </p:cNvPr>
          <p:cNvGrpSpPr/>
          <p:nvPr userDrawn="1"/>
        </p:nvGrpSpPr>
        <p:grpSpPr>
          <a:xfrm>
            <a:off x="0" y="0"/>
            <a:ext cx="32918400" cy="32918400"/>
            <a:chOff x="0" y="0"/>
            <a:chExt cx="32918400" cy="32918400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0" y="0"/>
              <a:ext cx="32918400" cy="32918400"/>
              <a:chOff x="0" y="0"/>
              <a:chExt cx="32918400" cy="32918400"/>
            </a:xfrm>
          </p:grpSpPr>
          <p:pic>
            <p:nvPicPr>
              <p:cNvPr id="2" name="Picture 1" descr="PNNL_Poster_Stripe_36x36.jp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89600" y="0"/>
                <a:ext cx="1828800" cy="32918400"/>
              </a:xfrm>
              <a:prstGeom prst="rect">
                <a:avLst/>
              </a:prstGeom>
            </p:spPr>
          </p:pic>
          <p:pic>
            <p:nvPicPr>
              <p:cNvPr id="3" name="Picture 2" descr="PNNL_Poster_Header_36x36.jpg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2918400" cy="557784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59CF3253-65E3-374E-9DA6-6CA8F270BC43}"/>
                </a:ext>
              </a:extLst>
            </p:cNvPr>
            <p:cNvGrpSpPr/>
            <p:nvPr userDrawn="1"/>
          </p:nvGrpSpPr>
          <p:grpSpPr>
            <a:xfrm>
              <a:off x="1371600" y="630936"/>
              <a:ext cx="31546800" cy="31461964"/>
              <a:chOff x="1371600" y="630936"/>
              <a:chExt cx="31546800" cy="3146196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D105D2F7-B5FF-0F4C-8AE8-FA88F027CDBD}"/>
                  </a:ext>
                </a:extLst>
              </p:cNvPr>
              <p:cNvGrpSpPr/>
              <p:nvPr userDrawn="1"/>
            </p:nvGrpSpPr>
            <p:grpSpPr>
              <a:xfrm>
                <a:off x="1371600" y="30219650"/>
                <a:ext cx="31546800" cy="1873250"/>
                <a:chOff x="1371600" y="30219650"/>
                <a:chExt cx="31546800" cy="1873250"/>
              </a:xfrm>
            </p:grpSpPr>
            <p:cxnSp>
              <p:nvCxnSpPr>
                <p:cNvPr id="6" name="Straight Connector 5"/>
                <p:cNvCxnSpPr>
                  <a:cxnSpLocks noChangeAspect="1"/>
                </p:cNvCxnSpPr>
                <p:nvPr userDrawn="1"/>
              </p:nvCxnSpPr>
              <p:spPr>
                <a:xfrm>
                  <a:off x="1371600" y="30219650"/>
                  <a:ext cx="31546800" cy="0"/>
                </a:xfrm>
                <a:prstGeom prst="line">
                  <a:avLst/>
                </a:prstGeom>
                <a:ln w="76200">
                  <a:gradFill flip="none" rotWithShape="1">
                    <a:gsLst>
                      <a:gs pos="0">
                        <a:srgbClr val="B2B3B5"/>
                      </a:gs>
                      <a:gs pos="100000">
                        <a:srgbClr val="707276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="" xmlns:a16="http://schemas.microsoft.com/office/drawing/2014/main" id="{3F44F469-B241-424F-8956-EED32BF0B9A3}"/>
                    </a:ext>
                  </a:extLst>
                </p:cNvPr>
                <p:cNvGrpSpPr/>
                <p:nvPr userDrawn="1"/>
              </p:nvGrpSpPr>
              <p:grpSpPr>
                <a:xfrm>
                  <a:off x="1371600" y="31086425"/>
                  <a:ext cx="28816300" cy="1006475"/>
                  <a:chOff x="1371600" y="31086425"/>
                  <a:chExt cx="28816300" cy="100647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4282400" y="31254700"/>
                    <a:ext cx="5905500" cy="83820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371600" y="31086425"/>
                    <a:ext cx="2946400" cy="8128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AC5C970C-1CE5-9048-8AA4-ABE076EE36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94840" y="630936"/>
                <a:ext cx="4315968" cy="42181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84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0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1371600" y="1371600"/>
            <a:ext cx="25487194" cy="3216265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Arial"/>
                <a:cs typeface="Arial"/>
              </a:rPr>
              <a:t>PowerDrone</a:t>
            </a:r>
            <a:r>
              <a:rPr lang="en-US" sz="6600" b="1" dirty="0">
                <a:solidFill>
                  <a:schemeClr val="bg1"/>
                </a:solidFill>
                <a:latin typeface="Arial"/>
                <a:cs typeface="Arial"/>
              </a:rPr>
              <a:t>: Adaptive Steering of Power Systems for Resilient Operation under Adversarial Conditions</a:t>
            </a:r>
            <a:endParaRPr lang="en-US" sz="6600" dirty="0">
              <a:solidFill>
                <a:schemeClr val="bg1"/>
              </a:solidFill>
            </a:endParaRPr>
          </a:p>
          <a:p>
            <a:pPr>
              <a:spcBef>
                <a:spcPts val="3600"/>
              </a:spcBef>
            </a:pP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Sutanay Choudhury, Seemita Pal, Sai Pushpak Nandanoori, Khushbu Agarwal, Soumya Kundu</a:t>
            </a:r>
            <a:endParaRPr lang="en-US" sz="440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4343400" y="28117800"/>
            <a:ext cx="91440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File Name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 //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 File Date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//  PNNL-SA-#####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B52C32-F090-47AA-A2D7-000FAB242917}"/>
              </a:ext>
            </a:extLst>
          </p:cNvPr>
          <p:cNvSpPr txBox="1">
            <a:spLocks noChangeAspect="1"/>
          </p:cNvSpPr>
          <p:nvPr/>
        </p:nvSpPr>
        <p:spPr>
          <a:xfrm>
            <a:off x="8153400" y="30563909"/>
            <a:ext cx="12918140" cy="247760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endParaRPr lang="en-US" sz="3200" baseline="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Department of Energy (DOE) Office of Electricity (OE) Advanced Grid Modeling (AGM) Program Peer Review Meeting</a:t>
            </a:r>
          </a:p>
          <a:p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="" xmlns:a16="http://schemas.microsoft.com/office/drawing/2014/main" id="{8B8DCA39-8CBC-4A4B-9440-CC6306FBFD41}"/>
              </a:ext>
            </a:extLst>
          </p:cNvPr>
          <p:cNvSpPr>
            <a:spLocks noGrp="1"/>
          </p:cNvSpPr>
          <p:nvPr/>
        </p:nvSpPr>
        <p:spPr>
          <a:xfrm>
            <a:off x="691119" y="5638800"/>
            <a:ext cx="10199416" cy="64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Motivation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="" xmlns:a16="http://schemas.microsoft.com/office/drawing/2014/main" id="{678F3849-650F-48EE-937D-A7192A306DB4}"/>
              </a:ext>
            </a:extLst>
          </p:cNvPr>
          <p:cNvSpPr>
            <a:spLocks noGrp="1"/>
          </p:cNvSpPr>
          <p:nvPr/>
        </p:nvSpPr>
        <p:spPr>
          <a:xfrm>
            <a:off x="907575" y="12710661"/>
            <a:ext cx="3807726" cy="655888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="" xmlns:a16="http://schemas.microsoft.com/office/drawing/2014/main" id="{B344AF94-7D52-1E42-8F4A-112A06CD0F89}"/>
              </a:ext>
            </a:extLst>
          </p:cNvPr>
          <p:cNvSpPr txBox="1">
            <a:spLocks/>
          </p:cNvSpPr>
          <p:nvPr/>
        </p:nvSpPr>
        <p:spPr>
          <a:xfrm>
            <a:off x="691119" y="6322219"/>
            <a:ext cx="10199416" cy="510778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ower 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grid is one of the most critical infrastructures and attractive target for nation-state actors, disgruntled insiders or casual hackers </a:t>
            </a: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Reasoning about how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potential adversarial scenarios affect 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the stability of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power 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grid is important </a:t>
            </a: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We propose a graph-ML approach that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detects 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change in system-level properties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increased observations (such as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PMU, SCADA, and cyber data) and steers the system to stability using adaptive controls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="" xmlns:a16="http://schemas.microsoft.com/office/drawing/2014/main" id="{29B056D8-C591-294D-B5DD-2DD963F144E5}"/>
              </a:ext>
            </a:extLst>
          </p:cNvPr>
          <p:cNvSpPr>
            <a:spLocks noGrp="1"/>
          </p:cNvSpPr>
          <p:nvPr/>
        </p:nvSpPr>
        <p:spPr>
          <a:xfrm>
            <a:off x="11238457" y="5633451"/>
            <a:ext cx="10186395" cy="64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Technical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4977740B-8627-F940-9CDF-7F91F0E3AE2A}"/>
              </a:ext>
            </a:extLst>
          </p:cNvPr>
          <p:cNvSpPr txBox="1">
            <a:spLocks/>
          </p:cNvSpPr>
          <p:nvPr/>
        </p:nvSpPr>
        <p:spPr>
          <a:xfrm>
            <a:off x="11238457" y="6309360"/>
            <a:ext cx="20264958" cy="10607040"/>
          </a:xfrm>
          <a:prstGeom prst="round2DiagRect">
            <a:avLst>
              <a:gd name="adj1" fmla="val 6884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itle 6">
            <a:extLst>
              <a:ext uri="{FF2B5EF4-FFF2-40B4-BE49-F238E27FC236}">
                <a16:creationId xmlns="" xmlns:a16="http://schemas.microsoft.com/office/drawing/2014/main" id="{BA01B06E-3BFF-584E-B51A-481616E29A4F}"/>
              </a:ext>
            </a:extLst>
          </p:cNvPr>
          <p:cNvSpPr>
            <a:spLocks noGrp="1"/>
          </p:cNvSpPr>
          <p:nvPr/>
        </p:nvSpPr>
        <p:spPr>
          <a:xfrm>
            <a:off x="691119" y="11736928"/>
            <a:ext cx="10199416" cy="64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Our Objective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ontent Placeholder 7">
            <a:extLst>
              <a:ext uri="{FF2B5EF4-FFF2-40B4-BE49-F238E27FC236}">
                <a16:creationId xmlns="" xmlns:a16="http://schemas.microsoft.com/office/drawing/2014/main" id="{50B813E0-56D1-5746-B1A1-DBFBAA6B77FF}"/>
              </a:ext>
            </a:extLst>
          </p:cNvPr>
          <p:cNvSpPr txBox="1">
            <a:spLocks/>
          </p:cNvSpPr>
          <p:nvPr/>
        </p:nvSpPr>
        <p:spPr>
          <a:xfrm>
            <a:off x="711668" y="12408813"/>
            <a:ext cx="10159714" cy="839378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Design and develop prototype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for detection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and mitigation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of adversarial scenarios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Red Team: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Simulates                             adversarial actions that can                          impact the physical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system</a:t>
            </a: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Blue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Team: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Detects adversarial                 conditions and steers system to                      safety based on R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L-based                          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mitigation strategies</a:t>
            </a: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System: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CPS model integrated                             with red and blue team modules                          for evaluating performance under                  various adversarial-defensive                     scenarios</a:t>
            </a:r>
          </a:p>
        </p:txBody>
      </p:sp>
      <p:sp>
        <p:nvSpPr>
          <p:cNvPr id="28" name="Title 6">
            <a:extLst>
              <a:ext uri="{FF2B5EF4-FFF2-40B4-BE49-F238E27FC236}">
                <a16:creationId xmlns="" xmlns:a16="http://schemas.microsoft.com/office/drawing/2014/main" id="{A656AC90-CA9C-3D47-9C7C-0020856FB34F}"/>
              </a:ext>
            </a:extLst>
          </p:cNvPr>
          <p:cNvSpPr>
            <a:spLocks noGrp="1"/>
          </p:cNvSpPr>
          <p:nvPr/>
        </p:nvSpPr>
        <p:spPr>
          <a:xfrm>
            <a:off x="691118" y="21118286"/>
            <a:ext cx="10199415" cy="64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Significance and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="" xmlns:a16="http://schemas.microsoft.com/office/drawing/2014/main" id="{E3E2B6DE-4B38-9B48-9117-62F54998F1DA}"/>
              </a:ext>
            </a:extLst>
          </p:cNvPr>
          <p:cNvSpPr txBox="1">
            <a:spLocks/>
          </p:cNvSpPr>
          <p:nvPr/>
        </p:nvSpPr>
        <p:spPr>
          <a:xfrm>
            <a:off x="717083" y="21793200"/>
            <a:ext cx="10154298" cy="432458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Determine impact of data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integrity,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data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availability, and delay injection attacks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on dynamics of AGC-dependent system</a:t>
            </a: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Identification of metrics for evaluation of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red team and blue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team actions</a:t>
            </a: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r>
              <a:rPr lang="en-US" sz="3200" dirty="0">
                <a:latin typeface="Arial"/>
                <a:cs typeface="Arial"/>
              </a:rPr>
              <a:t>De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tection and mitigation of adversarial scenarios for adaptive steering of the grid towards stability</a:t>
            </a:r>
          </a:p>
        </p:txBody>
      </p:sp>
      <p:sp>
        <p:nvSpPr>
          <p:cNvPr id="32" name="Title 6">
            <a:extLst>
              <a:ext uri="{FF2B5EF4-FFF2-40B4-BE49-F238E27FC236}">
                <a16:creationId xmlns="" xmlns:a16="http://schemas.microsoft.com/office/drawing/2014/main" id="{513894F1-3F7D-114E-96A2-B25D6003F9ED}"/>
              </a:ext>
            </a:extLst>
          </p:cNvPr>
          <p:cNvSpPr>
            <a:spLocks noGrp="1"/>
          </p:cNvSpPr>
          <p:nvPr/>
        </p:nvSpPr>
        <p:spPr>
          <a:xfrm>
            <a:off x="11238458" y="17093255"/>
            <a:ext cx="10085302" cy="64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Technical Accomplishments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Content Placeholder 7">
            <a:extLst>
              <a:ext uri="{FF2B5EF4-FFF2-40B4-BE49-F238E27FC236}">
                <a16:creationId xmlns="" xmlns:a16="http://schemas.microsoft.com/office/drawing/2014/main" id="{99A25909-5D0E-D549-A332-21EF56957A0A}"/>
              </a:ext>
            </a:extLst>
          </p:cNvPr>
          <p:cNvSpPr txBox="1">
            <a:spLocks/>
          </p:cNvSpPr>
          <p:nvPr/>
        </p:nvSpPr>
        <p:spPr>
          <a:xfrm>
            <a:off x="11230070" y="17731561"/>
            <a:ext cx="20273344" cy="8024039"/>
          </a:xfrm>
          <a:prstGeom prst="round2DiagRect">
            <a:avLst>
              <a:gd name="adj1" fmla="val 7213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FontTx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457200">
              <a:spcBef>
                <a:spcPts val="1800"/>
              </a:spcBef>
              <a:buSzPct val="100000"/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457200">
              <a:spcBef>
                <a:spcPts val="1800"/>
              </a:spcBef>
              <a:buSzPct val="100000"/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457200">
              <a:spcBef>
                <a:spcPts val="1800"/>
              </a:spcBef>
              <a:buSzPct val="100000"/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457200">
              <a:spcBef>
                <a:spcPts val="1800"/>
              </a:spcBef>
              <a:buSzPct val="100000"/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457200">
              <a:spcBef>
                <a:spcPts val="1800"/>
              </a:spcBef>
              <a:buSzPct val="100000"/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Content Placeholder 7">
            <a:extLst>
              <a:ext uri="{FF2B5EF4-FFF2-40B4-BE49-F238E27FC236}">
                <a16:creationId xmlns="" xmlns:a16="http://schemas.microsoft.com/office/drawing/2014/main" id="{F1926E8B-32B7-FD4B-B8B2-094E8753A347}"/>
              </a:ext>
            </a:extLst>
          </p:cNvPr>
          <p:cNvSpPr txBox="1">
            <a:spLocks/>
          </p:cNvSpPr>
          <p:nvPr/>
        </p:nvSpPr>
        <p:spPr>
          <a:xfrm>
            <a:off x="691118" y="27172920"/>
            <a:ext cx="22592921" cy="283464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2000"/>
              </a:spcBef>
              <a:buSzPct val="100000"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2000"/>
              </a:spcBef>
              <a:buSzPct val="100000"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2000"/>
              </a:spcBef>
              <a:buSzPct val="100000"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2000"/>
              </a:spcBef>
              <a:buSzPct val="100000"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2000"/>
              </a:spcBef>
              <a:buSzPct val="100000"/>
              <a:buBlip>
                <a:blip r:embed="rId3"/>
              </a:buBlip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F45E9CEC-FCBA-4A41-BF42-0779F2C692FC}"/>
              </a:ext>
            </a:extLst>
          </p:cNvPr>
          <p:cNvSpPr/>
          <p:nvPr/>
        </p:nvSpPr>
        <p:spPr>
          <a:xfrm>
            <a:off x="8132817" y="14082223"/>
            <a:ext cx="2139798" cy="7642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Red Team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01636DF2-2216-D548-AB77-420E1F137CD2}"/>
              </a:ext>
            </a:extLst>
          </p:cNvPr>
          <p:cNvSpPr/>
          <p:nvPr/>
        </p:nvSpPr>
        <p:spPr>
          <a:xfrm>
            <a:off x="7772400" y="16028934"/>
            <a:ext cx="2895600" cy="17175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Cyber-Physical System with Sensors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2953A4BD-8303-B84F-9E28-F032FE7EE4D0}"/>
              </a:ext>
            </a:extLst>
          </p:cNvPr>
          <p:cNvSpPr/>
          <p:nvPr/>
        </p:nvSpPr>
        <p:spPr>
          <a:xfrm>
            <a:off x="8008320" y="19139821"/>
            <a:ext cx="2236376" cy="65775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Blue Team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6B11FC76-D1CA-1C40-BE8C-2D5A8337E9A6}"/>
              </a:ext>
            </a:extLst>
          </p:cNvPr>
          <p:cNvSpPr/>
          <p:nvPr/>
        </p:nvSpPr>
        <p:spPr>
          <a:xfrm>
            <a:off x="7588966" y="13626859"/>
            <a:ext cx="3193215" cy="6501348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Down Arrow 55">
            <a:extLst>
              <a:ext uri="{FF2B5EF4-FFF2-40B4-BE49-F238E27FC236}">
                <a16:creationId xmlns="" xmlns:a16="http://schemas.microsoft.com/office/drawing/2014/main" id="{5ABC537B-6FD3-1648-AF05-4E3455569E48}"/>
              </a:ext>
            </a:extLst>
          </p:cNvPr>
          <p:cNvSpPr/>
          <p:nvPr/>
        </p:nvSpPr>
        <p:spPr>
          <a:xfrm>
            <a:off x="8464766" y="14800674"/>
            <a:ext cx="524405" cy="122079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920F1A20-66FC-C14F-8DC1-80F1B42FCEFC}"/>
              </a:ext>
            </a:extLst>
          </p:cNvPr>
          <p:cNvSpPr/>
          <p:nvPr/>
        </p:nvSpPr>
        <p:spPr>
          <a:xfrm>
            <a:off x="8073358" y="15081426"/>
            <a:ext cx="3443315" cy="615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Adversarial </a:t>
            </a:r>
          </a:p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scenarios</a:t>
            </a:r>
          </a:p>
        </p:txBody>
      </p:sp>
      <p:sp>
        <p:nvSpPr>
          <p:cNvPr id="58" name="Up Arrow 57">
            <a:extLst>
              <a:ext uri="{FF2B5EF4-FFF2-40B4-BE49-F238E27FC236}">
                <a16:creationId xmlns="" xmlns:a16="http://schemas.microsoft.com/office/drawing/2014/main" id="{8ADD5F8F-DE43-F349-ACAB-57742A09121F}"/>
              </a:ext>
            </a:extLst>
          </p:cNvPr>
          <p:cNvSpPr/>
          <p:nvPr/>
        </p:nvSpPr>
        <p:spPr>
          <a:xfrm>
            <a:off x="8467195" y="17721508"/>
            <a:ext cx="524405" cy="1418313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A029BA31-3DA6-6445-8E35-FD094E0A0818}"/>
              </a:ext>
            </a:extLst>
          </p:cNvPr>
          <p:cNvSpPr/>
          <p:nvPr/>
        </p:nvSpPr>
        <p:spPr>
          <a:xfrm>
            <a:off x="7924800" y="18129426"/>
            <a:ext cx="3443315" cy="615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Adaptive </a:t>
            </a:r>
          </a:p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steering</a:t>
            </a:r>
          </a:p>
        </p:txBody>
      </p:sp>
      <p:sp>
        <p:nvSpPr>
          <p:cNvPr id="83" name="Title 6">
            <a:extLst>
              <a:ext uri="{FF2B5EF4-FFF2-40B4-BE49-F238E27FC236}">
                <a16:creationId xmlns="" xmlns:a16="http://schemas.microsoft.com/office/drawing/2014/main" id="{6459E6BA-9E23-D344-85CC-BDDBF8D987FA}"/>
              </a:ext>
            </a:extLst>
          </p:cNvPr>
          <p:cNvSpPr>
            <a:spLocks noGrp="1"/>
          </p:cNvSpPr>
          <p:nvPr/>
        </p:nvSpPr>
        <p:spPr>
          <a:xfrm>
            <a:off x="717083" y="26487120"/>
            <a:ext cx="10074344" cy="64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Opportunities - New or Expanded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D762943-F870-C642-AD13-2F880989A22B}"/>
              </a:ext>
            </a:extLst>
          </p:cNvPr>
          <p:cNvSpPr txBox="1"/>
          <p:nvPr/>
        </p:nvSpPr>
        <p:spPr>
          <a:xfrm>
            <a:off x="907575" y="27178776"/>
            <a:ext cx="22915869" cy="275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Developing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 cyber-physical security based use case for DOE's 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Exascale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Computing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Inclusion of more types of adversarial scenarios (including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game-theoretic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based) in the red team module</a:t>
            </a:r>
          </a:p>
          <a:p>
            <a:pPr marL="342900" indent="-342900" defTabSz="457200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ML-based detection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strategies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 the blue team module</a:t>
            </a:r>
          </a:p>
          <a:p>
            <a:pPr defTabSz="457200">
              <a:spcBef>
                <a:spcPts val="1800"/>
              </a:spcBef>
              <a:buSzPct val="100000"/>
              <a:buFont typeface="Arial"/>
              <a:buBlip>
                <a:blip r:embed="rId3"/>
              </a:buBlip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Integration of SDN-based switching control in the communication layer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545801" y="25595491"/>
            <a:ext cx="7957615" cy="5494109"/>
            <a:chOff x="38680718" y="10029746"/>
            <a:chExt cx="5861468" cy="8912511"/>
          </a:xfrm>
        </p:grpSpPr>
        <p:sp>
          <p:nvSpPr>
            <p:cNvPr id="3" name="Round Same Side Corner Rectangle 2"/>
            <p:cNvSpPr/>
            <p:nvPr/>
          </p:nvSpPr>
          <p:spPr>
            <a:xfrm rot="16200000">
              <a:off x="37155196" y="11555268"/>
              <a:ext cx="8912511" cy="5861468"/>
            </a:xfrm>
            <a:prstGeom prst="round2SameRect">
              <a:avLst>
                <a:gd name="adj1" fmla="val 5406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50168" y="10647804"/>
              <a:ext cx="5414820" cy="8083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baseline="0" dirty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Acknowledgements and Contacts</a:t>
              </a:r>
            </a:p>
            <a:p>
              <a:r>
                <a:rPr lang="en-US" sz="2800" dirty="0" smtClean="0">
                  <a:latin typeface="Arial"/>
                  <a:cs typeface="Arial"/>
                </a:rPr>
                <a:t>We </a:t>
              </a:r>
              <a:r>
                <a:rPr lang="en-US" sz="2800" dirty="0">
                  <a:latin typeface="Arial"/>
                  <a:cs typeface="Arial"/>
                </a:rPr>
                <a:t>would like to thank the AGM program and Alireza </a:t>
              </a:r>
              <a:r>
                <a:rPr lang="en-US" sz="2800" dirty="0" err="1">
                  <a:latin typeface="Arial"/>
                  <a:cs typeface="Arial"/>
                </a:rPr>
                <a:t>Ghassemian</a:t>
              </a:r>
              <a:r>
                <a:rPr lang="en-US" sz="2800" dirty="0">
                  <a:latin typeface="Arial"/>
                  <a:cs typeface="Arial"/>
                </a:rPr>
                <a:t> for supporting this project.</a:t>
              </a:r>
              <a:endParaRPr lang="en-US" sz="2800" dirty="0">
                <a:solidFill>
                  <a:srgbClr val="707276"/>
                </a:solidFill>
                <a:latin typeface="Arial"/>
                <a:cs typeface="Arial"/>
              </a:endParaRPr>
            </a:p>
            <a:p>
              <a:endParaRPr lang="en-US" sz="2700" baseline="0" dirty="0">
                <a:solidFill>
                  <a:srgbClr val="707276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solidFill>
                    <a:srgbClr val="D57500"/>
                  </a:solidFill>
                  <a:latin typeface="Arial"/>
                  <a:cs typeface="Arial"/>
                </a:rPr>
                <a:t>Sutanay</a:t>
              </a:r>
              <a:r>
                <a:rPr lang="en-US" sz="2800" b="1" dirty="0">
                  <a:solidFill>
                    <a:srgbClr val="D57500"/>
                  </a:solidFill>
                  <a:latin typeface="Arial"/>
                  <a:cs typeface="Arial"/>
                </a:rPr>
                <a:t> Choudhury</a:t>
              </a:r>
            </a:p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rgbClr val="707276"/>
                  </a:solidFill>
                  <a:latin typeface="Arial"/>
                  <a:cs typeface="Arial"/>
                </a:rPr>
                <a:t>Pacific Northwest National Laboratory</a:t>
              </a:r>
            </a:p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rgbClr val="707276"/>
                  </a:solidFill>
                  <a:latin typeface="Arial"/>
                  <a:cs typeface="Arial"/>
                </a:rPr>
                <a:t>P.O. Box 999, MS-IN: </a:t>
              </a:r>
              <a:r>
                <a:rPr lang="en-US" sz="2800" dirty="0" smtClean="0">
                  <a:solidFill>
                    <a:srgbClr val="707276"/>
                  </a:solidFill>
                  <a:latin typeface="Arial"/>
                  <a:cs typeface="Arial"/>
                </a:rPr>
                <a:t>J4-33</a:t>
              </a:r>
              <a:endParaRPr lang="en-US" sz="2800" dirty="0">
                <a:solidFill>
                  <a:srgbClr val="707276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rgbClr val="707276"/>
                  </a:solidFill>
                  <a:latin typeface="Arial"/>
                  <a:cs typeface="Arial"/>
                </a:rPr>
                <a:t>Richland, WA 99352</a:t>
              </a:r>
            </a:p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rgbClr val="707276"/>
                  </a:solidFill>
                  <a:latin typeface="Arial"/>
                  <a:cs typeface="Arial"/>
                </a:rPr>
                <a:t>(509) 375-3978</a:t>
              </a:r>
            </a:p>
            <a:p>
              <a:pPr>
                <a:lnSpc>
                  <a:spcPct val="110000"/>
                </a:lnSpc>
              </a:pPr>
              <a:r>
                <a:rPr lang="en-US" sz="2800" dirty="0" err="1">
                  <a:solidFill>
                    <a:srgbClr val="707276"/>
                  </a:solidFill>
                  <a:latin typeface="Arial"/>
                  <a:cs typeface="Arial"/>
                </a:rPr>
                <a:t>sutanay.choudhury@pnnl.gov</a:t>
              </a:r>
              <a:endParaRPr lang="en-US" sz="2800" dirty="0">
                <a:solidFill>
                  <a:srgbClr val="707276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4" name="Content Placeholder 5">
            <a:extLst>
              <a:ext uri="{FF2B5EF4-FFF2-40B4-BE49-F238E27FC236}">
                <a16:creationId xmlns="" xmlns:a16="http://schemas.microsoft.com/office/drawing/2014/main" id="{B11C0E35-3978-0D4C-B56E-8B97B85944D6}"/>
              </a:ext>
            </a:extLst>
          </p:cNvPr>
          <p:cNvSpPr txBox="1">
            <a:spLocks/>
          </p:cNvSpPr>
          <p:nvPr/>
        </p:nvSpPr>
        <p:spPr>
          <a:xfrm>
            <a:off x="11697916" y="7004696"/>
            <a:ext cx="3710030" cy="310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Physical Layer: Topology,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configuration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Sensor Layer: PMU,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SCADA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Communication Layer: Configuration, protocols, packet sizes, latencies etc.</a:t>
            </a:r>
          </a:p>
        </p:txBody>
      </p:sp>
      <p:sp>
        <p:nvSpPr>
          <p:cNvPr id="95" name="Content Placeholder 9">
            <a:extLst>
              <a:ext uri="{FF2B5EF4-FFF2-40B4-BE49-F238E27FC236}">
                <a16:creationId xmlns="" xmlns:a16="http://schemas.microsoft.com/office/drawing/2014/main" id="{E52DE2E8-29A9-974B-8564-2171CF4AE3E5}"/>
              </a:ext>
            </a:extLst>
          </p:cNvPr>
          <p:cNvSpPr txBox="1">
            <a:spLocks/>
          </p:cNvSpPr>
          <p:nvPr/>
        </p:nvSpPr>
        <p:spPr>
          <a:xfrm>
            <a:off x="16134399" y="6993506"/>
            <a:ext cx="3321248" cy="26591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242424"/>
                </a:solidFill>
              </a:rPr>
              <a:t>Sensor Layer: Detection of adversarial scenarios</a:t>
            </a: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242424"/>
                </a:solidFill>
              </a:rPr>
              <a:t>Communication Layer: Locate compromised neighborhood</a:t>
            </a:r>
            <a:endParaRPr lang="en-US" dirty="0">
              <a:solidFill>
                <a:srgbClr val="242424"/>
              </a:solidFill>
            </a:endParaRPr>
          </a:p>
        </p:txBody>
      </p:sp>
      <p:sp>
        <p:nvSpPr>
          <p:cNvPr id="96" name="Text Placeholder 7">
            <a:extLst>
              <a:ext uri="{FF2B5EF4-FFF2-40B4-BE49-F238E27FC236}">
                <a16:creationId xmlns="" xmlns:a16="http://schemas.microsoft.com/office/drawing/2014/main" id="{6F6B689A-D7AB-0543-B8F8-1E572301360A}"/>
              </a:ext>
            </a:extLst>
          </p:cNvPr>
          <p:cNvSpPr txBox="1">
            <a:spLocks/>
          </p:cNvSpPr>
          <p:nvPr/>
        </p:nvSpPr>
        <p:spPr>
          <a:xfrm>
            <a:off x="11582101" y="6567400"/>
            <a:ext cx="377607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 Data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="" xmlns:a16="http://schemas.microsoft.com/office/drawing/2014/main" id="{243519D5-DCB7-FC4D-B813-5A7E2208DD03}"/>
              </a:ext>
            </a:extLst>
          </p:cNvPr>
          <p:cNvSpPr txBox="1">
            <a:spLocks/>
          </p:cNvSpPr>
          <p:nvPr/>
        </p:nvSpPr>
        <p:spPr>
          <a:xfrm>
            <a:off x="16017542" y="6599948"/>
            <a:ext cx="3612726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Down Arrow 97">
            <a:extLst>
              <a:ext uri="{FF2B5EF4-FFF2-40B4-BE49-F238E27FC236}">
                <a16:creationId xmlns="" xmlns:a16="http://schemas.microsoft.com/office/drawing/2014/main" id="{C01BB623-0810-FE49-8777-5A87E271F17D}"/>
              </a:ext>
            </a:extLst>
          </p:cNvPr>
          <p:cNvSpPr/>
          <p:nvPr/>
        </p:nvSpPr>
        <p:spPr>
          <a:xfrm>
            <a:off x="17770179" y="9990504"/>
            <a:ext cx="345440" cy="789957"/>
          </a:xfrm>
          <a:prstGeom prst="downArrow">
            <a:avLst/>
          </a:prstGeom>
          <a:gradFill rotWithShape="1">
            <a:gsLst>
              <a:gs pos="0">
                <a:srgbClr val="A83C0F">
                  <a:tint val="100000"/>
                  <a:shade val="100000"/>
                  <a:satMod val="130000"/>
                </a:srgbClr>
              </a:gs>
              <a:gs pos="100000">
                <a:srgbClr val="A83C0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 Placeholder 8">
            <a:extLst>
              <a:ext uri="{FF2B5EF4-FFF2-40B4-BE49-F238E27FC236}">
                <a16:creationId xmlns="" xmlns:a16="http://schemas.microsoft.com/office/drawing/2014/main" id="{59B6A696-1994-D642-A662-50EF47623E7E}"/>
              </a:ext>
            </a:extLst>
          </p:cNvPr>
          <p:cNvSpPr txBox="1">
            <a:spLocks/>
          </p:cNvSpPr>
          <p:nvPr/>
        </p:nvSpPr>
        <p:spPr>
          <a:xfrm>
            <a:off x="11811000" y="10984468"/>
            <a:ext cx="356646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>
                <a:solidFill>
                  <a:srgbClr val="242424"/>
                </a:solidFill>
              </a:rPr>
              <a:t>Mitigation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0" name="Right Arrow 99">
            <a:extLst>
              <a:ext uri="{FF2B5EF4-FFF2-40B4-BE49-F238E27FC236}">
                <a16:creationId xmlns="" xmlns:a16="http://schemas.microsoft.com/office/drawing/2014/main" id="{66449600-5A8F-8240-9375-18FCA8D05F9E}"/>
              </a:ext>
            </a:extLst>
          </p:cNvPr>
          <p:cNvSpPr/>
          <p:nvPr/>
        </p:nvSpPr>
        <p:spPr>
          <a:xfrm>
            <a:off x="15379995" y="8121759"/>
            <a:ext cx="615418" cy="318346"/>
          </a:xfrm>
          <a:prstGeom prst="rightArrow">
            <a:avLst/>
          </a:prstGeom>
          <a:gradFill rotWithShape="1">
            <a:gsLst>
              <a:gs pos="0">
                <a:srgbClr val="A83C0F">
                  <a:tint val="100000"/>
                  <a:shade val="100000"/>
                  <a:satMod val="130000"/>
                </a:srgbClr>
              </a:gs>
              <a:gs pos="100000">
                <a:srgbClr val="A83C0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Content Placeholder 9">
            <a:extLst>
              <a:ext uri="{FF2B5EF4-FFF2-40B4-BE49-F238E27FC236}">
                <a16:creationId xmlns="" xmlns:a16="http://schemas.microsoft.com/office/drawing/2014/main" id="{6597F301-BD21-C143-B7A6-828A7F1F2984}"/>
              </a:ext>
            </a:extLst>
          </p:cNvPr>
          <p:cNvSpPr txBox="1">
            <a:spLocks/>
          </p:cNvSpPr>
          <p:nvPr/>
        </p:nvSpPr>
        <p:spPr>
          <a:xfrm>
            <a:off x="11697916" y="11454809"/>
            <a:ext cx="3710029" cy="192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Physical Layer: Change in generation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242424"/>
                </a:solidFill>
              </a:rPr>
              <a:t>Communication Layer: Switching for route change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="" xmlns:a16="http://schemas.microsoft.com/office/drawing/2014/main" id="{0D83F6FE-CE3D-D641-8A0F-00A2A2986821}"/>
              </a:ext>
            </a:extLst>
          </p:cNvPr>
          <p:cNvSpPr/>
          <p:nvPr/>
        </p:nvSpPr>
        <p:spPr>
          <a:xfrm>
            <a:off x="11626738" y="6477000"/>
            <a:ext cx="3736571" cy="3607865"/>
          </a:xfrm>
          <a:prstGeom prst="roundRect">
            <a:avLst>
              <a:gd name="adj" fmla="val 7165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>
            <a:extLst>
              <a:ext uri="{FF2B5EF4-FFF2-40B4-BE49-F238E27FC236}">
                <a16:creationId xmlns="" xmlns:a16="http://schemas.microsoft.com/office/drawing/2014/main" id="{7979BEFD-3F8E-5C41-8C1A-A466AA131258}"/>
              </a:ext>
            </a:extLst>
          </p:cNvPr>
          <p:cNvSpPr/>
          <p:nvPr/>
        </p:nvSpPr>
        <p:spPr>
          <a:xfrm>
            <a:off x="16010280" y="6495838"/>
            <a:ext cx="3605121" cy="3507193"/>
          </a:xfrm>
          <a:prstGeom prst="roundRect">
            <a:avLst>
              <a:gd name="adj" fmla="val 7165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>
            <a:extLst>
              <a:ext uri="{FF2B5EF4-FFF2-40B4-BE49-F238E27FC236}">
                <a16:creationId xmlns="" xmlns:a16="http://schemas.microsoft.com/office/drawing/2014/main" id="{308B7C28-0F28-5848-B76B-50054096BC06}"/>
              </a:ext>
            </a:extLst>
          </p:cNvPr>
          <p:cNvSpPr/>
          <p:nvPr/>
        </p:nvSpPr>
        <p:spPr>
          <a:xfrm>
            <a:off x="11663786" y="10837174"/>
            <a:ext cx="3694386" cy="2538161"/>
          </a:xfrm>
          <a:prstGeom prst="roundRect">
            <a:avLst>
              <a:gd name="adj" fmla="val 7165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ontent Placeholder 9">
            <a:extLst>
              <a:ext uri="{FF2B5EF4-FFF2-40B4-BE49-F238E27FC236}">
                <a16:creationId xmlns="" xmlns:a16="http://schemas.microsoft.com/office/drawing/2014/main" id="{8E2F18AF-020C-4C44-ABCB-17432A5E4E5A}"/>
              </a:ext>
            </a:extLst>
          </p:cNvPr>
          <p:cNvSpPr txBox="1">
            <a:spLocks/>
          </p:cNvSpPr>
          <p:nvPr/>
        </p:nvSpPr>
        <p:spPr>
          <a:xfrm>
            <a:off x="16134399" y="11430000"/>
            <a:ext cx="3481003" cy="192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 Layer: Control signals for AGC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242424"/>
                </a:solidFill>
              </a:rPr>
              <a:t>Communication Layer: Configuration change commands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6" name="Text Placeholder 8">
            <a:extLst>
              <a:ext uri="{FF2B5EF4-FFF2-40B4-BE49-F238E27FC236}">
                <a16:creationId xmlns="" xmlns:a16="http://schemas.microsoft.com/office/drawing/2014/main" id="{D06460F0-8742-2F45-BB10-8270573FE93F}"/>
              </a:ext>
            </a:extLst>
          </p:cNvPr>
          <p:cNvSpPr txBox="1">
            <a:spLocks/>
          </p:cNvSpPr>
          <p:nvPr/>
        </p:nvSpPr>
        <p:spPr>
          <a:xfrm>
            <a:off x="16267481" y="10908268"/>
            <a:ext cx="3163357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7" name="Rounded Rectangle 106">
            <a:extLst>
              <a:ext uri="{FF2B5EF4-FFF2-40B4-BE49-F238E27FC236}">
                <a16:creationId xmlns="" xmlns:a16="http://schemas.microsoft.com/office/drawing/2014/main" id="{ADBFA272-FE20-294E-9EBB-94DC675D9620}"/>
              </a:ext>
            </a:extLst>
          </p:cNvPr>
          <p:cNvSpPr/>
          <p:nvPr/>
        </p:nvSpPr>
        <p:spPr>
          <a:xfrm>
            <a:off x="16010280" y="10812047"/>
            <a:ext cx="3605123" cy="2538479"/>
          </a:xfrm>
          <a:prstGeom prst="roundRect">
            <a:avLst>
              <a:gd name="adj" fmla="val 7165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own Arrow 107">
            <a:extLst>
              <a:ext uri="{FF2B5EF4-FFF2-40B4-BE49-F238E27FC236}">
                <a16:creationId xmlns="" xmlns:a16="http://schemas.microsoft.com/office/drawing/2014/main" id="{AE456234-46A0-0342-AFCA-549B76684473}"/>
              </a:ext>
            </a:extLst>
          </p:cNvPr>
          <p:cNvSpPr/>
          <p:nvPr/>
        </p:nvSpPr>
        <p:spPr>
          <a:xfrm flipV="1">
            <a:off x="13571613" y="10091316"/>
            <a:ext cx="345440" cy="754768"/>
          </a:xfrm>
          <a:prstGeom prst="downArrow">
            <a:avLst/>
          </a:prstGeom>
          <a:gradFill rotWithShape="1">
            <a:gsLst>
              <a:gs pos="0">
                <a:srgbClr val="A83C0F">
                  <a:tint val="100000"/>
                  <a:shade val="100000"/>
                  <a:satMod val="130000"/>
                </a:srgbClr>
              </a:gs>
              <a:gs pos="100000">
                <a:srgbClr val="A83C0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ight Arrow 108">
            <a:extLst>
              <a:ext uri="{FF2B5EF4-FFF2-40B4-BE49-F238E27FC236}">
                <a16:creationId xmlns="" xmlns:a16="http://schemas.microsoft.com/office/drawing/2014/main" id="{DE90A3E3-4904-A349-B649-5E8306636DE1}"/>
              </a:ext>
            </a:extLst>
          </p:cNvPr>
          <p:cNvSpPr/>
          <p:nvPr/>
        </p:nvSpPr>
        <p:spPr>
          <a:xfrm flipH="1">
            <a:off x="15377461" y="12042552"/>
            <a:ext cx="640080" cy="318346"/>
          </a:xfrm>
          <a:prstGeom prst="rightArrow">
            <a:avLst/>
          </a:prstGeom>
          <a:gradFill rotWithShape="1">
            <a:gsLst>
              <a:gs pos="0">
                <a:srgbClr val="A83C0F">
                  <a:tint val="100000"/>
                  <a:shade val="100000"/>
                  <a:satMod val="130000"/>
                </a:srgbClr>
              </a:gs>
              <a:gs pos="100000">
                <a:srgbClr val="A83C0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0DC632A3-1045-EB48-8A83-B6A78403E887}"/>
              </a:ext>
            </a:extLst>
          </p:cNvPr>
          <p:cNvSpPr/>
          <p:nvPr/>
        </p:nvSpPr>
        <p:spPr>
          <a:xfrm>
            <a:off x="19970263" y="7883080"/>
            <a:ext cx="2191705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Physical topology or load changes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9D336014-8E62-F34C-825C-2D26D324B3D4}"/>
              </a:ext>
            </a:extLst>
          </p:cNvPr>
          <p:cNvSpPr/>
          <p:nvPr/>
        </p:nvSpPr>
        <p:spPr>
          <a:xfrm>
            <a:off x="22397498" y="7882263"/>
            <a:ext cx="265176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AGC control based on SCADA measurements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B2024E12-90E1-404F-9041-7341AA757CE9}"/>
              </a:ext>
            </a:extLst>
          </p:cNvPr>
          <p:cNvSpPr/>
          <p:nvPr/>
        </p:nvSpPr>
        <p:spPr>
          <a:xfrm>
            <a:off x="25297563" y="7836477"/>
            <a:ext cx="3108960" cy="181588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Current AGC control is based on SCADA </a:t>
            </a:r>
            <a:r>
              <a:rPr lang="en-US" sz="2800" dirty="0" smtClean="0"/>
              <a:t>(does not capture system dynamics)</a:t>
            </a:r>
            <a:endParaRPr lang="en-US" sz="2800" dirty="0"/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3E31F966-815B-D74A-99A9-15B736389293}"/>
              </a:ext>
            </a:extLst>
          </p:cNvPr>
          <p:cNvSpPr/>
          <p:nvPr/>
        </p:nvSpPr>
        <p:spPr>
          <a:xfrm>
            <a:off x="19970263" y="10036453"/>
            <a:ext cx="2212648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Data Integrity attacks (Ramp attack, step attack)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A0DFE118-E088-8249-A6E0-2D18E361EDC2}"/>
              </a:ext>
            </a:extLst>
          </p:cNvPr>
          <p:cNvSpPr/>
          <p:nvPr/>
        </p:nvSpPr>
        <p:spPr>
          <a:xfrm>
            <a:off x="22397497" y="10036453"/>
            <a:ext cx="2651760" cy="22467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/>
              <a:t>AGC control based on SCADA measurements with human in the loop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0834A7B2-322D-BE42-A9D1-07076101C476}"/>
              </a:ext>
            </a:extLst>
          </p:cNvPr>
          <p:cNvSpPr/>
          <p:nvPr/>
        </p:nvSpPr>
        <p:spPr>
          <a:xfrm>
            <a:off x="25262977" y="10036461"/>
            <a:ext cx="3108960" cy="181588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Need human to make the decision whether to apply AGC or not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6EB47891-543A-7A43-912E-C795EF2D2311}"/>
              </a:ext>
            </a:extLst>
          </p:cNvPr>
          <p:cNvSpPr/>
          <p:nvPr/>
        </p:nvSpPr>
        <p:spPr>
          <a:xfrm>
            <a:off x="19958829" y="13137274"/>
            <a:ext cx="2212648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Networking issues (latency, packet drops)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0C223D8-0DFF-454E-A23C-DBEED7C092C4}"/>
              </a:ext>
            </a:extLst>
          </p:cNvPr>
          <p:cNvSpPr/>
          <p:nvPr/>
        </p:nvSpPr>
        <p:spPr>
          <a:xfrm>
            <a:off x="22397498" y="13122057"/>
            <a:ext cx="2651760" cy="31085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Designing an observer and delay aware or robust AGC control based on SCADA measurements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C1417621-0406-2344-ACF2-F348CA17E4CA}"/>
              </a:ext>
            </a:extLst>
          </p:cNvPr>
          <p:cNvSpPr/>
          <p:nvPr/>
        </p:nvSpPr>
        <p:spPr>
          <a:xfrm>
            <a:off x="25291357" y="13143264"/>
            <a:ext cx="3115166" cy="18288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Needs design of an observer and design of delay aware or robust AGC control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8FED6400-62E5-8648-BC43-9CED7D0B7BF5}"/>
              </a:ext>
            </a:extLst>
          </p:cNvPr>
          <p:cNvSpPr/>
          <p:nvPr/>
        </p:nvSpPr>
        <p:spPr>
          <a:xfrm>
            <a:off x="28634285" y="7836477"/>
            <a:ext cx="27432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RL based control considering PMU measurements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22E58D7F-7F82-0E48-8A55-FF3870DD7D7A}"/>
              </a:ext>
            </a:extLst>
          </p:cNvPr>
          <p:cNvSpPr/>
          <p:nvPr/>
        </p:nvSpPr>
        <p:spPr>
          <a:xfrm>
            <a:off x="28585657" y="10027178"/>
            <a:ext cx="2743200" cy="2743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RL based control considering PMU measurements (that isolates compromised sensor data)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1973182F-8D55-4241-9F52-04970C040885}"/>
              </a:ext>
            </a:extLst>
          </p:cNvPr>
          <p:cNvSpPr/>
          <p:nvPr/>
        </p:nvSpPr>
        <p:spPr>
          <a:xfrm>
            <a:off x="28583368" y="13105798"/>
            <a:ext cx="2743200" cy="26776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RL based control considering PMU measurements (that is robust to delay or packet drops)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7E84DD85-729C-7046-B28F-F979F119744C}"/>
              </a:ext>
            </a:extLst>
          </p:cNvPr>
          <p:cNvSpPr/>
          <p:nvPr/>
        </p:nvSpPr>
        <p:spPr>
          <a:xfrm>
            <a:off x="19993280" y="6615250"/>
            <a:ext cx="2103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Adversarial Scenario</a:t>
            </a:r>
            <a:endParaRPr lang="en-US" sz="3200" b="1" dirty="0"/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340E0B16-9DCB-8040-A875-38CCC4B43388}"/>
              </a:ext>
            </a:extLst>
          </p:cNvPr>
          <p:cNvSpPr/>
          <p:nvPr/>
        </p:nvSpPr>
        <p:spPr>
          <a:xfrm>
            <a:off x="22418040" y="6623658"/>
            <a:ext cx="2631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State of the </a:t>
            </a:r>
          </a:p>
          <a:p>
            <a:pPr algn="ctr"/>
            <a:r>
              <a:rPr lang="en-US" sz="3200" b="1" dirty="0"/>
              <a:t>art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F43D2789-A798-2348-B8CE-68658EEC7517}"/>
              </a:ext>
            </a:extLst>
          </p:cNvPr>
          <p:cNvSpPr/>
          <p:nvPr/>
        </p:nvSpPr>
        <p:spPr>
          <a:xfrm>
            <a:off x="25828862" y="6623658"/>
            <a:ext cx="203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Drawbacks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37A7111B-6BAF-D84A-BEDE-69989A4ABBDC}"/>
              </a:ext>
            </a:extLst>
          </p:cNvPr>
          <p:cNvSpPr/>
          <p:nvPr/>
        </p:nvSpPr>
        <p:spPr>
          <a:xfrm>
            <a:off x="29082894" y="6611908"/>
            <a:ext cx="1795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Proposed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D44F40F3-8A55-614E-ACB8-9E4912B19CB3}"/>
              </a:ext>
            </a:extLst>
          </p:cNvPr>
          <p:cNvSpPr/>
          <p:nvPr/>
        </p:nvSpPr>
        <p:spPr>
          <a:xfrm>
            <a:off x="17549833" y="17875915"/>
            <a:ext cx="13863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Simulation study: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IEEE 68 bus system: 16 generators, two areas connected through three tie-lines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CC169605-E624-874E-8E02-E6B4FB4F3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6188" y="18364200"/>
            <a:ext cx="4826247" cy="3619686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F6654A2-F57C-0846-B992-54DB09B2F59A}"/>
              </a:ext>
            </a:extLst>
          </p:cNvPr>
          <p:cNvSpPr txBox="1"/>
          <p:nvPr/>
        </p:nvSpPr>
        <p:spPr>
          <a:xfrm rot="10800000" flipV="1">
            <a:off x="16819408" y="14465305"/>
            <a:ext cx="2954223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lvl1pPr marL="342900" indent="-342900" defTabSz="457200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  <a:lvl2pPr marL="742950" lvl="1" indent="-285750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>
                <a:solidFill>
                  <a:schemeClr val="accent2"/>
                </a:solidFill>
                <a:latin typeface="Arial"/>
                <a:cs typeface="Arial"/>
              </a:defRPr>
            </a:lvl2pPr>
            <a:lvl3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>
                <a:solidFill>
                  <a:schemeClr val="accent4"/>
                </a:solidFill>
                <a:latin typeface="Arial"/>
                <a:cs typeface="Arial"/>
              </a:defRPr>
            </a:lvl3pPr>
            <a:lvl4pPr marL="1600200" indent="-228600" defTabSz="457200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>
                <a:solidFill>
                  <a:schemeClr val="accent2"/>
                </a:solidFill>
                <a:latin typeface="Arial"/>
                <a:cs typeface="Arial"/>
              </a:defRPr>
            </a:lvl4pPr>
            <a:lvl5pPr marL="2057400" indent="-228600" defTabSz="457200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>
                <a:solidFill>
                  <a:schemeClr val="accent2"/>
                </a:solidFill>
                <a:latin typeface="Arial"/>
                <a:cs typeface="Arial"/>
              </a:defRPr>
            </a:lvl5pPr>
            <a:lvl6pPr marL="2286000" indent="0" defTabSz="457200">
              <a:spcBef>
                <a:spcPct val="20000"/>
              </a:spcBef>
              <a:buFont typeface="Arial"/>
              <a:buNone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CPS system with PMU measurements and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AGC signals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5DA00D06-F798-7B40-B9B8-924BC969A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94" y="22059873"/>
            <a:ext cx="4455101" cy="334132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="" xmlns:a16="http://schemas.microsoft.com/office/drawing/2014/main" id="{BB8EBDC3-B2F4-4848-A21A-8DA6756A0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104" y="21969126"/>
            <a:ext cx="4825332" cy="3810963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EF592775-2B4B-354A-A1D2-B623565EE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436" y="18583526"/>
            <a:ext cx="4455101" cy="3364253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14CF3767-7CC2-7946-86A9-F2238697C41D}"/>
              </a:ext>
            </a:extLst>
          </p:cNvPr>
          <p:cNvSpPr txBox="1"/>
          <p:nvPr/>
        </p:nvSpPr>
        <p:spPr>
          <a:xfrm>
            <a:off x="26491798" y="18735786"/>
            <a:ext cx="4902602" cy="3151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lvl1pPr marL="342900" indent="-342900" defTabSz="457200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  <a:lvl2pPr marL="742950" lvl="1" indent="-285750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>
                <a:solidFill>
                  <a:schemeClr val="accent2"/>
                </a:solidFill>
                <a:latin typeface="Arial"/>
                <a:cs typeface="Arial"/>
              </a:defRPr>
            </a:lvl2pPr>
            <a:lvl3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>
                <a:solidFill>
                  <a:schemeClr val="accent4"/>
                </a:solidFill>
                <a:latin typeface="Arial"/>
                <a:cs typeface="Arial"/>
              </a:defRPr>
            </a:lvl3pPr>
            <a:lvl4pPr marL="1600200" indent="-228600" defTabSz="457200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>
                <a:solidFill>
                  <a:schemeClr val="accent2"/>
                </a:solidFill>
                <a:latin typeface="Arial"/>
                <a:cs typeface="Arial"/>
              </a:defRPr>
            </a:lvl4pPr>
            <a:lvl5pPr marL="2057400" indent="-228600" defTabSz="457200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>
                <a:solidFill>
                  <a:schemeClr val="accent2"/>
                </a:solidFill>
                <a:latin typeface="Arial"/>
                <a:cs typeface="Arial"/>
              </a:defRPr>
            </a:lvl5pPr>
            <a:lvl6pPr marL="2286000" indent="0" defTabSz="457200">
              <a:spcBef>
                <a:spcPct val="20000"/>
              </a:spcBef>
              <a:buFont typeface="Arial"/>
              <a:buNone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Ramp attack on PMUs located at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bus # 10,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56</a:t>
            </a: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Attack started at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3 sec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and lasted until 12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sec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Attack magnitude: 5% deviation from nominal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85EFF36F-BBEF-664F-937F-800EE65CE765}"/>
              </a:ext>
            </a:extLst>
          </p:cNvPr>
          <p:cNvSpPr txBox="1"/>
          <p:nvPr/>
        </p:nvSpPr>
        <p:spPr>
          <a:xfrm>
            <a:off x="26491798" y="22436367"/>
            <a:ext cx="4879565" cy="2560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lvl1pPr marL="342900" indent="-342900" defTabSz="457200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  <a:lvl2pPr marL="742950" lvl="1" indent="-285750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>
                <a:solidFill>
                  <a:schemeClr val="accent2"/>
                </a:solidFill>
                <a:latin typeface="Arial"/>
                <a:cs typeface="Arial"/>
              </a:defRPr>
            </a:lvl2pPr>
            <a:lvl3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>
                <a:solidFill>
                  <a:schemeClr val="accent4"/>
                </a:solidFill>
                <a:latin typeface="Arial"/>
                <a:cs typeface="Arial"/>
              </a:defRPr>
            </a:lvl3pPr>
            <a:lvl4pPr marL="1600200" indent="-228600" defTabSz="457200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>
                <a:solidFill>
                  <a:schemeClr val="accent2"/>
                </a:solidFill>
                <a:latin typeface="Arial"/>
                <a:cs typeface="Arial"/>
              </a:defRPr>
            </a:lvl4pPr>
            <a:lvl5pPr marL="2057400" indent="-228600" defTabSz="457200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>
                <a:solidFill>
                  <a:schemeClr val="accent2"/>
                </a:solidFill>
                <a:latin typeface="Arial"/>
                <a:cs typeface="Arial"/>
              </a:defRPr>
            </a:lvl5pPr>
            <a:lvl6pPr marL="2286000" indent="0" defTabSz="457200">
              <a:spcBef>
                <a:spcPct val="20000"/>
              </a:spcBef>
              <a:buFont typeface="Arial"/>
              <a:buNone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AGC is implemented based on compromised PMU measurements</a:t>
            </a: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Causes frequency and voltage deviations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958829" y="9884735"/>
            <a:ext cx="11544585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9963325" y="13008935"/>
            <a:ext cx="11544585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9958829" y="7650873"/>
            <a:ext cx="11544585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CDA4B99-7508-6E4F-82AE-D269A02D4D80}"/>
              </a:ext>
            </a:extLst>
          </p:cNvPr>
          <p:cNvSpPr/>
          <p:nvPr/>
        </p:nvSpPr>
        <p:spPr>
          <a:xfrm>
            <a:off x="16267481" y="15935980"/>
            <a:ext cx="38343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76A4C4CC-D72A-8340-9D7C-9B3F889D797D}"/>
              </a:ext>
            </a:extLst>
          </p:cNvPr>
          <p:cNvGrpSpPr>
            <a:grpSpLocks noChangeAspect="1"/>
          </p:cNvGrpSpPr>
          <p:nvPr/>
        </p:nvGrpSpPr>
        <p:grpSpPr>
          <a:xfrm>
            <a:off x="11811000" y="13619741"/>
            <a:ext cx="5029200" cy="3068059"/>
            <a:chOff x="1486992" y="3223001"/>
            <a:chExt cx="5726145" cy="3493229"/>
          </a:xfrm>
        </p:grpSpPr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6F7D1316-5068-A746-B8EC-FA7A93A3CEC2}"/>
                </a:ext>
              </a:extLst>
            </p:cNvPr>
            <p:cNvSpPr/>
            <p:nvPr/>
          </p:nvSpPr>
          <p:spPr>
            <a:xfrm>
              <a:off x="1501505" y="4062640"/>
              <a:ext cx="541237" cy="493832"/>
            </a:xfrm>
            <a:prstGeom prst="ellipse">
              <a:avLst/>
            </a:prstGeom>
            <a:solidFill>
              <a:srgbClr val="FFC9C9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0BE39705-0583-D042-81FE-B73686848E84}"/>
                </a:ext>
              </a:extLst>
            </p:cNvPr>
            <p:cNvSpPr/>
            <p:nvPr/>
          </p:nvSpPr>
          <p:spPr>
            <a:xfrm>
              <a:off x="1561273" y="6204057"/>
              <a:ext cx="541237" cy="493832"/>
            </a:xfrm>
            <a:prstGeom prst="ellipse">
              <a:avLst/>
            </a:prstGeom>
            <a:solidFill>
              <a:srgbClr val="FFC9C9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0B6B2102-6944-2741-9CEA-1607749943BD}"/>
                </a:ext>
              </a:extLst>
            </p:cNvPr>
            <p:cNvSpPr/>
            <p:nvPr/>
          </p:nvSpPr>
          <p:spPr>
            <a:xfrm>
              <a:off x="6590303" y="5395549"/>
              <a:ext cx="541237" cy="493832"/>
            </a:xfrm>
            <a:prstGeom prst="ellipse">
              <a:avLst/>
            </a:prstGeom>
            <a:solidFill>
              <a:srgbClr val="FFC9C9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82846E35-4932-1844-A407-749FDCC2BBB3}"/>
                </a:ext>
              </a:extLst>
            </p:cNvPr>
            <p:cNvSpPr/>
            <p:nvPr/>
          </p:nvSpPr>
          <p:spPr>
            <a:xfrm>
              <a:off x="6579379" y="3223001"/>
              <a:ext cx="541237" cy="493832"/>
            </a:xfrm>
            <a:prstGeom prst="ellipse">
              <a:avLst/>
            </a:prstGeom>
            <a:solidFill>
              <a:srgbClr val="FFC9C9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F7FBD937-AD23-D74F-9125-6C45419F55B7}"/>
                </a:ext>
              </a:extLst>
            </p:cNvPr>
            <p:cNvSpPr txBox="1"/>
            <p:nvPr/>
          </p:nvSpPr>
          <p:spPr>
            <a:xfrm>
              <a:off x="5255776" y="3785999"/>
              <a:ext cx="1172676" cy="70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accent4">
                      <a:lumMod val="75000"/>
                    </a:schemeClr>
                  </a:solidFill>
                </a:rPr>
                <a:t>PMU data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92C11474-5888-ED48-BB25-2AC0E45CB09A}"/>
                </a:ext>
              </a:extLst>
            </p:cNvPr>
            <p:cNvSpPr txBox="1"/>
            <p:nvPr/>
          </p:nvSpPr>
          <p:spPr>
            <a:xfrm>
              <a:off x="1854331" y="5328987"/>
              <a:ext cx="1949820" cy="76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accent4">
                      <a:lumMod val="75000"/>
                    </a:schemeClr>
                  </a:solidFill>
                </a:rPr>
                <a:t>Control </a:t>
              </a:r>
            </a:p>
            <a:p>
              <a:pPr algn="ctr"/>
              <a:r>
                <a:rPr lang="en-US" sz="1700" dirty="0">
                  <a:solidFill>
                    <a:schemeClr val="accent4">
                      <a:lumMod val="75000"/>
                    </a:schemeClr>
                  </a:solidFill>
                </a:rPr>
                <a:t>signals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DE1C65A3-3619-1E42-B518-EB91F31FB53E}"/>
                </a:ext>
              </a:extLst>
            </p:cNvPr>
            <p:cNvSpPr/>
            <p:nvPr/>
          </p:nvSpPr>
          <p:spPr>
            <a:xfrm>
              <a:off x="3117511" y="3341149"/>
              <a:ext cx="2355037" cy="914399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Cyber-physical system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48D2AB45-7602-AC4D-BF02-E43A0FBA1558}"/>
                </a:ext>
              </a:extLst>
            </p:cNvPr>
            <p:cNvSpPr/>
            <p:nvPr/>
          </p:nvSpPr>
          <p:spPr>
            <a:xfrm>
              <a:off x="3304740" y="5620056"/>
              <a:ext cx="2167806" cy="91440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Controller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225CCBA3-5675-6944-A686-EC2E446117D1}"/>
                </a:ext>
              </a:extLst>
            </p:cNvPr>
            <p:cNvCxnSpPr>
              <a:stCxn id="146" idx="3"/>
            </p:cNvCxnSpPr>
            <p:nvPr/>
          </p:nvCxnSpPr>
          <p:spPr>
            <a:xfrm>
              <a:off x="5472548" y="3798350"/>
              <a:ext cx="942765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3CD2C65E-BB79-6F43-9772-E9C1807AE77A}"/>
                </a:ext>
              </a:extLst>
            </p:cNvPr>
            <p:cNvCxnSpPr/>
            <p:nvPr/>
          </p:nvCxnSpPr>
          <p:spPr>
            <a:xfrm>
              <a:off x="2322286" y="6077256"/>
              <a:ext cx="98245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="" xmlns:a16="http://schemas.microsoft.com/office/drawing/2014/main" id="{005048AF-9509-4849-945C-E9FF899D9ACB}"/>
                </a:ext>
              </a:extLst>
            </p:cNvPr>
            <p:cNvCxnSpPr/>
            <p:nvPr/>
          </p:nvCxnSpPr>
          <p:spPr>
            <a:xfrm>
              <a:off x="6415314" y="3798350"/>
              <a:ext cx="0" cy="1005879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="" xmlns:a16="http://schemas.microsoft.com/office/drawing/2014/main" id="{07FAF741-B3AC-EF4E-8131-E475BF82D178}"/>
                </a:ext>
              </a:extLst>
            </p:cNvPr>
            <p:cNvCxnSpPr/>
            <p:nvPr/>
          </p:nvCxnSpPr>
          <p:spPr>
            <a:xfrm flipV="1">
              <a:off x="2344057" y="5088088"/>
              <a:ext cx="0" cy="1005879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="" xmlns:a16="http://schemas.microsoft.com/office/drawing/2014/main" id="{9CA34CB3-D4B8-1F4B-A189-F98B6C4EB467}"/>
                </a:ext>
              </a:extLst>
            </p:cNvPr>
            <p:cNvCxnSpPr/>
            <p:nvPr/>
          </p:nvCxnSpPr>
          <p:spPr>
            <a:xfrm rot="5400000">
              <a:off x="5943929" y="5574317"/>
              <a:ext cx="0" cy="1005879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="" xmlns:a16="http://schemas.microsoft.com/office/drawing/2014/main" id="{347A4492-F335-274B-8417-D93A7EA1ADD0}"/>
                </a:ext>
              </a:extLst>
            </p:cNvPr>
            <p:cNvCxnSpPr>
              <a:endCxn id="146" idx="1"/>
            </p:cNvCxnSpPr>
            <p:nvPr/>
          </p:nvCxnSpPr>
          <p:spPr>
            <a:xfrm>
              <a:off x="2298861" y="3787079"/>
              <a:ext cx="818651" cy="1127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3D9DCDCB-5DAD-A649-AA5E-522EC57A3B79}"/>
                </a:ext>
              </a:extLst>
            </p:cNvPr>
            <p:cNvCxnSpPr/>
            <p:nvPr/>
          </p:nvCxnSpPr>
          <p:spPr>
            <a:xfrm rot="5400000">
              <a:off x="1938100" y="4164110"/>
              <a:ext cx="73152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2E0DC2C1-712C-614B-A9C6-3937EFC4CEA4}"/>
                </a:ext>
              </a:extLst>
            </p:cNvPr>
            <p:cNvCxnSpPr/>
            <p:nvPr/>
          </p:nvCxnSpPr>
          <p:spPr>
            <a:xfrm rot="5400000">
              <a:off x="6081109" y="5728207"/>
              <a:ext cx="73152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8968CC1E-376F-CB4F-AFE8-20EBCCD86DC6}"/>
                </a:ext>
              </a:extLst>
            </p:cNvPr>
            <p:cNvCxnSpPr/>
            <p:nvPr/>
          </p:nvCxnSpPr>
          <p:spPr>
            <a:xfrm rot="7980000">
              <a:off x="6335146" y="5099118"/>
              <a:ext cx="73152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276FF89C-3605-6B4C-BCFE-C1A31993133E}"/>
                </a:ext>
              </a:extLst>
            </p:cNvPr>
            <p:cNvCxnSpPr/>
            <p:nvPr/>
          </p:nvCxnSpPr>
          <p:spPr>
            <a:xfrm rot="7980000">
              <a:off x="1683653" y="4797370"/>
              <a:ext cx="73152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Circular Arrow 157">
              <a:extLst>
                <a:ext uri="{FF2B5EF4-FFF2-40B4-BE49-F238E27FC236}">
                  <a16:creationId xmlns="" xmlns:a16="http://schemas.microsoft.com/office/drawing/2014/main" id="{109D14EB-A687-9643-B090-CAE040D86325}"/>
                </a:ext>
              </a:extLst>
            </p:cNvPr>
            <p:cNvSpPr/>
            <p:nvPr/>
          </p:nvSpPr>
          <p:spPr>
            <a:xfrm rot="1200000">
              <a:off x="6311212" y="4899539"/>
              <a:ext cx="671281" cy="595086"/>
            </a:xfrm>
            <a:prstGeom prst="circularArrow">
              <a:avLst>
                <a:gd name="adj1" fmla="val 0"/>
                <a:gd name="adj2" fmla="val 1142319"/>
                <a:gd name="adj3" fmla="val 20600256"/>
                <a:gd name="adj4" fmla="val 12421520"/>
                <a:gd name="adj5" fmla="val 13150"/>
              </a:avLst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Circular Arrow 158">
              <a:extLst>
                <a:ext uri="{FF2B5EF4-FFF2-40B4-BE49-F238E27FC236}">
                  <a16:creationId xmlns="" xmlns:a16="http://schemas.microsoft.com/office/drawing/2014/main" id="{4EFC0906-0C7B-BC46-9B6B-1B1FF0BE6B16}"/>
                </a:ext>
              </a:extLst>
            </p:cNvPr>
            <p:cNvSpPr/>
            <p:nvPr/>
          </p:nvSpPr>
          <p:spPr>
            <a:xfrm rot="23040000" flipH="1" flipV="1">
              <a:off x="1859128" y="4315587"/>
              <a:ext cx="631687" cy="754988"/>
            </a:xfrm>
            <a:prstGeom prst="circularArrow">
              <a:avLst>
                <a:gd name="adj1" fmla="val 0"/>
                <a:gd name="adj2" fmla="val 1142319"/>
                <a:gd name="adj3" fmla="val 20600256"/>
                <a:gd name="adj4" fmla="val 12421520"/>
                <a:gd name="adj5" fmla="val 13150"/>
              </a:avLst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="" xmlns:a16="http://schemas.microsoft.com/office/drawing/2014/main" id="{FC106243-C93C-D54D-9A3A-2AA5184D1C72}"/>
                    </a:ext>
                  </a:extLst>
                </p:cNvPr>
                <p:cNvSpPr txBox="1"/>
                <p:nvPr/>
              </p:nvSpPr>
              <p:spPr>
                <a:xfrm>
                  <a:off x="5737464" y="3282119"/>
                  <a:ext cx="457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64" y="3282119"/>
                  <a:ext cx="45719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0" t="-1493" r="-614286" b="-28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="" xmlns:a16="http://schemas.microsoft.com/office/drawing/2014/main" id="{A3EA2A34-E3C3-4549-9842-137958CC50A5}"/>
                    </a:ext>
                  </a:extLst>
                </p:cNvPr>
                <p:cNvSpPr txBox="1"/>
                <p:nvPr/>
              </p:nvSpPr>
              <p:spPr>
                <a:xfrm>
                  <a:off x="2783522" y="6048532"/>
                  <a:ext cx="457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522" y="6048532"/>
                  <a:ext cx="45719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0000" t="-1493" r="-650000" b="-2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C633F5C7-7BE1-364B-A6FF-7A6ED5699751}"/>
                </a:ext>
              </a:extLst>
            </p:cNvPr>
            <p:cNvSpPr txBox="1"/>
            <p:nvPr/>
          </p:nvSpPr>
          <p:spPr>
            <a:xfrm>
              <a:off x="6546450" y="3232856"/>
              <a:ext cx="636409" cy="49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="" xmlns:a16="http://schemas.microsoft.com/office/drawing/2014/main" id="{F434560C-6349-4342-8DDD-D5320DDB6F64}"/>
                </a:ext>
              </a:extLst>
            </p:cNvPr>
            <p:cNvSpPr txBox="1"/>
            <p:nvPr/>
          </p:nvSpPr>
          <p:spPr>
            <a:xfrm>
              <a:off x="6576728" y="5427716"/>
              <a:ext cx="636409" cy="49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A2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B6A776BB-4731-BE40-9C63-73B6BB3B7C31}"/>
                </a:ext>
              </a:extLst>
            </p:cNvPr>
            <p:cNvSpPr txBox="1"/>
            <p:nvPr/>
          </p:nvSpPr>
          <p:spPr>
            <a:xfrm>
              <a:off x="1544918" y="6220141"/>
              <a:ext cx="636409" cy="49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A3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538BFC69-7C06-064A-9E66-98C11DD5B448}"/>
                </a:ext>
              </a:extLst>
            </p:cNvPr>
            <p:cNvSpPr txBox="1"/>
            <p:nvPr/>
          </p:nvSpPr>
          <p:spPr>
            <a:xfrm>
              <a:off x="1486992" y="4070456"/>
              <a:ext cx="636409" cy="49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A4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="" xmlns:a16="http://schemas.microsoft.com/office/drawing/2014/main" id="{C32707D8-34A1-0F48-968F-E22ABA7211C7}"/>
                </a:ext>
              </a:extLst>
            </p:cNvPr>
            <p:cNvCxnSpPr>
              <a:stCxn id="143" idx="4"/>
            </p:cNvCxnSpPr>
            <p:nvPr/>
          </p:nvCxnSpPr>
          <p:spPr>
            <a:xfrm flipH="1">
              <a:off x="6409279" y="3716833"/>
              <a:ext cx="440719" cy="483616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="" xmlns:a16="http://schemas.microsoft.com/office/drawing/2014/main" id="{D96E4C1C-5254-3F4F-972F-60D2EA95C475}"/>
                </a:ext>
              </a:extLst>
            </p:cNvPr>
            <p:cNvCxnSpPr/>
            <p:nvPr/>
          </p:nvCxnSpPr>
          <p:spPr>
            <a:xfrm flipV="1">
              <a:off x="2018066" y="6064108"/>
              <a:ext cx="304220" cy="17925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42204" y="18986954"/>
            <a:ext cx="6194536" cy="5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5" grpId="0"/>
      <p:bldP spid="136" grpId="0"/>
      <p:bldP spid="137" grpId="0"/>
      <p:bldP spid="138" grpId="0"/>
      <p:bldP spid="172" grpId="0" animBg="1"/>
      <p:bldP spid="181" grpId="0" animBg="1"/>
      <p:bldP spid="1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7148113418941B52055A446889A97" ma:contentTypeVersion="4" ma:contentTypeDescription="Create a new document." ma:contentTypeScope="" ma:versionID="a8b0719b1c6f1df9c25b4b83988dab63">
  <xsd:schema xmlns:xsd="http://www.w3.org/2001/XMLSchema" xmlns:xs="http://www.w3.org/2001/XMLSchema" xmlns:p="http://schemas.microsoft.com/office/2006/metadata/properties" xmlns:ns2="67e0ba67-de04-4825-849d-21700b752244" xmlns:ns3="72fc8bb3-d783-47a9-9b6d-ef49c42699ce" targetNamespace="http://schemas.microsoft.com/office/2006/metadata/properties" ma:root="true" ma:fieldsID="ce8d6368c04f88ca39d662b90b0450b6" ns2:_="" ns3:_="">
    <xsd:import namespace="67e0ba67-de04-4825-849d-21700b752244"/>
    <xsd:import namespace="72fc8bb3-d783-47a9-9b6d-ef49c4269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ba67-de04-4825-849d-21700b752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c8bb3-d783-47a9-9b6d-ef49c4269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E3767-58B5-47EB-A1EC-C1DC861DA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0ba67-de04-4825-849d-21700b752244"/>
    <ds:schemaRef ds:uri="72fc8bb3-d783-47a9-9b6d-ef49c4269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CD68EE-6509-4853-A61F-447156FAF78E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72fc8bb3-d783-47a9-9b6d-ef49c42699ce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7e0ba67-de04-4825-849d-21700b752244"/>
  </ds:schemaRefs>
</ds:datastoreItem>
</file>

<file path=customXml/itemProps3.xml><?xml version="1.0" encoding="utf-8"?>
<ds:datastoreItem xmlns:ds="http://schemas.openxmlformats.org/officeDocument/2006/customXml" ds:itemID="{075FDD4D-4FC8-45FC-97D3-14A928D96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675</Words>
  <Application>Microsoft Office PowerPoint</Application>
  <PresentationFormat>Custom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Pal, Seemita</cp:lastModifiedBy>
  <cp:revision>43</cp:revision>
  <dcterms:created xsi:type="dcterms:W3CDTF">2012-11-30T02:20:55Z</dcterms:created>
  <dcterms:modified xsi:type="dcterms:W3CDTF">2019-07-09T22:37:26Z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0x0101000177148113418941B52055A446889A97</vt:lpwstr>
  </property>
</Properties>
</file>