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5" r:id="rId1"/>
  </p:sldMasterIdLst>
  <p:notesMasterIdLst>
    <p:notesMasterId r:id="rId3"/>
  </p:notesMasterIdLst>
  <p:handoutMasterIdLst>
    <p:handoutMasterId r:id="rId4"/>
  </p:handoutMasterIdLst>
  <p:sldIdLst>
    <p:sldId id="681" r:id="rId2"/>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5613" indent="1588" algn="l" rtl="0" fontAlgn="base">
      <a:spcBef>
        <a:spcPct val="0"/>
      </a:spcBef>
      <a:spcAft>
        <a:spcPct val="0"/>
      </a:spcAft>
      <a:defRPr kern="1200">
        <a:solidFill>
          <a:schemeClr val="tx1"/>
        </a:solidFill>
        <a:latin typeface="Arial" charset="0"/>
        <a:ea typeface="+mn-ea"/>
        <a:cs typeface="+mn-cs"/>
      </a:defRPr>
    </a:lvl2pPr>
    <a:lvl3pPr marL="912813" indent="1588" algn="l" rtl="0" fontAlgn="base">
      <a:spcBef>
        <a:spcPct val="0"/>
      </a:spcBef>
      <a:spcAft>
        <a:spcPct val="0"/>
      </a:spcAft>
      <a:defRPr kern="1200">
        <a:solidFill>
          <a:schemeClr val="tx1"/>
        </a:solidFill>
        <a:latin typeface="Arial" charset="0"/>
        <a:ea typeface="+mn-ea"/>
        <a:cs typeface="+mn-cs"/>
      </a:defRPr>
    </a:lvl3pPr>
    <a:lvl4pPr marL="1370013" indent="1588" algn="l" rtl="0" fontAlgn="base">
      <a:spcBef>
        <a:spcPct val="0"/>
      </a:spcBef>
      <a:spcAft>
        <a:spcPct val="0"/>
      </a:spcAft>
      <a:defRPr kern="1200">
        <a:solidFill>
          <a:schemeClr val="tx1"/>
        </a:solidFill>
        <a:latin typeface="Arial" charset="0"/>
        <a:ea typeface="+mn-ea"/>
        <a:cs typeface="+mn-cs"/>
      </a:defRPr>
    </a:lvl4pPr>
    <a:lvl5pPr marL="1827213" indent="1588"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74">
          <p15:clr>
            <a:srgbClr val="A4A3A4"/>
          </p15:clr>
        </p15:guide>
        <p15:guide id="2" pos="2872">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636"/>
    <a:srgbClr val="0000FF"/>
    <a:srgbClr val="008000"/>
    <a:srgbClr val="006600"/>
    <a:srgbClr val="EFEFFF"/>
    <a:srgbClr val="C5ECFF"/>
    <a:srgbClr val="ABE3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19" autoAdjust="0"/>
    <p:restoredTop sz="85238" autoAdjust="0"/>
  </p:normalViewPr>
  <p:slideViewPr>
    <p:cSldViewPr snapToGrid="0">
      <p:cViewPr varScale="1">
        <p:scale>
          <a:sx n="117" d="100"/>
          <a:sy n="117" d="100"/>
        </p:scale>
        <p:origin x="2148" y="132"/>
      </p:cViewPr>
      <p:guideLst>
        <p:guide orient="horz" pos="374"/>
        <p:guide pos="2872"/>
      </p:guideLst>
    </p:cSldViewPr>
  </p:slideViewPr>
  <p:notesTextViewPr>
    <p:cViewPr>
      <p:scale>
        <a:sx n="100" d="100"/>
        <a:sy n="100" d="100"/>
      </p:scale>
      <p:origin x="0" y="0"/>
    </p:cViewPr>
  </p:notesTextViewPr>
  <p:sorterViewPr>
    <p:cViewPr>
      <p:scale>
        <a:sx n="90" d="100"/>
        <a:sy n="90" d="100"/>
      </p:scale>
      <p:origin x="0" y="1380"/>
    </p:cViewPr>
  </p:sorterViewPr>
  <p:notesViewPr>
    <p:cSldViewPr snapToGrid="0">
      <p:cViewPr varScale="1">
        <p:scale>
          <a:sx n="55" d="100"/>
          <a:sy n="55" d="100"/>
        </p:scale>
        <p:origin x="-1806" y="-102"/>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defTabSz="911597">
              <a:defRPr sz="1200">
                <a:latin typeface="Arial" pitchFamily="34" charset="0"/>
              </a:defRPr>
            </a:lvl1pPr>
          </a:lstStyle>
          <a:p>
            <a:pPr>
              <a:defRPr/>
            </a:pPr>
            <a:endParaRPr lang="en-US" dirty="0"/>
          </a:p>
        </p:txBody>
      </p:sp>
      <p:sp>
        <p:nvSpPr>
          <p:cNvPr id="3" name="Date Placeholder 2"/>
          <p:cNvSpPr>
            <a:spLocks noGrp="1"/>
          </p:cNvSpPr>
          <p:nvPr>
            <p:ph type="dt" sz="quarter" idx="1"/>
          </p:nvPr>
        </p:nvSpPr>
        <p:spPr bwMode="auto">
          <a:xfrm>
            <a:off x="3955953"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algn="r" defTabSz="911597">
              <a:defRPr sz="1200">
                <a:latin typeface="Arial" pitchFamily="34" charset="0"/>
              </a:defRPr>
            </a:lvl1pPr>
          </a:lstStyle>
          <a:p>
            <a:pPr>
              <a:defRPr/>
            </a:pPr>
            <a:fld id="{D285EF16-F4A5-44BF-85ED-E5359C341A14}" type="datetimeFigureOut">
              <a:rPr lang="en-US"/>
              <a:pPr>
                <a:defRPr/>
              </a:pPr>
              <a:t>4/19/2018</a:t>
            </a:fld>
            <a:endParaRPr lang="en-US" dirty="0"/>
          </a:p>
        </p:txBody>
      </p:sp>
      <p:sp>
        <p:nvSpPr>
          <p:cNvPr id="4" name="Footer Placeholder 3"/>
          <p:cNvSpPr>
            <a:spLocks noGrp="1"/>
          </p:cNvSpPr>
          <p:nvPr>
            <p:ph type="ftr" sz="quarter" idx="2"/>
          </p:nvPr>
        </p:nvSpPr>
        <p:spPr bwMode="auto">
          <a:xfrm>
            <a:off x="1"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defTabSz="911597">
              <a:defRPr sz="1200">
                <a:latin typeface="Arial" pitchFamily="34" charset="0"/>
              </a:defRPr>
            </a:lvl1pPr>
          </a:lstStyle>
          <a:p>
            <a:pPr>
              <a:defRPr/>
            </a:pPr>
            <a:endParaRPr lang="en-US" dirty="0"/>
          </a:p>
        </p:txBody>
      </p:sp>
      <p:sp>
        <p:nvSpPr>
          <p:cNvPr id="5" name="Slide Number Placeholder 4"/>
          <p:cNvSpPr>
            <a:spLocks noGrp="1"/>
          </p:cNvSpPr>
          <p:nvPr>
            <p:ph type="sldNum" sz="quarter" idx="3"/>
          </p:nvPr>
        </p:nvSpPr>
        <p:spPr bwMode="auto">
          <a:xfrm>
            <a:off x="3955953"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algn="r" defTabSz="911597">
              <a:defRPr sz="1200">
                <a:latin typeface="Arial" pitchFamily="34" charset="0"/>
              </a:defRPr>
            </a:lvl1pPr>
          </a:lstStyle>
          <a:p>
            <a:pPr>
              <a:defRPr/>
            </a:pPr>
            <a:fld id="{58AD67F4-220F-4DF7-8150-5E0B21D92410}" type="slidenum">
              <a:rPr lang="en-US"/>
              <a:pPr>
                <a:defRPr/>
              </a:pPr>
              <a:t>‹#›</a:t>
            </a:fld>
            <a:endParaRPr lang="en-US" dirty="0"/>
          </a:p>
        </p:txBody>
      </p:sp>
    </p:spTree>
    <p:extLst>
      <p:ext uri="{BB962C8B-B14F-4D97-AF65-F5344CB8AC3E}">
        <p14:creationId xmlns:p14="http://schemas.microsoft.com/office/powerpoint/2010/main" val="23292050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defTabSz="911597">
              <a:defRPr sz="1200">
                <a:latin typeface="Calibri" pitchFamily="34" charset="0"/>
              </a:defRPr>
            </a:lvl1pPr>
          </a:lstStyle>
          <a:p>
            <a:pPr>
              <a:defRPr/>
            </a:pPr>
            <a:endParaRPr lang="en-US" dirty="0"/>
          </a:p>
        </p:txBody>
      </p:sp>
      <p:sp>
        <p:nvSpPr>
          <p:cNvPr id="3" name="Date Placeholder 2"/>
          <p:cNvSpPr>
            <a:spLocks noGrp="1"/>
          </p:cNvSpPr>
          <p:nvPr>
            <p:ph type="dt" idx="1"/>
          </p:nvPr>
        </p:nvSpPr>
        <p:spPr bwMode="auto">
          <a:xfrm>
            <a:off x="3955953" y="0"/>
            <a:ext cx="3027466" cy="464503"/>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lvl1pPr algn="r" defTabSz="911597">
              <a:defRPr sz="1200">
                <a:latin typeface="Calibri" pitchFamily="34" charset="0"/>
              </a:defRPr>
            </a:lvl1pPr>
          </a:lstStyle>
          <a:p>
            <a:pPr>
              <a:defRPr/>
            </a:pPr>
            <a:fld id="{3AF9EE93-7C47-4ABE-A4EF-98452C5D13ED}" type="datetimeFigureOut">
              <a:rPr lang="en-US"/>
              <a:pPr>
                <a:defRPr/>
              </a:pPr>
              <a:t>4/19/2018</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1002" tIns="45501" rIns="91002" bIns="45501" rtlCol="0" anchor="ctr"/>
          <a:lstStyle/>
          <a:p>
            <a:pPr lvl="0"/>
            <a:endParaRPr lang="en-US" noProof="0" dirty="0"/>
          </a:p>
        </p:txBody>
      </p:sp>
      <p:sp>
        <p:nvSpPr>
          <p:cNvPr id="5" name="Notes Placeholder 4"/>
          <p:cNvSpPr>
            <a:spLocks noGrp="1"/>
          </p:cNvSpPr>
          <p:nvPr>
            <p:ph type="body" sz="quarter" idx="3"/>
          </p:nvPr>
        </p:nvSpPr>
        <p:spPr bwMode="auto">
          <a:xfrm>
            <a:off x="699133" y="4410392"/>
            <a:ext cx="5586735" cy="4177348"/>
          </a:xfrm>
          <a:prstGeom prst="rect">
            <a:avLst/>
          </a:prstGeom>
          <a:noFill/>
          <a:ln w="9525">
            <a:noFill/>
            <a:miter lim="800000"/>
            <a:headEnd/>
            <a:tailEnd/>
          </a:ln>
        </p:spPr>
        <p:txBody>
          <a:bodyPr vert="horz" wrap="square" lIns="91211" tIns="45605" rIns="91211" bIns="4560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defTabSz="911597">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bwMode="auto">
          <a:xfrm>
            <a:off x="3955953" y="8817612"/>
            <a:ext cx="3027466" cy="464503"/>
          </a:xfrm>
          <a:prstGeom prst="rect">
            <a:avLst/>
          </a:prstGeom>
          <a:noFill/>
          <a:ln w="9525">
            <a:noFill/>
            <a:miter lim="800000"/>
            <a:headEnd/>
            <a:tailEnd/>
          </a:ln>
        </p:spPr>
        <p:txBody>
          <a:bodyPr vert="horz" wrap="square" lIns="91211" tIns="45605" rIns="91211" bIns="45605" numCol="1" anchor="b" anchorCtr="0" compatLnSpc="1">
            <a:prstTxWarp prst="textNoShape">
              <a:avLst/>
            </a:prstTxWarp>
          </a:bodyPr>
          <a:lstStyle>
            <a:lvl1pPr algn="r" defTabSz="911597">
              <a:defRPr sz="1200">
                <a:latin typeface="Calibri" pitchFamily="34" charset="0"/>
              </a:defRPr>
            </a:lvl1pPr>
          </a:lstStyle>
          <a:p>
            <a:pPr>
              <a:defRPr/>
            </a:pPr>
            <a:fld id="{1860B4F2-E066-4AA7-8357-FB703FC891AD}" type="slidenum">
              <a:rPr lang="en-US"/>
              <a:pPr>
                <a:defRPr/>
              </a:pPr>
              <a:t>‹#›</a:t>
            </a:fld>
            <a:endParaRPr lang="en-US" dirty="0"/>
          </a:p>
        </p:txBody>
      </p:sp>
    </p:spTree>
    <p:extLst>
      <p:ext uri="{BB962C8B-B14F-4D97-AF65-F5344CB8AC3E}">
        <p14:creationId xmlns:p14="http://schemas.microsoft.com/office/powerpoint/2010/main" val="34085093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4932" algn="l" defTabSz="913972" rtl="0" eaLnBrk="1" latinLnBrk="0" hangingPunct="1">
      <a:defRPr sz="1200" kern="1200">
        <a:solidFill>
          <a:schemeClr val="tx1"/>
        </a:solidFill>
        <a:latin typeface="+mn-lt"/>
        <a:ea typeface="+mn-ea"/>
        <a:cs typeface="+mn-cs"/>
      </a:defRPr>
    </a:lvl6pPr>
    <a:lvl7pPr marL="2741916" algn="l" defTabSz="913972" rtl="0" eaLnBrk="1" latinLnBrk="0" hangingPunct="1">
      <a:defRPr sz="1200" kern="1200">
        <a:solidFill>
          <a:schemeClr val="tx1"/>
        </a:solidFill>
        <a:latin typeface="+mn-lt"/>
        <a:ea typeface="+mn-ea"/>
        <a:cs typeface="+mn-cs"/>
      </a:defRPr>
    </a:lvl7pPr>
    <a:lvl8pPr marL="3198904" algn="l" defTabSz="913972" rtl="0" eaLnBrk="1" latinLnBrk="0" hangingPunct="1">
      <a:defRPr sz="1200" kern="1200">
        <a:solidFill>
          <a:schemeClr val="tx1"/>
        </a:solidFill>
        <a:latin typeface="+mn-lt"/>
        <a:ea typeface="+mn-ea"/>
        <a:cs typeface="+mn-cs"/>
      </a:defRPr>
    </a:lvl8pPr>
    <a:lvl9pPr marL="3655888" algn="l" defTabSz="91397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pnnl.gov/"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www.uchicago.edu/"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effectLst/>
                <a:latin typeface="+mn-lt"/>
                <a:ea typeface="+mn-ea"/>
                <a:cs typeface="+mn-cs"/>
              </a:rPr>
              <a:t>The minerals that make up rocks and soils are often out of equilibrium with their surroundings, especially as environmental conditions change. Minerals respond by dissolving, growing, or transferring charge with their environment. These processes are influenced by the atomic-scale structure at their interface with water. Often, the only way to study these structures is when the interface is not changing. Now, researchers at DOE’s Pacific Northwest National Laboratory and the University of Chicago obtained the first 3-D view of the atomic structure at the interface of water and the mineral hematite while the hematite is acting as an electrode. The team saw how the atoms at the hematite surface and water molecules nearby responded to far-from-equilibrium conditions caused by electrically charging the interface. When the surface was negatively charged, some water molecules became stuck to the surface, while other water molecules became disordered and moved away from the surface. What do these structural changes mean? The flow of electrical charge and ions are controlled by the structure while the interface is charged, and the stronger binding of water molecules at the surface might explain why hematite dissolves more slowly than predicted. The team’s approach to solving these far-from-equilibrium structures could be used to study other interfaces. This is the first systematic study of the atomic- to nano-scale structure of a common mineral-water interface poised far from equilibrium. It’s a major advance in learning how to accurately model reactions vital to everything from groundwater quality, to energy extraction from the subsurface, to solar water splitting. </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PI: Kevin M. Rosso</a:t>
            </a:r>
          </a:p>
          <a:p>
            <a:r>
              <a:rPr lang="en-US" sz="1200" kern="1200" dirty="0" smtClean="0">
                <a:solidFill>
                  <a:schemeClr val="tx1"/>
                </a:solidFill>
                <a:effectLst/>
                <a:latin typeface="+mn-lt"/>
                <a:ea typeface="+mn-ea"/>
                <a:cs typeface="+mn-cs"/>
              </a:rPr>
              <a:t>Project: 56674, KC0302060, Molecular Mechanisms of Interfacial Reactivity in Near Surface and Extreme Geochemical Environments</a:t>
            </a:r>
          </a:p>
          <a:p>
            <a:r>
              <a:rPr lang="en-US" sz="1200" kern="1200" dirty="0" smtClean="0">
                <a:solidFill>
                  <a:schemeClr val="tx1"/>
                </a:solidFill>
                <a:effectLst/>
                <a:latin typeface="+mn-lt"/>
                <a:ea typeface="+mn-ea"/>
                <a:cs typeface="+mn-cs"/>
              </a:rPr>
              <a:t>DOE Program Manager: Jim Rustad</a:t>
            </a:r>
          </a:p>
          <a:p>
            <a:r>
              <a:rPr lang="en-US" sz="1200" kern="1200" dirty="0" smtClean="0">
                <a:solidFill>
                  <a:schemeClr val="tx1"/>
                </a:solidFill>
                <a:effectLst/>
                <a:latin typeface="+mn-lt"/>
                <a:ea typeface="+mn-ea"/>
                <a:cs typeface="+mn-cs"/>
              </a:rPr>
              <a:t>Publication: Potential-specific structure at the hematite-electrolyte interface</a:t>
            </a:r>
          </a:p>
          <a:p>
            <a:r>
              <a:rPr lang="en-US" sz="1200" kern="1200" dirty="0" smtClean="0">
                <a:solidFill>
                  <a:schemeClr val="tx1"/>
                </a:solidFill>
                <a:effectLst/>
                <a:latin typeface="+mn-lt"/>
                <a:ea typeface="+mn-ea"/>
                <a:cs typeface="+mn-cs"/>
              </a:rPr>
              <a:t>Martin McBriarty and Kevin Rosso, </a:t>
            </a:r>
            <a:r>
              <a:rPr lang="en-US" sz="1200" kern="1200" dirty="0" smtClean="0">
                <a:solidFill>
                  <a:schemeClr val="tx1"/>
                </a:solidFill>
                <a:effectLst/>
                <a:latin typeface="+mn-lt"/>
                <a:ea typeface="+mn-ea"/>
                <a:cs typeface="+mn-cs"/>
                <a:hlinkClick r:id="rId3"/>
              </a:rPr>
              <a:t>Pacific Northwest National Laboratory</a:t>
            </a:r>
            <a:r>
              <a:rPr lang="en-US" sz="1200" kern="1200" dirty="0" smtClean="0">
                <a:solidFill>
                  <a:schemeClr val="tx1"/>
                </a:solidFill>
                <a:effectLst/>
                <a:latin typeface="+mn-lt"/>
                <a:ea typeface="+mn-ea"/>
                <a:cs typeface="+mn-cs"/>
              </a:rPr>
              <a:t>; Joanne Stubbs and Peter Eng, </a:t>
            </a:r>
            <a:r>
              <a:rPr lang="en-US" sz="1200" kern="1200" dirty="0" smtClean="0">
                <a:solidFill>
                  <a:schemeClr val="tx1"/>
                </a:solidFill>
                <a:effectLst/>
                <a:latin typeface="+mn-lt"/>
                <a:ea typeface="+mn-ea"/>
                <a:cs typeface="+mn-cs"/>
                <a:hlinkClick r:id="rId4"/>
              </a:rPr>
              <a:t>University of Chicago</a:t>
            </a:r>
            <a:r>
              <a:rPr lang="en-US" sz="1200" kern="1200" dirty="0" smtClean="0">
                <a:solidFill>
                  <a:schemeClr val="tx1"/>
                </a:solidFill>
                <a:effectLst/>
                <a:latin typeface="+mn-lt"/>
                <a:ea typeface="+mn-ea"/>
                <a:cs typeface="+mn-cs"/>
              </a:rPr>
              <a:t> dx.doi.org/10.1002/adfm.201705618 | </a:t>
            </a:r>
            <a:r>
              <a:rPr lang="en-US" sz="1200" i="1" kern="1200" dirty="0" smtClean="0">
                <a:solidFill>
                  <a:schemeClr val="tx1"/>
                </a:solidFill>
                <a:effectLst/>
                <a:latin typeface="+mn-lt"/>
                <a:ea typeface="+mn-ea"/>
                <a:cs typeface="+mn-cs"/>
              </a:rPr>
              <a:t>Advanced Functional Materials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377C86-9AA9-4188-8B4E-7ED7CBBE0E0E}" type="slidenum">
              <a:rPr lang="en-US" smtClean="0"/>
              <a:pPr/>
              <a:t>1</a:t>
            </a:fld>
            <a:endParaRPr lang="en-US" dirty="0"/>
          </a:p>
        </p:txBody>
      </p:sp>
    </p:spTree>
    <p:extLst>
      <p:ext uri="{BB962C8B-B14F-4D97-AF65-F5344CB8AC3E}">
        <p14:creationId xmlns:p14="http://schemas.microsoft.com/office/powerpoint/2010/main" val="2831655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dirty="0"/>
              <a:t>Materials Sciences and Engineering Division</a:t>
            </a:r>
          </a:p>
          <a:p>
            <a:pPr>
              <a:defRPr/>
            </a:pPr>
            <a:r>
              <a:rPr lang="en-US" dirty="0"/>
              <a:t>Office of Basic Energy Sciences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195" tIns="45599" rIns="91195" bIns="45599"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195" tIns="45599" rIns="91195" bIns="4559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dirty="0"/>
              <a:t>Office of Science FY 2011 Budget</a:t>
            </a:r>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195" tIns="45599" rIns="91195" bIns="45599"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8E19CD28-BC99-485A-96DA-CE53FCCADF81}" type="slidenum">
              <a:rPr lang="en-US"/>
              <a:pPr>
                <a:defRPr/>
              </a:pPr>
              <a:t>‹#›</a:t>
            </a:fld>
            <a:endParaRPr lang="en-US" dirty="0"/>
          </a:p>
        </p:txBody>
      </p:sp>
      <p:pic>
        <p:nvPicPr>
          <p:cNvPr id="2054" name="Picture 9" descr="horizontal-logo-green-text.jpg"/>
          <p:cNvPicPr>
            <a:picLocks noChangeAspect="1"/>
          </p:cNvPicPr>
          <p:nvPr/>
        </p:nvPicPr>
        <p:blipFill>
          <a:blip r:embed="rId4"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666" r:id="rId1"/>
  </p:sldLayoutIdLst>
  <p:hf hdr="0" dt="0"/>
  <p:txStyles>
    <p:titleStyle>
      <a:lvl1pPr algn="ctr" rtl="0" eaLnBrk="0" fontAlgn="base" hangingPunct="0">
        <a:spcBef>
          <a:spcPct val="0"/>
        </a:spcBef>
        <a:spcAft>
          <a:spcPct val="0"/>
        </a:spcAft>
        <a:tabLst>
          <a:tab pos="3482975" algn="l"/>
        </a:tabLst>
        <a:defRPr sz="2400" b="1"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tabLst>
          <a:tab pos="3482975" algn="l"/>
        </a:tabLst>
        <a:defRPr sz="2400" b="1">
          <a:solidFill>
            <a:srgbClr val="106636"/>
          </a:solidFill>
          <a:latin typeface="Arial" charset="0"/>
          <a:cs typeface="Arial" charset="0"/>
        </a:defRPr>
      </a:lvl2pPr>
      <a:lvl3pPr algn="ctr" rtl="0" eaLnBrk="0" fontAlgn="base" hangingPunct="0">
        <a:spcBef>
          <a:spcPct val="0"/>
        </a:spcBef>
        <a:spcAft>
          <a:spcPct val="0"/>
        </a:spcAft>
        <a:tabLst>
          <a:tab pos="3482975" algn="l"/>
        </a:tabLst>
        <a:defRPr sz="2400" b="1">
          <a:solidFill>
            <a:srgbClr val="106636"/>
          </a:solidFill>
          <a:latin typeface="Arial" charset="0"/>
          <a:cs typeface="Arial" charset="0"/>
        </a:defRPr>
      </a:lvl3pPr>
      <a:lvl4pPr algn="ctr" rtl="0" eaLnBrk="0" fontAlgn="base" hangingPunct="0">
        <a:spcBef>
          <a:spcPct val="0"/>
        </a:spcBef>
        <a:spcAft>
          <a:spcPct val="0"/>
        </a:spcAft>
        <a:tabLst>
          <a:tab pos="3482975" algn="l"/>
        </a:tabLst>
        <a:defRPr sz="2400" b="1">
          <a:solidFill>
            <a:srgbClr val="106636"/>
          </a:solidFill>
          <a:latin typeface="Arial" charset="0"/>
          <a:cs typeface="Arial" charset="0"/>
        </a:defRPr>
      </a:lvl4pPr>
      <a:lvl5pPr algn="ctr" rtl="0" eaLnBrk="0" fontAlgn="base" hangingPunct="0">
        <a:spcBef>
          <a:spcPct val="0"/>
        </a:spcBef>
        <a:spcAft>
          <a:spcPct val="0"/>
        </a:spcAft>
        <a:tabLst>
          <a:tab pos="3482975" algn="l"/>
        </a:tabLst>
        <a:defRPr sz="2400" b="1">
          <a:solidFill>
            <a:srgbClr val="106636"/>
          </a:solidFill>
          <a:latin typeface="Arial" charset="0"/>
          <a:cs typeface="Arial" charset="0"/>
        </a:defRPr>
      </a:lvl5pPr>
      <a:lvl6pPr marL="455976" algn="ctr" rtl="0" fontAlgn="base">
        <a:spcBef>
          <a:spcPct val="0"/>
        </a:spcBef>
        <a:spcAft>
          <a:spcPct val="0"/>
        </a:spcAft>
        <a:defRPr sz="2400">
          <a:solidFill>
            <a:srgbClr val="106636"/>
          </a:solidFill>
          <a:latin typeface="Arial" charset="0"/>
          <a:cs typeface="Arial" charset="0"/>
        </a:defRPr>
      </a:lvl6pPr>
      <a:lvl7pPr marL="911944" algn="ctr" rtl="0" fontAlgn="base">
        <a:spcBef>
          <a:spcPct val="0"/>
        </a:spcBef>
        <a:spcAft>
          <a:spcPct val="0"/>
        </a:spcAft>
        <a:defRPr sz="2400">
          <a:solidFill>
            <a:srgbClr val="106636"/>
          </a:solidFill>
          <a:latin typeface="Arial" charset="0"/>
          <a:cs typeface="Arial" charset="0"/>
        </a:defRPr>
      </a:lvl7pPr>
      <a:lvl8pPr marL="1367917" algn="ctr" rtl="0" fontAlgn="base">
        <a:spcBef>
          <a:spcPct val="0"/>
        </a:spcBef>
        <a:spcAft>
          <a:spcPct val="0"/>
        </a:spcAft>
        <a:defRPr sz="2400">
          <a:solidFill>
            <a:srgbClr val="106636"/>
          </a:solidFill>
          <a:latin typeface="Arial" charset="0"/>
          <a:cs typeface="Arial" charset="0"/>
        </a:defRPr>
      </a:lvl8pPr>
      <a:lvl9pPr marL="1823887" algn="ctr" rtl="0" fontAlgn="base">
        <a:spcBef>
          <a:spcPct val="0"/>
        </a:spcBef>
        <a:spcAft>
          <a:spcPct val="0"/>
        </a:spcAft>
        <a:defRPr sz="2400">
          <a:solidFill>
            <a:srgbClr val="106636"/>
          </a:solidFill>
          <a:latin typeface="Arial" charset="0"/>
          <a:cs typeface="Arial" charset="0"/>
        </a:defRPr>
      </a:lvl9pPr>
    </p:titleStyle>
    <p:bodyStyle>
      <a:lvl1pPr marL="341313" indent="-341313" algn="l" rtl="0" eaLnBrk="0" fontAlgn="base" hangingPunct="0">
        <a:spcBef>
          <a:spcPct val="20000"/>
        </a:spcBef>
        <a:spcAft>
          <a:spcPct val="0"/>
        </a:spcAft>
        <a:buFont typeface="Arial" charset="0"/>
        <a:buChar char="•"/>
        <a:defRPr sz="2000" b="1" kern="1200">
          <a:solidFill>
            <a:schemeClr val="tx1"/>
          </a:solidFill>
          <a:latin typeface="Arial" pitchFamily="34" charset="0"/>
          <a:ea typeface="+mn-ea"/>
          <a:cs typeface="Arial" pitchFamily="34" charset="0"/>
        </a:defRPr>
      </a:lvl1pPr>
      <a:lvl2pPr marL="739775" indent="-284163" algn="l" rtl="0" eaLnBrk="0" fontAlgn="base" hangingPunct="0">
        <a:spcBef>
          <a:spcPct val="20000"/>
        </a:spcBef>
        <a:spcAft>
          <a:spcPct val="0"/>
        </a:spcAft>
        <a:buFont typeface="Arial" charset="0"/>
        <a:buChar char="–"/>
        <a:defRPr sz="2000" kern="1200">
          <a:solidFill>
            <a:srgbClr val="106636"/>
          </a:solidFill>
          <a:latin typeface="Arial" pitchFamily="34" charset="0"/>
          <a:ea typeface="+mn-ea"/>
          <a:cs typeface="Arial" pitchFamily="34" charset="0"/>
        </a:defRPr>
      </a:lvl2pPr>
      <a:lvl3pPr marL="1139825"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3pPr>
      <a:lvl4pPr marL="1595438" indent="-227013" algn="l" rtl="0" eaLnBrk="0" fontAlgn="base" hangingPunct="0">
        <a:spcBef>
          <a:spcPct val="20000"/>
        </a:spcBef>
        <a:spcAft>
          <a:spcPct val="0"/>
        </a:spcAft>
        <a:buFont typeface="Arial" charset="0"/>
        <a:buChar char="–"/>
        <a:defRPr kern="1200">
          <a:solidFill>
            <a:srgbClr val="106636"/>
          </a:solidFill>
          <a:latin typeface="Arial" pitchFamily="34" charset="0"/>
          <a:ea typeface="+mn-ea"/>
          <a:cs typeface="Arial" pitchFamily="34" charset="0"/>
        </a:defRPr>
      </a:lvl4pPr>
      <a:lvl5pPr marL="2051050" indent="-227013" algn="l" rtl="0" eaLnBrk="0" fontAlgn="base" hangingPunct="0">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07848"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82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9791"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5760" indent="-227993" algn="l" defTabSz="91194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944" rtl="0" eaLnBrk="1" latinLnBrk="0" hangingPunct="1">
        <a:defRPr sz="1800" kern="1200">
          <a:solidFill>
            <a:schemeClr val="tx1"/>
          </a:solidFill>
          <a:latin typeface="+mn-lt"/>
          <a:ea typeface="+mn-ea"/>
          <a:cs typeface="+mn-cs"/>
        </a:defRPr>
      </a:lvl1pPr>
      <a:lvl2pPr marL="455976" algn="l" defTabSz="911944" rtl="0" eaLnBrk="1" latinLnBrk="0" hangingPunct="1">
        <a:defRPr sz="1800" kern="1200">
          <a:solidFill>
            <a:schemeClr val="tx1"/>
          </a:solidFill>
          <a:latin typeface="+mn-lt"/>
          <a:ea typeface="+mn-ea"/>
          <a:cs typeface="+mn-cs"/>
        </a:defRPr>
      </a:lvl2pPr>
      <a:lvl3pPr marL="911944" algn="l" defTabSz="911944" rtl="0" eaLnBrk="1" latinLnBrk="0" hangingPunct="1">
        <a:defRPr sz="1800" kern="1200">
          <a:solidFill>
            <a:schemeClr val="tx1"/>
          </a:solidFill>
          <a:latin typeface="+mn-lt"/>
          <a:ea typeface="+mn-ea"/>
          <a:cs typeface="+mn-cs"/>
        </a:defRPr>
      </a:lvl3pPr>
      <a:lvl4pPr marL="1367917" algn="l" defTabSz="911944" rtl="0" eaLnBrk="1" latinLnBrk="0" hangingPunct="1">
        <a:defRPr sz="1800" kern="1200">
          <a:solidFill>
            <a:schemeClr val="tx1"/>
          </a:solidFill>
          <a:latin typeface="+mn-lt"/>
          <a:ea typeface="+mn-ea"/>
          <a:cs typeface="+mn-cs"/>
        </a:defRPr>
      </a:lvl4pPr>
      <a:lvl5pPr marL="1823887" algn="l" defTabSz="911944" rtl="0" eaLnBrk="1" latinLnBrk="0" hangingPunct="1">
        <a:defRPr sz="1800" kern="1200">
          <a:solidFill>
            <a:schemeClr val="tx1"/>
          </a:solidFill>
          <a:latin typeface="+mn-lt"/>
          <a:ea typeface="+mn-ea"/>
          <a:cs typeface="+mn-cs"/>
        </a:defRPr>
      </a:lvl5pPr>
      <a:lvl6pPr marL="2279859" algn="l" defTabSz="911944" rtl="0" eaLnBrk="1" latinLnBrk="0" hangingPunct="1">
        <a:defRPr sz="1800" kern="1200">
          <a:solidFill>
            <a:schemeClr val="tx1"/>
          </a:solidFill>
          <a:latin typeface="+mn-lt"/>
          <a:ea typeface="+mn-ea"/>
          <a:cs typeface="+mn-cs"/>
        </a:defRPr>
      </a:lvl6pPr>
      <a:lvl7pPr marL="2735831" algn="l" defTabSz="911944" rtl="0" eaLnBrk="1" latinLnBrk="0" hangingPunct="1">
        <a:defRPr sz="1800" kern="1200">
          <a:solidFill>
            <a:schemeClr val="tx1"/>
          </a:solidFill>
          <a:latin typeface="+mn-lt"/>
          <a:ea typeface="+mn-ea"/>
          <a:cs typeface="+mn-cs"/>
        </a:defRPr>
      </a:lvl7pPr>
      <a:lvl8pPr marL="3191805" algn="l" defTabSz="911944" rtl="0" eaLnBrk="1" latinLnBrk="0" hangingPunct="1">
        <a:defRPr sz="1800" kern="1200">
          <a:solidFill>
            <a:schemeClr val="tx1"/>
          </a:solidFill>
          <a:latin typeface="+mn-lt"/>
          <a:ea typeface="+mn-ea"/>
          <a:cs typeface="+mn-cs"/>
        </a:defRPr>
      </a:lvl8pPr>
      <a:lvl9pPr marL="3647775" algn="l" defTabSz="9119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4734" y="957148"/>
            <a:ext cx="2744133" cy="3666162"/>
          </a:xfrm>
          <a:prstGeom prst="rect">
            <a:avLst/>
          </a:prstGeom>
          <a:ln>
            <a:solidFill>
              <a:srgbClr val="106636"/>
            </a:solidFill>
          </a:ln>
          <a:effectLst>
            <a:outerShdw blurRad="50800" dist="38100" dir="2700000" algn="tl" rotWithShape="0">
              <a:prstClr val="black">
                <a:alpha val="40000"/>
              </a:prstClr>
            </a:outerShdw>
          </a:effectLst>
        </p:spPr>
      </p:pic>
      <p:sp>
        <p:nvSpPr>
          <p:cNvPr id="4" name="Content Placeholder 1"/>
          <p:cNvSpPr txBox="1">
            <a:spLocks/>
          </p:cNvSpPr>
          <p:nvPr/>
        </p:nvSpPr>
        <p:spPr>
          <a:xfrm>
            <a:off x="152400" y="762000"/>
            <a:ext cx="4953000" cy="5410200"/>
          </a:xfrm>
          <a:prstGeom prst="rect">
            <a:avLst/>
          </a:prstGeom>
        </p:spPr>
        <p:txBody>
          <a:bodyPr/>
          <a:lstStyle/>
          <a:p>
            <a:pPr marL="0" marR="0" lvl="0" indent="-342900" algn="l" defTabSz="914400" rtl="0" eaLnBrk="0" fontAlgn="base" latinLnBrk="0" hangingPunct="0">
              <a:lnSpc>
                <a:spcPct val="100000"/>
              </a:lnSpc>
              <a:spcBef>
                <a:spcPts val="0"/>
              </a:spcBef>
              <a:spcAft>
                <a:spcPct val="0"/>
              </a:spcAft>
              <a:buClrTx/>
              <a:buSzTx/>
              <a:buFont typeface="Arial" charset="0"/>
              <a:buNone/>
              <a:tabLst/>
              <a:defRPr/>
            </a:pPr>
            <a:r>
              <a:rPr kumimoji="0" lang="en-US" sz="1600" b="1" i="0" u="none" strike="noStrike" kern="1200" cap="none" spc="0" normalizeH="0" baseline="0" noProof="0" dirty="0">
                <a:ln>
                  <a:noFill/>
                </a:ln>
                <a:solidFill>
                  <a:srgbClr val="146737"/>
                </a:solidFill>
                <a:effectLst/>
                <a:uLnTx/>
                <a:uFillTx/>
                <a:latin typeface="+mn-lt"/>
                <a:ea typeface="+mn-ea"/>
                <a:cs typeface="Arial" pitchFamily="34" charset="0"/>
              </a:rPr>
              <a:t>Scientific Achievement</a:t>
            </a:r>
          </a:p>
          <a:p>
            <a:pPr marL="238125" lvl="1" eaLnBrk="0" hangingPunct="0"/>
            <a:r>
              <a:rPr lang="en-US" b="1" dirty="0">
                <a:latin typeface="+mn-lt"/>
              </a:rPr>
              <a:t>First </a:t>
            </a:r>
            <a:r>
              <a:rPr lang="en-US" b="1" dirty="0" smtClean="0">
                <a:latin typeface="+mn-lt"/>
              </a:rPr>
              <a:t>atomic-level view </a:t>
            </a:r>
            <a:r>
              <a:rPr lang="en-US" b="1" dirty="0">
                <a:latin typeface="+mn-lt"/>
              </a:rPr>
              <a:t>of </a:t>
            </a:r>
            <a:r>
              <a:rPr lang="en-US" b="1" dirty="0" smtClean="0">
                <a:latin typeface="+mn-lt"/>
              </a:rPr>
              <a:t>dynamic changes at water-mineral interfaces far from </a:t>
            </a:r>
            <a:r>
              <a:rPr lang="en-US" b="1" dirty="0">
                <a:latin typeface="+mn-lt"/>
              </a:rPr>
              <a:t>equilibrium offers </a:t>
            </a:r>
            <a:r>
              <a:rPr lang="en-US" b="1" dirty="0" smtClean="0">
                <a:latin typeface="+mn-lt"/>
              </a:rPr>
              <a:t>insights </a:t>
            </a:r>
            <a:r>
              <a:rPr lang="en-US" b="1" dirty="0">
                <a:latin typeface="+mn-lt"/>
              </a:rPr>
              <a:t>into how </a:t>
            </a:r>
            <a:r>
              <a:rPr lang="en-US" b="1" dirty="0" smtClean="0">
                <a:latin typeface="+mn-lt"/>
              </a:rPr>
              <a:t>atoms rearrange to form structures that control electrical charge flow.</a:t>
            </a:r>
          </a:p>
          <a:p>
            <a:pPr marL="0" lvl="1" indent="0" eaLnBrk="0" hangingPunct="0"/>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Significance </a:t>
            </a:r>
            <a:r>
              <a:rPr kumimoji="0" lang="en-US" sz="1600" b="1" i="0" u="none" strike="noStrike" kern="1200" cap="none" spc="0" normalizeH="0" baseline="0" noProof="0" dirty="0">
                <a:ln>
                  <a:noFill/>
                </a:ln>
                <a:solidFill>
                  <a:srgbClr val="146737"/>
                </a:solidFill>
                <a:effectLst/>
                <a:uLnTx/>
                <a:uFillTx/>
                <a:latin typeface="+mn-lt"/>
                <a:ea typeface="+mn-ea"/>
                <a:cs typeface="Arial" pitchFamily="34" charset="0"/>
              </a:rPr>
              <a:t>and Impact</a:t>
            </a:r>
          </a:p>
          <a:p>
            <a:pPr marL="182880" lvl="1" indent="-182880" eaLnBrk="0" hangingPunct="0">
              <a:spcBef>
                <a:spcPts val="200"/>
              </a:spcBef>
            </a:pPr>
            <a:r>
              <a:rPr lang="en-US" sz="1600" b="1" dirty="0">
                <a:solidFill>
                  <a:prstClr val="black"/>
                </a:solidFill>
                <a:latin typeface="+mn-lt"/>
                <a:cs typeface="Arial" pitchFamily="34" charset="0"/>
              </a:rPr>
              <a:t>	</a:t>
            </a:r>
            <a:r>
              <a:rPr lang="en-US" sz="1600" b="1" dirty="0" smtClean="0">
                <a:solidFill>
                  <a:prstClr val="black"/>
                </a:solidFill>
                <a:latin typeface="+mn-lt"/>
                <a:cs typeface="Arial" pitchFamily="34" charset="0"/>
              </a:rPr>
              <a:t>The research done with the new technique is essential </a:t>
            </a:r>
            <a:r>
              <a:rPr lang="en-US" sz="1600" b="1" dirty="0">
                <a:solidFill>
                  <a:prstClr val="black"/>
                </a:solidFill>
                <a:latin typeface="+mn-lt"/>
                <a:cs typeface="Arial" pitchFamily="34" charset="0"/>
              </a:rPr>
              <a:t>to understanding how minerals </a:t>
            </a:r>
            <a:r>
              <a:rPr lang="en-US" sz="1600" b="1" dirty="0" smtClean="0">
                <a:solidFill>
                  <a:prstClr val="black"/>
                </a:solidFill>
                <a:latin typeface="+mn-lt"/>
                <a:cs typeface="Arial" pitchFamily="34" charset="0"/>
              </a:rPr>
              <a:t>dissolve, which underlies groundwater </a:t>
            </a:r>
            <a:r>
              <a:rPr lang="en-US" sz="1600" b="1" dirty="0">
                <a:solidFill>
                  <a:prstClr val="black"/>
                </a:solidFill>
                <a:latin typeface="+mn-lt"/>
                <a:cs typeface="Arial" pitchFamily="34" charset="0"/>
              </a:rPr>
              <a:t>quality, energy </a:t>
            </a:r>
            <a:r>
              <a:rPr lang="en-US" sz="1600" b="1" dirty="0" smtClean="0">
                <a:solidFill>
                  <a:prstClr val="black"/>
                </a:solidFill>
                <a:latin typeface="+mn-lt"/>
                <a:cs typeface="Arial" pitchFamily="34" charset="0"/>
              </a:rPr>
              <a:t>extraction, </a:t>
            </a:r>
            <a:r>
              <a:rPr lang="en-US" sz="1600" b="1" dirty="0">
                <a:solidFill>
                  <a:prstClr val="black"/>
                </a:solidFill>
                <a:latin typeface="+mn-lt"/>
                <a:cs typeface="Arial" pitchFamily="34" charset="0"/>
              </a:rPr>
              <a:t>and solar water </a:t>
            </a:r>
            <a:r>
              <a:rPr lang="en-US" sz="1600" b="1" dirty="0" smtClean="0">
                <a:solidFill>
                  <a:prstClr val="black"/>
                </a:solidFill>
                <a:latin typeface="+mn-lt"/>
                <a:cs typeface="Arial" pitchFamily="34" charset="0"/>
              </a:rPr>
              <a:t>splitting</a:t>
            </a:r>
            <a:r>
              <a:rPr lang="en-US" sz="1600" b="1" dirty="0">
                <a:solidFill>
                  <a:prstClr val="black"/>
                </a:solidFill>
                <a:latin typeface="+mn-lt"/>
                <a:cs typeface="Arial" pitchFamily="34" charset="0"/>
              </a:rPr>
              <a:t>. </a:t>
            </a:r>
          </a:p>
          <a:p>
            <a:pPr marL="182880" lvl="1" indent="-182880" eaLnBrk="0" hangingPunct="0">
              <a:spcBef>
                <a:spcPts val="200"/>
              </a:spcBef>
            </a:pPr>
            <a:r>
              <a:rPr kumimoji="0" lang="en-US" sz="1600" b="1" i="0" u="none" strike="noStrike" kern="1200" cap="none" spc="0" normalizeH="0" baseline="0" noProof="0" dirty="0" smtClean="0">
                <a:ln>
                  <a:noFill/>
                </a:ln>
                <a:solidFill>
                  <a:srgbClr val="146737"/>
                </a:solidFill>
                <a:effectLst/>
                <a:uLnTx/>
                <a:uFillTx/>
                <a:latin typeface="+mn-lt"/>
                <a:ea typeface="+mn-ea"/>
                <a:cs typeface="Arial" pitchFamily="34" charset="0"/>
              </a:rPr>
              <a:t>Research </a:t>
            </a:r>
            <a:r>
              <a:rPr kumimoji="0" lang="en-US" sz="1600" b="1" i="0" u="none" strike="noStrike" kern="1200" cap="none" spc="0" normalizeH="0" baseline="0" noProof="0" dirty="0">
                <a:ln>
                  <a:noFill/>
                </a:ln>
                <a:solidFill>
                  <a:srgbClr val="146737"/>
                </a:solidFill>
                <a:effectLst/>
                <a:uLnTx/>
                <a:uFillTx/>
                <a:latin typeface="+mn-lt"/>
                <a:ea typeface="+mn-ea"/>
                <a:cs typeface="Arial" pitchFamily="34" charset="0"/>
              </a:rPr>
              <a:t>Details</a:t>
            </a:r>
          </a:p>
          <a:p>
            <a:pPr marL="0" lvl="1" eaLnBrk="0" hangingPunct="0">
              <a:spcBef>
                <a:spcPts val="600"/>
              </a:spcBef>
              <a:buFont typeface="Calibri" pitchFamily="34" charset="0"/>
              <a:buChar char="–"/>
            </a:pPr>
            <a:r>
              <a:rPr lang="en-US" sz="1400" dirty="0">
                <a:solidFill>
                  <a:srgbClr val="146737"/>
                </a:solidFill>
                <a:latin typeface="+mn-lt"/>
                <a:cs typeface="Arial" pitchFamily="34" charset="0"/>
              </a:rPr>
              <a:t> Determined how the atoms at the hematite surface and water molecules nearby responded to </a:t>
            </a:r>
            <a:r>
              <a:rPr lang="en-US" sz="1400" dirty="0" smtClean="0">
                <a:solidFill>
                  <a:srgbClr val="146737"/>
                </a:solidFill>
                <a:latin typeface="+mn-lt"/>
                <a:cs typeface="Arial" pitchFamily="34" charset="0"/>
              </a:rPr>
              <a:t>incrementally increasing electrochemical bias at </a:t>
            </a:r>
            <a:r>
              <a:rPr lang="en-US" sz="1400" dirty="0">
                <a:solidFill>
                  <a:srgbClr val="146737"/>
                </a:solidFill>
                <a:latin typeface="+mn-lt"/>
                <a:cs typeface="Arial" pitchFamily="34" charset="0"/>
              </a:rPr>
              <a:t>the interface</a:t>
            </a:r>
          </a:p>
          <a:p>
            <a:pPr marL="0" lvl="1" eaLnBrk="0" hangingPunct="0">
              <a:spcBef>
                <a:spcPts val="600"/>
              </a:spcBef>
              <a:buFont typeface="Calibri" pitchFamily="34" charset="0"/>
              <a:buChar char="–"/>
            </a:pPr>
            <a:r>
              <a:rPr lang="en-US" sz="1400" dirty="0" smtClean="0">
                <a:solidFill>
                  <a:srgbClr val="146737"/>
                </a:solidFill>
                <a:latin typeface="+mn-lt"/>
                <a:cs typeface="Arial" pitchFamily="34" charset="0"/>
              </a:rPr>
              <a:t> Flow </a:t>
            </a:r>
            <a:r>
              <a:rPr lang="en-US" sz="1400" dirty="0">
                <a:solidFill>
                  <a:srgbClr val="146737"/>
                </a:solidFill>
                <a:latin typeface="+mn-lt"/>
                <a:cs typeface="Arial" pitchFamily="34" charset="0"/>
              </a:rPr>
              <a:t>of electrical charge and ions are controlled by the new steady-state structure while the interface is charged</a:t>
            </a:r>
          </a:p>
          <a:p>
            <a:pPr marL="0" lvl="1" eaLnBrk="0" hangingPunct="0">
              <a:spcBef>
                <a:spcPts val="600"/>
              </a:spcBef>
              <a:buFont typeface="Calibri" pitchFamily="34" charset="0"/>
              <a:buChar char="–"/>
            </a:pPr>
            <a:r>
              <a:rPr lang="en-US" sz="1400" dirty="0" smtClean="0">
                <a:solidFill>
                  <a:srgbClr val="146737"/>
                </a:solidFill>
                <a:latin typeface="+mn-lt"/>
                <a:cs typeface="Arial" pitchFamily="34" charset="0"/>
              </a:rPr>
              <a:t> Stronger </a:t>
            </a:r>
            <a:r>
              <a:rPr lang="en-US" sz="1400" dirty="0">
                <a:solidFill>
                  <a:srgbClr val="146737"/>
                </a:solidFill>
                <a:latin typeface="+mn-lt"/>
                <a:cs typeface="Arial" pitchFamily="34" charset="0"/>
              </a:rPr>
              <a:t>binding of water molecules at the surface might explain why hematite dissolves more slowly than predicted</a:t>
            </a:r>
          </a:p>
        </p:txBody>
      </p:sp>
      <p:sp>
        <p:nvSpPr>
          <p:cNvPr id="13" name="Rectangle 12"/>
          <p:cNvSpPr/>
          <p:nvPr/>
        </p:nvSpPr>
        <p:spPr>
          <a:xfrm>
            <a:off x="5334000" y="5105400"/>
            <a:ext cx="3581400" cy="246221"/>
          </a:xfrm>
          <a:prstGeom prst="rect">
            <a:avLst/>
          </a:prstGeom>
        </p:spPr>
        <p:txBody>
          <a:bodyPr wrap="square">
            <a:spAutoFit/>
          </a:bodyPr>
          <a:lstStyle/>
          <a:p>
            <a:pPr algn="ctr"/>
            <a:endParaRPr lang="en-US" sz="1000" dirty="0">
              <a:solidFill>
                <a:srgbClr val="106636"/>
              </a:solidFill>
              <a:latin typeface="Arial Narrow" pitchFamily="34" charset="0"/>
              <a:cs typeface="Arial" pitchFamily="34" charset="0"/>
            </a:endParaRPr>
          </a:p>
        </p:txBody>
      </p:sp>
      <p:sp>
        <p:nvSpPr>
          <p:cNvPr id="22" name="Title 1"/>
          <p:cNvSpPr txBox="1">
            <a:spLocks/>
          </p:cNvSpPr>
          <p:nvPr/>
        </p:nvSpPr>
        <p:spPr bwMode="auto">
          <a:xfrm>
            <a:off x="-76200" y="0"/>
            <a:ext cx="9296400" cy="676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2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25" name="Title 1"/>
          <p:cNvSpPr>
            <a:spLocks noGrp="1"/>
          </p:cNvSpPr>
          <p:nvPr>
            <p:ph type="title"/>
          </p:nvPr>
        </p:nvSpPr>
        <p:spPr>
          <a:xfrm>
            <a:off x="0" y="0"/>
            <a:ext cx="9144000" cy="676275"/>
          </a:xfrm>
        </p:spPr>
        <p:txBody>
          <a:bodyPr/>
          <a:lstStyle/>
          <a:p>
            <a:r>
              <a:rPr lang="en-US" dirty="0"/>
              <a:t>Atoms Rearrange in Electrolyte</a:t>
            </a:r>
            <a:br>
              <a:rPr lang="en-US" dirty="0"/>
            </a:br>
            <a:r>
              <a:rPr lang="en-US" dirty="0"/>
              <a:t>and Control Ion Flow under Tough Conditions </a:t>
            </a:r>
            <a:endParaRPr lang="en-US" b="1" dirty="0">
              <a:latin typeface="Arial" charset="0"/>
              <a:cs typeface="Arial" charset="0"/>
            </a:endParaRPr>
          </a:p>
        </p:txBody>
      </p:sp>
      <p:sp>
        <p:nvSpPr>
          <p:cNvPr id="127" name="Text Placeholder 2"/>
          <p:cNvSpPr txBox="1">
            <a:spLocks/>
          </p:cNvSpPr>
          <p:nvPr/>
        </p:nvSpPr>
        <p:spPr bwMode="auto">
          <a:xfrm>
            <a:off x="5334000" y="4633292"/>
            <a:ext cx="3581400" cy="1173742"/>
          </a:xfrm>
          <a:prstGeom prst="rect">
            <a:avLst/>
          </a:prstGeom>
          <a:noFill/>
          <a:ln w="3175">
            <a:noFill/>
            <a:miter lim="800000"/>
            <a:headEnd/>
            <a:tailEnd/>
          </a:ln>
        </p:spPr>
        <p:txBody>
          <a:bodyPr/>
          <a:lstStyle/>
          <a:p>
            <a:pPr algn="ctr" eaLnBrk="0" hangingPunct="0">
              <a:spcBef>
                <a:spcPct val="20000"/>
              </a:spcBef>
              <a:buFont typeface="Arial" charset="0"/>
              <a:buNone/>
            </a:pPr>
            <a:r>
              <a:rPr lang="en-US" sz="1200" dirty="0">
                <a:latin typeface="Arial Narrow" pitchFamily="34" charset="0"/>
                <a:cs typeface="Times New Roman" pitchFamily="18" charset="0"/>
              </a:rPr>
              <a:t>The interface between iron-rich hematite (bottom) and water (top) changes as the surface </a:t>
            </a:r>
            <a:r>
              <a:rPr lang="en-US" sz="1200" dirty="0" smtClean="0">
                <a:latin typeface="Arial Narrow" pitchFamily="34" charset="0"/>
                <a:cs typeface="Times New Roman" pitchFamily="18" charset="0"/>
              </a:rPr>
              <a:t>becomes electrically charged. </a:t>
            </a:r>
            <a:r>
              <a:rPr lang="en-US" sz="1200" dirty="0">
                <a:latin typeface="Arial Narrow" pitchFamily="34" charset="0"/>
                <a:cs typeface="Times New Roman" pitchFamily="18" charset="0"/>
              </a:rPr>
              <a:t>Oxygen atoms (large red balls</a:t>
            </a:r>
            <a:r>
              <a:rPr lang="en-US" sz="1200" dirty="0" smtClean="0">
                <a:latin typeface="Arial Narrow" pitchFamily="34" charset="0"/>
                <a:cs typeface="Times New Roman" pitchFamily="18" charset="0"/>
              </a:rPr>
              <a:t>) in water molecules re-arrange near </a:t>
            </a:r>
            <a:r>
              <a:rPr lang="en-US" sz="1200" dirty="0">
                <a:latin typeface="Arial Narrow" pitchFamily="34" charset="0"/>
                <a:cs typeface="Times New Roman" pitchFamily="18" charset="0"/>
              </a:rPr>
              <a:t>the </a:t>
            </a:r>
            <a:r>
              <a:rPr lang="en-US" sz="1200" dirty="0" smtClean="0">
                <a:latin typeface="Arial Narrow" pitchFamily="34" charset="0"/>
                <a:cs typeface="Times New Roman" pitchFamily="18" charset="0"/>
              </a:rPr>
              <a:t>surface, filling surface sites where adsorbed water molecules were missing.</a:t>
            </a:r>
            <a:endParaRPr lang="en-US" sz="1200" i="1" dirty="0">
              <a:latin typeface="Arial Narrow" pitchFamily="34" charset="0"/>
              <a:cs typeface="Times New Roman" pitchFamily="18" charset="0"/>
            </a:endParaRPr>
          </a:p>
        </p:txBody>
      </p:sp>
      <p:sp>
        <p:nvSpPr>
          <p:cNvPr id="131" name="Rectangle 3"/>
          <p:cNvSpPr>
            <a:spLocks noChangeArrowheads="1"/>
          </p:cNvSpPr>
          <p:nvPr/>
        </p:nvSpPr>
        <p:spPr bwMode="auto">
          <a:xfrm>
            <a:off x="5234473" y="5576654"/>
            <a:ext cx="3978235" cy="738664"/>
          </a:xfrm>
          <a:prstGeom prst="rect">
            <a:avLst/>
          </a:prstGeom>
          <a:noFill/>
          <a:ln w="3175">
            <a:noFill/>
            <a:miter lim="800000"/>
            <a:headEnd/>
            <a:tailEnd/>
          </a:ln>
        </p:spPr>
        <p:txBody>
          <a:bodyPr wrap="square">
            <a:spAutoFit/>
          </a:bodyPr>
          <a:lstStyle/>
          <a:p>
            <a:pPr algn="ctr"/>
            <a:r>
              <a:rPr lang="en-US" sz="1400" dirty="0">
                <a:solidFill>
                  <a:srgbClr val="106636"/>
                </a:solidFill>
                <a:cs typeface="Arial" pitchFamily="34" charset="0"/>
              </a:rPr>
              <a:t>ME McBriarty </a:t>
            </a:r>
            <a:r>
              <a:rPr lang="en-US" sz="1400" dirty="0" smtClean="0">
                <a:solidFill>
                  <a:srgbClr val="106636"/>
                </a:solidFill>
                <a:cs typeface="Arial" pitchFamily="34" charset="0"/>
              </a:rPr>
              <a:t>et al.,</a:t>
            </a:r>
            <a:endParaRPr lang="en-US" sz="1400" i="1" dirty="0">
              <a:solidFill>
                <a:srgbClr val="106636"/>
              </a:solidFill>
              <a:cs typeface="Arial" pitchFamily="34" charset="0"/>
            </a:endParaRPr>
          </a:p>
          <a:p>
            <a:pPr algn="ctr"/>
            <a:r>
              <a:rPr lang="de-DE" sz="1400" i="1" dirty="0">
                <a:solidFill>
                  <a:srgbClr val="106636"/>
                </a:solidFill>
                <a:cs typeface="Arial" pitchFamily="34" charset="0"/>
              </a:rPr>
              <a:t>Advanced Functional Materials, </a:t>
            </a:r>
            <a:r>
              <a:rPr lang="de-DE" sz="1400" dirty="0">
                <a:solidFill>
                  <a:srgbClr val="106636"/>
                </a:solidFill>
                <a:cs typeface="Arial" pitchFamily="34" charset="0"/>
              </a:rPr>
              <a:t>2017, </a:t>
            </a:r>
          </a:p>
          <a:p>
            <a:pPr algn="ctr"/>
            <a:r>
              <a:rPr lang="de-DE" sz="1400" dirty="0">
                <a:solidFill>
                  <a:srgbClr val="106636"/>
                </a:solidFill>
                <a:cs typeface="Arial" pitchFamily="34" charset="0"/>
              </a:rPr>
              <a:t>DOI: 10.1002/adfm.201705618 </a:t>
            </a:r>
            <a:endParaRPr lang="en-US" sz="1400" dirty="0">
              <a:solidFill>
                <a:srgbClr val="106636"/>
              </a:solidFill>
              <a:cs typeface="Arial" pitchFamily="34" charset="0"/>
            </a:endParaRPr>
          </a:p>
        </p:txBody>
      </p:sp>
      <p:sp>
        <p:nvSpPr>
          <p:cNvPr id="2054" name="AutoShape 6"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56" name="AutoShape 8" descr="data:image/jpeg;base64,/9j/4AAQSkZJRgABAQAAAQABAAD/2wBDAAkGBwgHBgkIBwgKCgkLDRYPDQwMDRsUFRAWIB0iIiAdHx8kKDQsJCYxJx8fLT0tMTU3Ojo6Iys/RD84QzQ5Ojf/2wBDAQoKCg0MDRoPDxo3JR8lNzc3Nzc3Nzc3Nzc3Nzc3Nzc3Nzc3Nzc3Nzc3Nzc3Nzc3Nzc3Nzc3Nzc3Nzc3Nzc3Nzf/wAARCABXAIEDASIAAhEBAxEB/8QAHAABAAICAwEAAAAAAAAAAAAAAAUGBAcBAgMI/8QAOxAAAQQCAAUBBQQGCwEAAAAAAQACAwQFEQYSEyExUQcUIkFhFTJxkSNCVYGU0wgWMzZDR1JidbO0wf/EABkBAQEBAAMAAAAAAAAAAAAAAAABAgMEBf/EACERAQEAAgIBBAMAAAAAAAAAAAABAhEDEkEEITFRE3GB/9oADAMBAAIRAxEAPwDeKKsRcYNmqZC3FiL762Psy17D29MkGM6e5refZA7nxs67BetfiuC7kxRxtOxcLqUd1s0bmNY6KQkNI5nA77HtpXrRYkVbzXGFXBHH/bFO1VjuSOY6V3I5lfRADpCHHTSXN0RvW++lNWbja76rSxz/AHiURtLdaB5S7Z+nwpqz3GUiguG+KaXED7kNeOaCzTlMcsE4DX62QHjRO2kg6P0UXxvxPNjMP1a/PVYclHSsXOVrvdo3a5pQDsfMAb8E70fBswyt0LiirNanNj5WZPEZDIZShNCSaZsNn6ryW8skckjvhAHNsc3L3GgCO/StxfPZyd3Gw8N5R1qi2N07OpXHKHglvfq6OwD+SdfoWlFEHPVn5HIY6sx9i9RgZNJXjLQ53PzcrRsgb7DyQBzBRh4wmGa+xxw7kze92Nrp9Sv/AGfNy731deSBpJjlRakVfr8TOtZa/jK+JuOsUWRPm2+IDUjSW6+P6EH8FN1ZXTQMkfC+Fzhsxya5mn0OiR+RUss+R6oiKAiIgIiINb8N0MrlMdxLSp369SrPnL0cshgL5QwvIcGnmAB79iQdehXpUwgh49lxuLyNzGwU8FWjYawic5zRJIAHdRj/AM+xV5x+NqY5s7aUIiE8zp5QCTzSO7ud3+ZWPbwGMt3nXp65Np0YjMrJXscWDZDfhI7bJOvquS8m7U0jshSisZjFULx98ifRsxTdcNJlH6IEuAAGz9AB6Kv4w3uHM7iuFr4kno+88+Iuef0TY37hf/uZ20fmPwV1qYehTfC+tX5HQ8/IedxPxkF29nuTodz6LKmrwzPifNG17oX88ZcNljtEbHodEj95U769vBpQm4GxZwtLPYLljztCWx0iTptqLrP5oX+rT8t+D3Ujw9m8Xl8SZb0PTgy16SuKtuP/ABOT4o3g9t/A8d/OlaqVOCjWbXqs5ImlxDeYnuSSe57+SVGZ2pW9wfCaONnhsTc00V6XpRuOt833XbdsA+B672O979qKjBiTwfx7h6XDs0wxmX67rWOc4vjg5GgiRg/VGyAf3D8JDF24aHHXG9yy8MhgqUZJHH5NEcpKyccG4yR8lGjw/FLIA18v2q9z3AeAXGInX03pdZGMmntzup4Iy2+n7w8ZiQGTk+5vUfy+Stty+RBSC/hLeH4myOOmqymd0eVlfLE4GOy9uh2O9Rv6YH0aVNf5wgjx/V53/oas3IWbGSpy071XBzVpm8skbsq/Th6HUXhd61C4y5Hka+JxZsisK7J/tKVxMW9huzF3GwCr282GkHUo27vtD4qFTL28dyQ0ub3eOF3Ptj9b6jHeNfLXlX5g00DeyO2yqxNhLM12e6/D0BZnDRLLHlZ2F4aNDfLGPH/0rOpx5elXZXq4zGxxM3pv2hIfJ2TsxbJ2fJWc720RNoorrZ79n43+Pk/kp1s9+z8b/HyfyVjSpVFFdbPfs/G/x8n8ldo5s0ZGCWjj2xlw5i268kD5kDpDZ+mwmhJouEUHKIiAiIgLVn9Ij+5lH/kmf9Uq2mqJ7Wug7GYaKxQgvGXLRMiisSOZHzlj9F3KCSPlr6rl4LrlxqX4aO9nlilBevi9jHZBjqh/RCr19acDvlAPz0BvQ3rZ9bNhcRguK8TK3LGrTzbb8shqVx0rb4BGCIwCA3Y8g8p2G62CSVI8Ge0ezave4YHhfCUHmNztxh0YI7dvhbvzpe+O9r2VyWYFFuGxMVkl0YfPK8An/SOxJJIAA13Ol6HL+XLK2Y6v7Ymkdc9jkFmtYt8OcS1bUMbQ4NmYGgAt5ht7SR4O/AW4+BoX1+DcJBM0skjoQse0/qkMAIWl+G+NWz5R0OL4dx2MniY+UQxW7ELJXga5elH2e70BafBW7OD7JucLYm2W8vXpxScu965mg+f3rq+pvLqTNrHXhMIiLqNCIiAiIgIiICIiAiIgLXPt1juDhCtdoczX0MhFYc9vlg5XtDvzcFsZediCKzBJBYjZLFI0tex421zT5BHot8efTOZfSV8a43I28XYM9Gd0MhbykgA7GwdEHt5AP4gFKeRuUrnvlaw9lnZPV+87Z772fnvvtbY4+9jdiB8l/hEdaAnbqDnfGz15HH7w+h7+m/C1RBjL1jItx0NSd91z+QVxGepzenL5C97j5eLlnaf1x2WOKWRt0Z5LFWw+KZ7S10gPxaPnv6/XyvrXg2rLS4Sw1Ww3kmhowse30cGAEKgezX2Tw4h0GW4jYybItIfFV2HR1z8ifk5w/IHxvsVtheZ63nw5LMcPDeM0IiLotCIiAiIgIiICIiAiIgIiICxm0Krbr7ra0ItPYGOnEY5y0eAXedd1kogIiICIiAiIgIiICIiAiIgIiICIiAiIgIiICIiAiIgIiICIiD//2Q=="/>
          <p:cNvSpPr>
            <a:spLocks noChangeAspect="1" noChangeArrowheads="1"/>
          </p:cNvSpPr>
          <p:nvPr/>
        </p:nvSpPr>
        <p:spPr bwMode="auto">
          <a:xfrm>
            <a:off x="63500" y="-395288"/>
            <a:ext cx="1228725" cy="82867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2060" name="AutoShape 12" descr="data:image/jpeg;base64,/9j/4AAQSkZJRgABAQAAAQABAAD/2wBDAAkGBwgHBgkIBwgKCgkLDRYPDQwMDRsUFRAWIB0iIiAdHx8kKDQsJCYxJx8fLT0tMTU3Ojo6Iys/RD84QzQ5Ojf/2wBDAQoKCg0MDRoPDxo3JR8lNzc3Nzc3Nzc3Nzc3Nzc3Nzc3Nzc3Nzc3Nzc3Nzc3Nzc3Nzc3Nzc3Nzc3Nzc3Nzc3Nzf/wAARCAA3AKkDASIAAhEBAxEB/8QAHAAAAgIDAQEAAAAAAAAAAAAAAAcFBgEDBAII/8QARBAAAQMDAwEFAwYMAwkAAAAAAQIDBAAFEQYSITEHEyJBYRRRgSMycXSRsQgVFjM1N0JScrKzwTQ2wlVic3WSlKHw8f/EABkBAAMBAQEAAAAAAAAAAAAAAAABAgMEBf/EACURAAICAgIBBAIDAAAAAAAAAAECABEDIRIxQQQTUXEysWGB8f/aAAwDAQACEQMRAD8At/aTJv5vdktunbgYjspD6lZWEpVt29cgnjJ6Coa7WnX1tgTJf5U98mKfEkK2lQ27sjKevOMVKdpciRB1Pp2fGgyJns7UklLDZUpO4JTnjjz8+Kr9z1Xdp9tuUN2y3l1MxKgA5FASglO0fNQDjzoPHyf3PQwjJxXgoI82B8/zuY021r2/RBKTfpMZlaQpouBJK0kkbgOOMg//AAiovUl01zp2QETb1KU0s/JvJ27Veh44P384JxUu/qW5Q7RCZtdlnPS20MpPtNuIQyEI2lICUgkE5OM+Z+isv3X8pbYuFfrPcbY6CFtvMwHHmgsHOdmMgHnKeR5gjmpPHq9zdGcP7j414X1Quv3I+ySde3ibFjNXx1j2lgSG1POJ5aKsbgACT0PFd2qI2u7DZHrm5qcutNqWlSUHChjOCMp56dPvrCr/AD4l6hSkWy6T1RIao5mi3llThKwoYRjASANvPP0efDqjUN1u2mJdtes93dK1FxLj8XARyTnwJHQE0Dj87/uSwyswIxqF+l/2OafEeuFu7lmfIhOqCSH4+3eP+oEY+FIu86l1laNXO2J7UklYblts96GmxuQspwcbeuFfbT+Y/Mt/wj7q+fu0j9a6vrMT/RXb6SixBE8XJqo2l6XvQSe61rd0r8itiOofZsqqXXWWqtCXRmPqhli7W1781MjN904rHUYzjcP3TjPketNaqJ21MNO6ClOOAb2X2VtkjoreBx9IJHxrPEwZwrCwZTaFiW+0XOHeLaxcLc8Hoz6dyFjj6QR5EHgiuylX2AyHV2O6x1qJZalgtg9AVIBIHx5+NNTNRlTg5WNTYuFFFFZyoUUUUQhRRRmiEKKM0UQgKzWBWaISPX+nWvqq/wCZNd9R8k91eoSzgJdada+lXhUB9iVVXtUahuUuTI0/o1DT93QjMmQtYDUFJ6FR5ys+ScH3n1oKWMm6mvW2tFW2WzYNPoRL1DLUENtk+BjI+cv4c49M1WYrmquzVf4w1DMTd7NMfHtam1qU5HcV+2kKAyPLA46cDzWkxu+aQ1Ql6buZu0ZwSO8dX3gcznxE58SVcj39elTuvNe3vUFuj26425FtjLSmQpPiJfH7KgVAYTnn4da7x6eqVaIPcx9zsmfQFvnRblDZmQX0Pxnk7m3EHIIrzd/0VN+rufymk5oOPrHR1tN4ct5esLo76RDLnyyEebqUeRxyRnJHkDTTfu0O7aZXMtcluQxLb7plxByCpZ2AehBPI8q48mPg2jYmoaxuS8f/AAzX8A+6vnvtOc7rtRedKVKCHoytqRkqwEHAHma+h0JCEBI6AYFfPfaR+tc/WYn+itfSfmfqTl6EbStfWpKNyoV7Csfmzan8/R83H/mqNq97VXaIpi32mwy4FpQ5vU7P+S7xQ6FQPIA8gATmnJWic4pqFIcR89DSlJ+kA1kmQIbA3LK2IndMIkfjcaF01PcjxYpW9d7o0kBx9wYCktnnaASEg9ePTm9SezmxOsKDKrjHlY8Mxu4PF1KvfkqIP2UruxJhNxv05t+ZKZeciB3ew8W1LO8bskdeVCnL+TiP9rXn/vVVvnJR6BqQmxdSiaO1PcWtRTtC6qlLkO5WzHmoUUOK8OcFSeQSnkHqDxnpVQ7YLUrT96YYiXO5LjyYxd2yJbjmxQODgk8jp1ptM9n1javzd8UZrtxbcDgddkqVlQGBkefHFLT8IX9OW36iv+aqwsrZhx+N/cTAhdy7M2G86zjpl3+4TbTblpBjWuG5sXtx855eMlR67RwOPWqRqe33rstu8KdZ7tLlW+QSA1JWVBRHJQsdOR0UACMH4vNj8w3/AAD7qV34QP6Gs/1xX9NVZ4chbJx8HxKZaW5fAmJqzTsV/vZTUeW0h9Ko76mVjIzjckg+fSkW2/O092oFiIqfdVw5a247DshSlPFSDtBJ44Khk+4E06ezf/IVh+pN/dSrifr9V/zFz+gqqwaLjxRifxLw/wBn02/x/aNVahuCpyxkswXA3HYPXahODnHTJ5NU6zXe89nuu0afuVwem2t1xCB3qirCXDhDicklODwRnHBp40iO179Z9t/4UT+sqlgc5CUbqo3FbEe4rNY86zXJNJG6ht71ytMiPDkGNM2lUaQnq04Bwr+x9CaQOidXS9BXi5NXGAt8vKCJbSnMOIcQVeIE9c7j168HPv8Ao81UNV6Gtl5u8S9uQw/JjEd7H3bUykjoFeo8s8HoeOnRhyKoKuNGZupOxK1ZLDI7Q783qvUkIRrW2hKIEEnKnkgk71njKcnOPP6PnXDW+j4GrrSYklIakNpPs0lI8TSv7pPmP74qagTI8ts+znBb8K21J2qbPuUny/8AcV0OOIbQpbikpQkZUpRwAPU1DZW5AjVdSgorcTuoe0u72i2SNPXKy9xekM9yqR3mWVJIwHUDGSD1A6fZis9hdin9y9c5DrqLVuHs0cnwuugEFzHoOB7z/CKuuodP27XCoglRSYcZzeJZylbo80I89hxyTweMfvC1R2GozDbEdtDTLaQlCEDASB0AFaNlUY+Kiie5IUlrM9k4r5s1/dI8ntHmT2VpcjR5bPjRyFBvbux7+QofCn7qhEBy0lF2he2xVutIUzgHJUsJSTkjjKhVfGmNDpkusP6fgsuIWpCQtofKbUhRKcE54UOOvXil6dxjJJEHHLUucd9qUwh+O4lxpxIUhaTkKB8xXtQCklJGQRgioC0R9N2FTzdqYjwy4rY4lptQypKO8x0/dJV8akl3eChLilPEBtSUK+TVwpWMDp1O4faKwI3qWD8xDzIs7sv181N7ha7cXF90UjAeYV1QD+8njjz2jyNPay3m3XyC3MtUpuQysZyk8p9FDqD6GtE6TZLpFdjTfZ5cYlsLStvejK8bfLGTuT9o99VBeg+z9Ly3hFeYyopUEPvoTkAqx19wPFdDuuUAtdyAOPXUtNy1G21dY1otjYm3F1aS62hXhjNZ8S3D5cZwOpPxIUf4QDzbuooTTawpxqCrekHlO5Rx9xpuQrVp2yQfxZFixIseYNpaxgvZwnxE8nOQOffiq+qw6JVbZdzRpmO5GjlQ390nLm0lJ2gnPl54yMYzSwuqPyqDAkVLrb5DUmDHfYWlbTjaVJUk5BGKV/4QDzf4ss7PeJ732pa9medoQRnHuyR9tXPTbOm7bvNmgNwnHStDiG2iCS2pQIOMjgpV9NcJ07oKUW3zbba57SUlDpRkOFeSnCuhzg/HiljITJy3G21qdXZjIaf0DZSy4lfdxUtr2nO1SeCD6gilPHnRkduPtffN+zm5rR3u7w5LZR1/i4pnp03oZtKym0wkJCAtZDKgAk8An3dfPy56V5XpbQSG3nF2a3BDLXfOKLBwlGSN3TplKvsq0yKrMd7iIJqXPNIPtflMDtJiuh1JRGZjd6Qc7NrilEH4EGnCxD0/Ht6rIxHjtxHA5mIEkBQGN+B5jxDOPfUQzpbQchDTjFntzqXwktrQyVBe7ODn1wfsqMLrjbkbjYchUuLa0OISttQUhQyFJOQRXuojTtrsltafTYY0dhsuFDoYGBvSSCD6jmpesT3qWIViiilCcky3R5S0urCkPpGEvNKKFge7I6j0OR6VqTaGVOJcmPPTFI5T7QoFIPkdgATn1xmiinZhUkMUYoopQnNcoLVwiKjPFaUqKVBSDgpUlQUkj6CAa43rDHkMqbkPPuFe4rWSEqKjtwoEAYI2jGMUUUwTUKE9PWKI+Xi8p1XeyUSD4gMKSlKcDA6FKcEeYJHnWqVp6LJMvvXXdkt1DrqRtGSgpIGcZx4ff5miigMYqEwdORlO96uRILmxpG7wAkNqCk5wnnlPn0yrGM10SLNHkMPMurWpDspEk5CThSVJUAOOmUD1ooo5GFCYnWdmVM9sKll1KUAIJ8CihRUgnjPCjnj064rybM07p1NnedWG+4S0txGNx4GTyD1/vRRRZjoTY9aGHZjMoLU2tlstoCEpwAeuMjj4Vzp05BSFj5QocUFOoUQUrO0pJxjjO4k7cc8++iigMYqEEaeiIx8q+rEMw/GQSUHHzjjKjx+1nqfea3IszCHQsOu7PZkRltHbtWhIVgHj/fPT0oopcjChNLWnYjPsZQ9J3REhLalObjjCgdxPUq3EknnNe49gixlbmHHkErQtWCMFSQRnGMDOcnGMnn35KKfMwoTfabUza0vJjuOqDqgtQcVnxBISVfScDPrXfRRSu+45/9k="/>
          <p:cNvSpPr>
            <a:spLocks noChangeAspect="1" noChangeArrowheads="1"/>
          </p:cNvSpPr>
          <p:nvPr/>
        </p:nvSpPr>
        <p:spPr bwMode="auto">
          <a:xfrm>
            <a:off x="63500" y="-182563"/>
            <a:ext cx="1171575" cy="3810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15" name="TextBox 14"/>
          <p:cNvSpPr txBox="1"/>
          <p:nvPr/>
        </p:nvSpPr>
        <p:spPr>
          <a:xfrm>
            <a:off x="3120888" y="6256228"/>
            <a:ext cx="2915045" cy="369332"/>
          </a:xfrm>
          <a:prstGeom prst="rect">
            <a:avLst/>
          </a:prstGeom>
          <a:noFill/>
        </p:spPr>
        <p:txBody>
          <a:bodyPr wrap="square" rtlCol="0">
            <a:spAutoFit/>
          </a:bodyPr>
          <a:lstStyle/>
          <a:p>
            <a:r>
              <a:rPr lang="en-US" sz="900" dirty="0">
                <a:solidFill>
                  <a:srgbClr val="0000FF"/>
                </a:solidFill>
              </a:rPr>
              <a:t>Martin McBriarty, Kevin Rosso, </a:t>
            </a:r>
            <a:r>
              <a:rPr lang="en-US" sz="900" dirty="0" smtClean="0">
                <a:solidFill>
                  <a:srgbClr val="0000FF"/>
                </a:solidFill>
              </a:rPr>
              <a:t>PNNL</a:t>
            </a:r>
          </a:p>
          <a:p>
            <a:r>
              <a:rPr lang="en-US" sz="900" dirty="0">
                <a:solidFill>
                  <a:srgbClr val="0000FF"/>
                </a:solidFill>
              </a:rPr>
              <a:t>Joanne Stubbs and Peter Eng, University of Chicago </a:t>
            </a:r>
          </a:p>
        </p:txBody>
      </p:sp>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92168" y="6412453"/>
            <a:ext cx="790575" cy="343728"/>
          </a:xfrm>
          <a:prstGeom prst="rect">
            <a:avLst/>
          </a:prstGeom>
        </p:spPr>
      </p:pic>
    </p:spTree>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12996</TotalTime>
  <Words>453</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Times New Roman</vt:lpstr>
      <vt:lpstr>3_Office Theme</vt:lpstr>
      <vt:lpstr>Atoms Rearrange in Electrolyte and Control Ion Flow under Tough Conditions </vt:lpstr>
    </vt:vector>
  </TitlesOfParts>
  <Company>US Department of Energy (SC)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helpdesk</dc:creator>
  <cp:lastModifiedBy>Gelston, Megan T</cp:lastModifiedBy>
  <cp:revision>1013</cp:revision>
  <dcterms:created xsi:type="dcterms:W3CDTF">2009-07-03T00:03:58Z</dcterms:created>
  <dcterms:modified xsi:type="dcterms:W3CDTF">2018-04-19T21:33:50Z</dcterms:modified>
</cp:coreProperties>
</file>