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65" r:id="rId5"/>
    <p:sldId id="261" r:id="rId6"/>
    <p:sldId id="262" r:id="rId7"/>
    <p:sldId id="263" r:id="rId8"/>
    <p:sldId id="260" r:id="rId9"/>
    <p:sldId id="266" r:id="rId10"/>
    <p:sldId id="267"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7" d="100"/>
          <a:sy n="97"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A811E-5344-4236-A1B3-D962C27B54D6}" type="doc">
      <dgm:prSet loTypeId="urn:microsoft.com/office/officeart/2005/8/layout/radial1" loCatId="relationship" qsTypeId="urn:microsoft.com/office/officeart/2005/8/quickstyle/simple1#1" qsCatId="simple" csTypeId="urn:microsoft.com/office/officeart/2005/8/colors/accent1_2#1" csCatId="accent1" phldr="1"/>
      <dgm:spPr/>
      <dgm:t>
        <a:bodyPr/>
        <a:lstStyle/>
        <a:p>
          <a:endParaRPr lang="en-US"/>
        </a:p>
      </dgm:t>
    </dgm:pt>
    <dgm:pt modelId="{2CBB9553-4602-49DD-A773-644A3831AD41}">
      <dgm:prSet phldrT="[Text]"/>
      <dgm:spPr/>
      <dgm:t>
        <a:bodyPr/>
        <a:lstStyle/>
        <a:p>
          <a:r>
            <a:rPr lang="en-US" dirty="0" smtClean="0"/>
            <a:t>BSEL/PNNL Research Programs</a:t>
          </a:r>
          <a:endParaRPr lang="en-US" dirty="0"/>
        </a:p>
      </dgm:t>
    </dgm:pt>
    <dgm:pt modelId="{8C1ABA6C-E2CF-469D-81CA-569E4514302D}" type="parTrans" cxnId="{9E075FC0-96CA-4B19-846B-A539D01AA50A}">
      <dgm:prSet/>
      <dgm:spPr/>
      <dgm:t>
        <a:bodyPr/>
        <a:lstStyle/>
        <a:p>
          <a:endParaRPr lang="en-US"/>
        </a:p>
      </dgm:t>
    </dgm:pt>
    <dgm:pt modelId="{006D85BA-442D-4896-967D-CC9A3FA2334F}" type="sibTrans" cxnId="{9E075FC0-96CA-4B19-846B-A539D01AA50A}">
      <dgm:prSet/>
      <dgm:spPr/>
      <dgm:t>
        <a:bodyPr/>
        <a:lstStyle/>
        <a:p>
          <a:endParaRPr lang="en-US"/>
        </a:p>
      </dgm:t>
    </dgm:pt>
    <dgm:pt modelId="{F5B017C4-8AD9-4F61-A005-AC016CA1EF8C}">
      <dgm:prSet phldrT="[Text]"/>
      <dgm:spPr/>
      <dgm:t>
        <a:bodyPr/>
        <a:lstStyle/>
        <a:p>
          <a:r>
            <a:rPr lang="en-US" dirty="0" smtClean="0"/>
            <a:t>Other Universities (US &amp; International)</a:t>
          </a:r>
          <a:endParaRPr lang="en-US" dirty="0"/>
        </a:p>
      </dgm:t>
    </dgm:pt>
    <dgm:pt modelId="{4F1F06A9-560C-401E-B27B-242D36458A3B}" type="parTrans" cxnId="{A6841107-D6D2-44F5-B749-3145F02DE2D2}">
      <dgm:prSet/>
      <dgm:spPr/>
      <dgm:t>
        <a:bodyPr/>
        <a:lstStyle/>
        <a:p>
          <a:endParaRPr lang="en-US"/>
        </a:p>
      </dgm:t>
    </dgm:pt>
    <dgm:pt modelId="{BA1D1EDB-036B-4A55-A610-1CF4551A2E64}" type="sibTrans" cxnId="{A6841107-D6D2-44F5-B749-3145F02DE2D2}">
      <dgm:prSet/>
      <dgm:spPr/>
      <dgm:t>
        <a:bodyPr/>
        <a:lstStyle/>
        <a:p>
          <a:endParaRPr lang="en-US"/>
        </a:p>
      </dgm:t>
    </dgm:pt>
    <dgm:pt modelId="{C58ACF77-BE0B-4FC3-9F94-BA82D7BF9155}">
      <dgm:prSet phldrT="[Text]"/>
      <dgm:spPr/>
      <dgm:t>
        <a:bodyPr/>
        <a:lstStyle/>
        <a:p>
          <a:r>
            <a:rPr lang="en-US" dirty="0" smtClean="0"/>
            <a:t>US Government Research Programs</a:t>
          </a:r>
          <a:endParaRPr lang="en-US" dirty="0"/>
        </a:p>
      </dgm:t>
    </dgm:pt>
    <dgm:pt modelId="{57047DD2-BC2F-4E70-9E84-5A7F4AC7B1DE}" type="parTrans" cxnId="{95DA40CB-5409-40AB-A6F8-EB59DF49B232}">
      <dgm:prSet/>
      <dgm:spPr/>
      <dgm:t>
        <a:bodyPr/>
        <a:lstStyle/>
        <a:p>
          <a:endParaRPr lang="en-US"/>
        </a:p>
      </dgm:t>
    </dgm:pt>
    <dgm:pt modelId="{C72DB2E9-99FF-4D3F-818D-3F7F5C5284D0}" type="sibTrans" cxnId="{95DA40CB-5409-40AB-A6F8-EB59DF49B232}">
      <dgm:prSet/>
      <dgm:spPr/>
      <dgm:t>
        <a:bodyPr/>
        <a:lstStyle/>
        <a:p>
          <a:endParaRPr lang="en-US"/>
        </a:p>
      </dgm:t>
    </dgm:pt>
    <dgm:pt modelId="{F1AD1D41-6314-4A21-AFC6-C78481320CCE}">
      <dgm:prSet phldrT="[Text]"/>
      <dgm:spPr/>
      <dgm:t>
        <a:bodyPr/>
        <a:lstStyle/>
        <a:p>
          <a:r>
            <a:rPr lang="en-US" dirty="0" smtClean="0"/>
            <a:t>Grant Agencies</a:t>
          </a:r>
          <a:endParaRPr lang="en-US" dirty="0"/>
        </a:p>
      </dgm:t>
    </dgm:pt>
    <dgm:pt modelId="{7756FFDA-EF90-4706-8904-C89F6B26A5B7}" type="parTrans" cxnId="{2C9B541D-4C89-4151-ADFE-79A7B7F50834}">
      <dgm:prSet/>
      <dgm:spPr/>
      <dgm:t>
        <a:bodyPr/>
        <a:lstStyle/>
        <a:p>
          <a:endParaRPr lang="en-US"/>
        </a:p>
      </dgm:t>
    </dgm:pt>
    <dgm:pt modelId="{215B61BA-7EC5-49A4-9343-CD80CD3B3611}" type="sibTrans" cxnId="{2C9B541D-4C89-4151-ADFE-79A7B7F50834}">
      <dgm:prSet/>
      <dgm:spPr/>
      <dgm:t>
        <a:bodyPr/>
        <a:lstStyle/>
        <a:p>
          <a:endParaRPr lang="en-US"/>
        </a:p>
      </dgm:t>
    </dgm:pt>
    <dgm:pt modelId="{628128EB-E1A5-4043-B5D0-12C0620B3491}">
      <dgm:prSet phldrT="[Text]"/>
      <dgm:spPr/>
      <dgm:t>
        <a:bodyPr/>
        <a:lstStyle/>
        <a:p>
          <a:r>
            <a:rPr lang="en-US" dirty="0" smtClean="0"/>
            <a:t>NGO Research Programs</a:t>
          </a:r>
          <a:endParaRPr lang="en-US" dirty="0"/>
        </a:p>
      </dgm:t>
    </dgm:pt>
    <dgm:pt modelId="{3B67FE12-1A96-497E-A9D4-2EC56B2B6466}" type="parTrans" cxnId="{C5ED4060-6B91-4129-9899-23E181993B70}">
      <dgm:prSet/>
      <dgm:spPr/>
      <dgm:t>
        <a:bodyPr/>
        <a:lstStyle/>
        <a:p>
          <a:endParaRPr lang="en-US"/>
        </a:p>
      </dgm:t>
    </dgm:pt>
    <dgm:pt modelId="{FC7FEF5C-EF2F-44F0-A62F-B645C83EE9AF}" type="sibTrans" cxnId="{C5ED4060-6B91-4129-9899-23E181993B70}">
      <dgm:prSet/>
      <dgm:spPr/>
      <dgm:t>
        <a:bodyPr/>
        <a:lstStyle/>
        <a:p>
          <a:endParaRPr lang="en-US"/>
        </a:p>
      </dgm:t>
    </dgm:pt>
    <dgm:pt modelId="{BFD29C01-239C-45B1-9EB0-21D3E277561D}">
      <dgm:prSet phldrT="[Text]"/>
      <dgm:spPr/>
      <dgm:t>
        <a:bodyPr/>
        <a:lstStyle/>
        <a:p>
          <a:r>
            <a:rPr lang="en-US" dirty="0" smtClean="0"/>
            <a:t>Public &amp; Private Sector Stakeholders</a:t>
          </a:r>
          <a:endParaRPr lang="en-US" dirty="0"/>
        </a:p>
      </dgm:t>
    </dgm:pt>
    <dgm:pt modelId="{C860A451-9FDD-4589-AF5F-B05958DC46E3}" type="parTrans" cxnId="{9B80E309-5C59-44FB-BA8F-D75DB004686D}">
      <dgm:prSet/>
      <dgm:spPr/>
      <dgm:t>
        <a:bodyPr/>
        <a:lstStyle/>
        <a:p>
          <a:endParaRPr lang="en-US"/>
        </a:p>
      </dgm:t>
    </dgm:pt>
    <dgm:pt modelId="{57288DF8-9639-4589-9963-EAF6EF4F07C8}" type="sibTrans" cxnId="{9B80E309-5C59-44FB-BA8F-D75DB004686D}">
      <dgm:prSet/>
      <dgm:spPr/>
      <dgm:t>
        <a:bodyPr/>
        <a:lstStyle/>
        <a:p>
          <a:endParaRPr lang="en-US"/>
        </a:p>
      </dgm:t>
    </dgm:pt>
    <dgm:pt modelId="{95523B26-2F5E-414D-B2FD-6D10F0322F5B}">
      <dgm:prSet phldrT="[Text]"/>
      <dgm:spPr/>
      <dgm:t>
        <a:bodyPr/>
        <a:lstStyle/>
        <a:p>
          <a:r>
            <a:rPr lang="en-US" dirty="0" smtClean="0"/>
            <a:t>Research Foundations</a:t>
          </a:r>
          <a:endParaRPr lang="en-US" dirty="0"/>
        </a:p>
      </dgm:t>
    </dgm:pt>
    <dgm:pt modelId="{75BE956C-05D0-4968-BB44-178B5E55F040}" type="parTrans" cxnId="{C3772442-ED96-4E93-AFCE-BCC3EBCCD6E0}">
      <dgm:prSet/>
      <dgm:spPr/>
      <dgm:t>
        <a:bodyPr/>
        <a:lstStyle/>
        <a:p>
          <a:endParaRPr lang="en-US"/>
        </a:p>
      </dgm:t>
    </dgm:pt>
    <dgm:pt modelId="{4C11F892-D0BB-499D-AEA5-9F7E7C3563DE}" type="sibTrans" cxnId="{C3772442-ED96-4E93-AFCE-BCC3EBCCD6E0}">
      <dgm:prSet/>
      <dgm:spPr/>
      <dgm:t>
        <a:bodyPr/>
        <a:lstStyle/>
        <a:p>
          <a:endParaRPr lang="en-US"/>
        </a:p>
      </dgm:t>
    </dgm:pt>
    <dgm:pt modelId="{483BD736-C048-41AE-9F6E-58B2A432262E}">
      <dgm:prSet phldrT="[Text]"/>
      <dgm:spPr/>
      <dgm:t>
        <a:bodyPr/>
        <a:lstStyle/>
        <a:p>
          <a:r>
            <a:rPr lang="en-US" dirty="0" smtClean="0"/>
            <a:t>Private Sector Research</a:t>
          </a:r>
          <a:endParaRPr lang="en-US" dirty="0"/>
        </a:p>
      </dgm:t>
    </dgm:pt>
    <dgm:pt modelId="{A3FA86FE-FBC3-4236-8B08-5506F05819A2}" type="parTrans" cxnId="{966A5A53-EFEB-4BE4-83FD-16429BACA0FC}">
      <dgm:prSet/>
      <dgm:spPr/>
      <dgm:t>
        <a:bodyPr/>
        <a:lstStyle/>
        <a:p>
          <a:endParaRPr lang="en-US"/>
        </a:p>
      </dgm:t>
    </dgm:pt>
    <dgm:pt modelId="{140D261E-0F4A-432F-8807-8787CB9EB1DC}" type="sibTrans" cxnId="{966A5A53-EFEB-4BE4-83FD-16429BACA0FC}">
      <dgm:prSet/>
      <dgm:spPr/>
      <dgm:t>
        <a:bodyPr/>
        <a:lstStyle/>
        <a:p>
          <a:endParaRPr lang="en-US"/>
        </a:p>
      </dgm:t>
    </dgm:pt>
    <dgm:pt modelId="{C670D51A-8642-4A21-92FD-6979A0C52953}">
      <dgm:prSet phldrT="[Text]"/>
      <dgm:spPr/>
      <dgm:t>
        <a:bodyPr/>
        <a:lstStyle/>
        <a:p>
          <a:r>
            <a:rPr lang="en-US" dirty="0" smtClean="0"/>
            <a:t>Other Research Programs</a:t>
          </a:r>
          <a:endParaRPr lang="en-US" dirty="0"/>
        </a:p>
      </dgm:t>
    </dgm:pt>
    <dgm:pt modelId="{350AEAC8-051B-4996-B20D-DFCA2D80FADC}" type="parTrans" cxnId="{6D47D14A-6194-4D1F-8FFC-59087F8ADDE4}">
      <dgm:prSet/>
      <dgm:spPr/>
      <dgm:t>
        <a:bodyPr/>
        <a:lstStyle/>
        <a:p>
          <a:endParaRPr lang="en-US"/>
        </a:p>
      </dgm:t>
    </dgm:pt>
    <dgm:pt modelId="{360B05B4-6B2C-4202-B1B1-6D8FC92A3991}" type="sibTrans" cxnId="{6D47D14A-6194-4D1F-8FFC-59087F8ADDE4}">
      <dgm:prSet/>
      <dgm:spPr/>
      <dgm:t>
        <a:bodyPr/>
        <a:lstStyle/>
        <a:p>
          <a:endParaRPr lang="en-US"/>
        </a:p>
      </dgm:t>
    </dgm:pt>
    <dgm:pt modelId="{474326F7-3E8B-4596-9631-A6A92B9AFFDC}" type="pres">
      <dgm:prSet presAssocID="{988A811E-5344-4236-A1B3-D962C27B54D6}" presName="cycle" presStyleCnt="0">
        <dgm:presLayoutVars>
          <dgm:chMax val="1"/>
          <dgm:dir/>
          <dgm:animLvl val="ctr"/>
          <dgm:resizeHandles val="exact"/>
        </dgm:presLayoutVars>
      </dgm:prSet>
      <dgm:spPr/>
      <dgm:t>
        <a:bodyPr/>
        <a:lstStyle/>
        <a:p>
          <a:endParaRPr lang="en-US"/>
        </a:p>
      </dgm:t>
    </dgm:pt>
    <dgm:pt modelId="{244BFDB5-4335-49C9-8E07-BAD4694E8D0A}" type="pres">
      <dgm:prSet presAssocID="{2CBB9553-4602-49DD-A773-644A3831AD41}" presName="centerShape" presStyleLbl="node0" presStyleIdx="0" presStyleCnt="1"/>
      <dgm:spPr/>
      <dgm:t>
        <a:bodyPr/>
        <a:lstStyle/>
        <a:p>
          <a:endParaRPr lang="en-US"/>
        </a:p>
      </dgm:t>
    </dgm:pt>
    <dgm:pt modelId="{3F26314B-A8EA-4B05-B43A-1C5FC5101170}" type="pres">
      <dgm:prSet presAssocID="{4F1F06A9-560C-401E-B27B-242D36458A3B}" presName="Name9" presStyleLbl="parChTrans1D2" presStyleIdx="0" presStyleCnt="8"/>
      <dgm:spPr/>
      <dgm:t>
        <a:bodyPr/>
        <a:lstStyle/>
        <a:p>
          <a:endParaRPr lang="en-US"/>
        </a:p>
      </dgm:t>
    </dgm:pt>
    <dgm:pt modelId="{6D79385B-A29B-4B6B-B8A6-0A067E7906F7}" type="pres">
      <dgm:prSet presAssocID="{4F1F06A9-560C-401E-B27B-242D36458A3B}" presName="connTx" presStyleLbl="parChTrans1D2" presStyleIdx="0" presStyleCnt="8"/>
      <dgm:spPr/>
      <dgm:t>
        <a:bodyPr/>
        <a:lstStyle/>
        <a:p>
          <a:endParaRPr lang="en-US"/>
        </a:p>
      </dgm:t>
    </dgm:pt>
    <dgm:pt modelId="{C52AFA70-DDE4-43B6-8ABA-29086A073384}" type="pres">
      <dgm:prSet presAssocID="{F5B017C4-8AD9-4F61-A005-AC016CA1EF8C}" presName="node" presStyleLbl="node1" presStyleIdx="0" presStyleCnt="8">
        <dgm:presLayoutVars>
          <dgm:bulletEnabled val="1"/>
        </dgm:presLayoutVars>
      </dgm:prSet>
      <dgm:spPr/>
      <dgm:t>
        <a:bodyPr/>
        <a:lstStyle/>
        <a:p>
          <a:endParaRPr lang="en-US"/>
        </a:p>
      </dgm:t>
    </dgm:pt>
    <dgm:pt modelId="{2109F65F-CA07-41A9-BE92-826E31F31F4D}" type="pres">
      <dgm:prSet presAssocID="{57047DD2-BC2F-4E70-9E84-5A7F4AC7B1DE}" presName="Name9" presStyleLbl="parChTrans1D2" presStyleIdx="1" presStyleCnt="8"/>
      <dgm:spPr/>
      <dgm:t>
        <a:bodyPr/>
        <a:lstStyle/>
        <a:p>
          <a:endParaRPr lang="en-US"/>
        </a:p>
      </dgm:t>
    </dgm:pt>
    <dgm:pt modelId="{FC4BF963-067D-4275-8FD2-35F9C24B04CB}" type="pres">
      <dgm:prSet presAssocID="{57047DD2-BC2F-4E70-9E84-5A7F4AC7B1DE}" presName="connTx" presStyleLbl="parChTrans1D2" presStyleIdx="1" presStyleCnt="8"/>
      <dgm:spPr/>
      <dgm:t>
        <a:bodyPr/>
        <a:lstStyle/>
        <a:p>
          <a:endParaRPr lang="en-US"/>
        </a:p>
      </dgm:t>
    </dgm:pt>
    <dgm:pt modelId="{C22F31F4-5A0B-41C8-82DC-AB542267DCDE}" type="pres">
      <dgm:prSet presAssocID="{C58ACF77-BE0B-4FC3-9F94-BA82D7BF9155}" presName="node" presStyleLbl="node1" presStyleIdx="1" presStyleCnt="8">
        <dgm:presLayoutVars>
          <dgm:bulletEnabled val="1"/>
        </dgm:presLayoutVars>
      </dgm:prSet>
      <dgm:spPr/>
      <dgm:t>
        <a:bodyPr/>
        <a:lstStyle/>
        <a:p>
          <a:endParaRPr lang="en-US"/>
        </a:p>
      </dgm:t>
    </dgm:pt>
    <dgm:pt modelId="{E9E0D0BA-EC46-4A8A-A3EF-5B64B8FFF63C}" type="pres">
      <dgm:prSet presAssocID="{7756FFDA-EF90-4706-8904-C89F6B26A5B7}" presName="Name9" presStyleLbl="parChTrans1D2" presStyleIdx="2" presStyleCnt="8"/>
      <dgm:spPr/>
      <dgm:t>
        <a:bodyPr/>
        <a:lstStyle/>
        <a:p>
          <a:endParaRPr lang="en-US"/>
        </a:p>
      </dgm:t>
    </dgm:pt>
    <dgm:pt modelId="{9CFB4D68-C940-44C3-ADD9-D89FB3A924BE}" type="pres">
      <dgm:prSet presAssocID="{7756FFDA-EF90-4706-8904-C89F6B26A5B7}" presName="connTx" presStyleLbl="parChTrans1D2" presStyleIdx="2" presStyleCnt="8"/>
      <dgm:spPr/>
      <dgm:t>
        <a:bodyPr/>
        <a:lstStyle/>
        <a:p>
          <a:endParaRPr lang="en-US"/>
        </a:p>
      </dgm:t>
    </dgm:pt>
    <dgm:pt modelId="{1982BD61-D446-42DB-946D-EF3B8F28FD7C}" type="pres">
      <dgm:prSet presAssocID="{F1AD1D41-6314-4A21-AFC6-C78481320CCE}" presName="node" presStyleLbl="node1" presStyleIdx="2" presStyleCnt="8">
        <dgm:presLayoutVars>
          <dgm:bulletEnabled val="1"/>
        </dgm:presLayoutVars>
      </dgm:prSet>
      <dgm:spPr/>
      <dgm:t>
        <a:bodyPr/>
        <a:lstStyle/>
        <a:p>
          <a:endParaRPr lang="en-US"/>
        </a:p>
      </dgm:t>
    </dgm:pt>
    <dgm:pt modelId="{F7CC548D-9E30-497B-B500-3B559B3B90AD}" type="pres">
      <dgm:prSet presAssocID="{3B67FE12-1A96-497E-A9D4-2EC56B2B6466}" presName="Name9" presStyleLbl="parChTrans1D2" presStyleIdx="3" presStyleCnt="8"/>
      <dgm:spPr/>
      <dgm:t>
        <a:bodyPr/>
        <a:lstStyle/>
        <a:p>
          <a:endParaRPr lang="en-US"/>
        </a:p>
      </dgm:t>
    </dgm:pt>
    <dgm:pt modelId="{E1589405-92B7-4628-B740-DCC7FB6A3911}" type="pres">
      <dgm:prSet presAssocID="{3B67FE12-1A96-497E-A9D4-2EC56B2B6466}" presName="connTx" presStyleLbl="parChTrans1D2" presStyleIdx="3" presStyleCnt="8"/>
      <dgm:spPr/>
      <dgm:t>
        <a:bodyPr/>
        <a:lstStyle/>
        <a:p>
          <a:endParaRPr lang="en-US"/>
        </a:p>
      </dgm:t>
    </dgm:pt>
    <dgm:pt modelId="{2CA7C49B-E186-4051-B397-F242C9BBC7B9}" type="pres">
      <dgm:prSet presAssocID="{628128EB-E1A5-4043-B5D0-12C0620B3491}" presName="node" presStyleLbl="node1" presStyleIdx="3" presStyleCnt="8">
        <dgm:presLayoutVars>
          <dgm:bulletEnabled val="1"/>
        </dgm:presLayoutVars>
      </dgm:prSet>
      <dgm:spPr/>
      <dgm:t>
        <a:bodyPr/>
        <a:lstStyle/>
        <a:p>
          <a:endParaRPr lang="en-US"/>
        </a:p>
      </dgm:t>
    </dgm:pt>
    <dgm:pt modelId="{0F2F2DDF-D4A5-476D-90EB-BBA1AE219156}" type="pres">
      <dgm:prSet presAssocID="{C860A451-9FDD-4589-AF5F-B05958DC46E3}" presName="Name9" presStyleLbl="parChTrans1D2" presStyleIdx="4" presStyleCnt="8"/>
      <dgm:spPr/>
      <dgm:t>
        <a:bodyPr/>
        <a:lstStyle/>
        <a:p>
          <a:endParaRPr lang="en-US"/>
        </a:p>
      </dgm:t>
    </dgm:pt>
    <dgm:pt modelId="{C27C9168-E0E8-4A43-AE88-9632248C5142}" type="pres">
      <dgm:prSet presAssocID="{C860A451-9FDD-4589-AF5F-B05958DC46E3}" presName="connTx" presStyleLbl="parChTrans1D2" presStyleIdx="4" presStyleCnt="8"/>
      <dgm:spPr/>
      <dgm:t>
        <a:bodyPr/>
        <a:lstStyle/>
        <a:p>
          <a:endParaRPr lang="en-US"/>
        </a:p>
      </dgm:t>
    </dgm:pt>
    <dgm:pt modelId="{DBDF4FCB-99B4-45B3-8479-574E9CD81283}" type="pres">
      <dgm:prSet presAssocID="{BFD29C01-239C-45B1-9EB0-21D3E277561D}" presName="node" presStyleLbl="node1" presStyleIdx="4" presStyleCnt="8">
        <dgm:presLayoutVars>
          <dgm:bulletEnabled val="1"/>
        </dgm:presLayoutVars>
      </dgm:prSet>
      <dgm:spPr/>
      <dgm:t>
        <a:bodyPr/>
        <a:lstStyle/>
        <a:p>
          <a:endParaRPr lang="en-US"/>
        </a:p>
      </dgm:t>
    </dgm:pt>
    <dgm:pt modelId="{8761AD9C-D613-400F-AC51-8E6F65F003EB}" type="pres">
      <dgm:prSet presAssocID="{75BE956C-05D0-4968-BB44-178B5E55F040}" presName="Name9" presStyleLbl="parChTrans1D2" presStyleIdx="5" presStyleCnt="8"/>
      <dgm:spPr/>
      <dgm:t>
        <a:bodyPr/>
        <a:lstStyle/>
        <a:p>
          <a:endParaRPr lang="en-US"/>
        </a:p>
      </dgm:t>
    </dgm:pt>
    <dgm:pt modelId="{3B2483DB-1EED-4072-8BB7-26BDC7C68FB4}" type="pres">
      <dgm:prSet presAssocID="{75BE956C-05D0-4968-BB44-178B5E55F040}" presName="connTx" presStyleLbl="parChTrans1D2" presStyleIdx="5" presStyleCnt="8"/>
      <dgm:spPr/>
      <dgm:t>
        <a:bodyPr/>
        <a:lstStyle/>
        <a:p>
          <a:endParaRPr lang="en-US"/>
        </a:p>
      </dgm:t>
    </dgm:pt>
    <dgm:pt modelId="{F9D5EF55-31C8-4779-8161-0EFE53402C69}" type="pres">
      <dgm:prSet presAssocID="{95523B26-2F5E-414D-B2FD-6D10F0322F5B}" presName="node" presStyleLbl="node1" presStyleIdx="5" presStyleCnt="8">
        <dgm:presLayoutVars>
          <dgm:bulletEnabled val="1"/>
        </dgm:presLayoutVars>
      </dgm:prSet>
      <dgm:spPr/>
      <dgm:t>
        <a:bodyPr/>
        <a:lstStyle/>
        <a:p>
          <a:endParaRPr lang="en-US"/>
        </a:p>
      </dgm:t>
    </dgm:pt>
    <dgm:pt modelId="{D9CC11A3-1E13-40A3-A44E-90F3232F93D2}" type="pres">
      <dgm:prSet presAssocID="{A3FA86FE-FBC3-4236-8B08-5506F05819A2}" presName="Name9" presStyleLbl="parChTrans1D2" presStyleIdx="6" presStyleCnt="8"/>
      <dgm:spPr/>
      <dgm:t>
        <a:bodyPr/>
        <a:lstStyle/>
        <a:p>
          <a:endParaRPr lang="en-US"/>
        </a:p>
      </dgm:t>
    </dgm:pt>
    <dgm:pt modelId="{1EBFDFD6-570A-4CE2-9A60-EC5EEF8FEB1C}" type="pres">
      <dgm:prSet presAssocID="{A3FA86FE-FBC3-4236-8B08-5506F05819A2}" presName="connTx" presStyleLbl="parChTrans1D2" presStyleIdx="6" presStyleCnt="8"/>
      <dgm:spPr/>
      <dgm:t>
        <a:bodyPr/>
        <a:lstStyle/>
        <a:p>
          <a:endParaRPr lang="en-US"/>
        </a:p>
      </dgm:t>
    </dgm:pt>
    <dgm:pt modelId="{46967CDE-D74E-47B5-BAE8-70927EED2AF7}" type="pres">
      <dgm:prSet presAssocID="{483BD736-C048-41AE-9F6E-58B2A432262E}" presName="node" presStyleLbl="node1" presStyleIdx="6" presStyleCnt="8">
        <dgm:presLayoutVars>
          <dgm:bulletEnabled val="1"/>
        </dgm:presLayoutVars>
      </dgm:prSet>
      <dgm:spPr/>
      <dgm:t>
        <a:bodyPr/>
        <a:lstStyle/>
        <a:p>
          <a:endParaRPr lang="en-US"/>
        </a:p>
      </dgm:t>
    </dgm:pt>
    <dgm:pt modelId="{BB485147-2212-411D-B4C8-2EAACFA7A9C1}" type="pres">
      <dgm:prSet presAssocID="{350AEAC8-051B-4996-B20D-DFCA2D80FADC}" presName="Name9" presStyleLbl="parChTrans1D2" presStyleIdx="7" presStyleCnt="8"/>
      <dgm:spPr/>
      <dgm:t>
        <a:bodyPr/>
        <a:lstStyle/>
        <a:p>
          <a:endParaRPr lang="en-US"/>
        </a:p>
      </dgm:t>
    </dgm:pt>
    <dgm:pt modelId="{742906E8-2E1A-4287-82FF-43B73178FCF6}" type="pres">
      <dgm:prSet presAssocID="{350AEAC8-051B-4996-B20D-DFCA2D80FADC}" presName="connTx" presStyleLbl="parChTrans1D2" presStyleIdx="7" presStyleCnt="8"/>
      <dgm:spPr/>
      <dgm:t>
        <a:bodyPr/>
        <a:lstStyle/>
        <a:p>
          <a:endParaRPr lang="en-US"/>
        </a:p>
      </dgm:t>
    </dgm:pt>
    <dgm:pt modelId="{92EB97EE-2617-42C8-9903-64EA6A6E899B}" type="pres">
      <dgm:prSet presAssocID="{C670D51A-8642-4A21-92FD-6979A0C52953}" presName="node" presStyleLbl="node1" presStyleIdx="7" presStyleCnt="8">
        <dgm:presLayoutVars>
          <dgm:bulletEnabled val="1"/>
        </dgm:presLayoutVars>
      </dgm:prSet>
      <dgm:spPr/>
      <dgm:t>
        <a:bodyPr/>
        <a:lstStyle/>
        <a:p>
          <a:endParaRPr lang="en-US"/>
        </a:p>
      </dgm:t>
    </dgm:pt>
  </dgm:ptLst>
  <dgm:cxnLst>
    <dgm:cxn modelId="{E916723A-7E23-4F81-ABD7-CEF453296A7E}" type="presOf" srcId="{4F1F06A9-560C-401E-B27B-242D36458A3B}" destId="{6D79385B-A29B-4B6B-B8A6-0A067E7906F7}" srcOrd="1" destOrd="0" presId="urn:microsoft.com/office/officeart/2005/8/layout/radial1"/>
    <dgm:cxn modelId="{A3D49AA8-A50B-4999-B57C-74DDC21DD36C}" type="presOf" srcId="{F1AD1D41-6314-4A21-AFC6-C78481320CCE}" destId="{1982BD61-D446-42DB-946D-EF3B8F28FD7C}" srcOrd="0" destOrd="0" presId="urn:microsoft.com/office/officeart/2005/8/layout/radial1"/>
    <dgm:cxn modelId="{495A6167-8857-4E44-AB86-BE696BAB1406}" type="presOf" srcId="{C860A451-9FDD-4589-AF5F-B05958DC46E3}" destId="{C27C9168-E0E8-4A43-AE88-9632248C5142}" srcOrd="1" destOrd="0" presId="urn:microsoft.com/office/officeart/2005/8/layout/radial1"/>
    <dgm:cxn modelId="{4BE9080E-B5E4-45A0-A120-6B92E16A5493}" type="presOf" srcId="{483BD736-C048-41AE-9F6E-58B2A432262E}" destId="{46967CDE-D74E-47B5-BAE8-70927EED2AF7}" srcOrd="0" destOrd="0" presId="urn:microsoft.com/office/officeart/2005/8/layout/radial1"/>
    <dgm:cxn modelId="{6D47D14A-6194-4D1F-8FFC-59087F8ADDE4}" srcId="{2CBB9553-4602-49DD-A773-644A3831AD41}" destId="{C670D51A-8642-4A21-92FD-6979A0C52953}" srcOrd="7" destOrd="0" parTransId="{350AEAC8-051B-4996-B20D-DFCA2D80FADC}" sibTransId="{360B05B4-6B2C-4202-B1B1-6D8FC92A3991}"/>
    <dgm:cxn modelId="{A7F9A18B-2925-493A-8B10-C09F8CC4DF3B}" type="presOf" srcId="{C860A451-9FDD-4589-AF5F-B05958DC46E3}" destId="{0F2F2DDF-D4A5-476D-90EB-BBA1AE219156}" srcOrd="0" destOrd="0" presId="urn:microsoft.com/office/officeart/2005/8/layout/radial1"/>
    <dgm:cxn modelId="{779942AA-8289-404F-8DF7-95A8944501CA}" type="presOf" srcId="{3B67FE12-1A96-497E-A9D4-2EC56B2B6466}" destId="{F7CC548D-9E30-497B-B500-3B559B3B90AD}" srcOrd="0" destOrd="0" presId="urn:microsoft.com/office/officeart/2005/8/layout/radial1"/>
    <dgm:cxn modelId="{473960EF-2B34-4DE6-898B-9AD7B180469B}" type="presOf" srcId="{BFD29C01-239C-45B1-9EB0-21D3E277561D}" destId="{DBDF4FCB-99B4-45B3-8479-574E9CD81283}" srcOrd="0" destOrd="0" presId="urn:microsoft.com/office/officeart/2005/8/layout/radial1"/>
    <dgm:cxn modelId="{A6841107-D6D2-44F5-B749-3145F02DE2D2}" srcId="{2CBB9553-4602-49DD-A773-644A3831AD41}" destId="{F5B017C4-8AD9-4F61-A005-AC016CA1EF8C}" srcOrd="0" destOrd="0" parTransId="{4F1F06A9-560C-401E-B27B-242D36458A3B}" sibTransId="{BA1D1EDB-036B-4A55-A610-1CF4551A2E64}"/>
    <dgm:cxn modelId="{EE748DB1-31DB-40D0-8ABD-419E4F6DEBAA}" type="presOf" srcId="{628128EB-E1A5-4043-B5D0-12C0620B3491}" destId="{2CA7C49B-E186-4051-B397-F242C9BBC7B9}" srcOrd="0" destOrd="0" presId="urn:microsoft.com/office/officeart/2005/8/layout/radial1"/>
    <dgm:cxn modelId="{230A430A-9511-418D-B229-6ACEF799664F}" type="presOf" srcId="{75BE956C-05D0-4968-BB44-178B5E55F040}" destId="{8761AD9C-D613-400F-AC51-8E6F65F003EB}" srcOrd="0" destOrd="0" presId="urn:microsoft.com/office/officeart/2005/8/layout/radial1"/>
    <dgm:cxn modelId="{59081E0E-6883-4EA2-912D-743DFC71EB9D}" type="presOf" srcId="{7756FFDA-EF90-4706-8904-C89F6B26A5B7}" destId="{9CFB4D68-C940-44C3-ADD9-D89FB3A924BE}" srcOrd="1" destOrd="0" presId="urn:microsoft.com/office/officeart/2005/8/layout/radial1"/>
    <dgm:cxn modelId="{4AAD93E5-0806-4BC3-8DBE-248B604E19B7}" type="presOf" srcId="{57047DD2-BC2F-4E70-9E84-5A7F4AC7B1DE}" destId="{FC4BF963-067D-4275-8FD2-35F9C24B04CB}" srcOrd="1" destOrd="0" presId="urn:microsoft.com/office/officeart/2005/8/layout/radial1"/>
    <dgm:cxn modelId="{2E4FB45E-E43B-4686-8760-FADC8BAB5042}" type="presOf" srcId="{350AEAC8-051B-4996-B20D-DFCA2D80FADC}" destId="{742906E8-2E1A-4287-82FF-43B73178FCF6}" srcOrd="1" destOrd="0" presId="urn:microsoft.com/office/officeart/2005/8/layout/radial1"/>
    <dgm:cxn modelId="{95DA40CB-5409-40AB-A6F8-EB59DF49B232}" srcId="{2CBB9553-4602-49DD-A773-644A3831AD41}" destId="{C58ACF77-BE0B-4FC3-9F94-BA82D7BF9155}" srcOrd="1" destOrd="0" parTransId="{57047DD2-BC2F-4E70-9E84-5A7F4AC7B1DE}" sibTransId="{C72DB2E9-99FF-4D3F-818D-3F7F5C5284D0}"/>
    <dgm:cxn modelId="{CA05B6B6-7A7C-4D06-AD9F-DDFA1C40D777}" type="presOf" srcId="{75BE956C-05D0-4968-BB44-178B5E55F040}" destId="{3B2483DB-1EED-4072-8BB7-26BDC7C68FB4}" srcOrd="1" destOrd="0" presId="urn:microsoft.com/office/officeart/2005/8/layout/radial1"/>
    <dgm:cxn modelId="{D0557035-0C66-44FE-A53A-6885CE380550}" type="presOf" srcId="{57047DD2-BC2F-4E70-9E84-5A7F4AC7B1DE}" destId="{2109F65F-CA07-41A9-BE92-826E31F31F4D}" srcOrd="0" destOrd="0" presId="urn:microsoft.com/office/officeart/2005/8/layout/radial1"/>
    <dgm:cxn modelId="{013A38DC-47D8-4AE9-B2BC-8E49B0CAEE42}" type="presOf" srcId="{A3FA86FE-FBC3-4236-8B08-5506F05819A2}" destId="{D9CC11A3-1E13-40A3-A44E-90F3232F93D2}" srcOrd="0" destOrd="0" presId="urn:microsoft.com/office/officeart/2005/8/layout/radial1"/>
    <dgm:cxn modelId="{966A5A53-EFEB-4BE4-83FD-16429BACA0FC}" srcId="{2CBB9553-4602-49DD-A773-644A3831AD41}" destId="{483BD736-C048-41AE-9F6E-58B2A432262E}" srcOrd="6" destOrd="0" parTransId="{A3FA86FE-FBC3-4236-8B08-5506F05819A2}" sibTransId="{140D261E-0F4A-432F-8807-8787CB9EB1DC}"/>
    <dgm:cxn modelId="{9FFC2CA7-7926-4F0C-AEA9-107A98C2B811}" type="presOf" srcId="{F5B017C4-8AD9-4F61-A005-AC016CA1EF8C}" destId="{C52AFA70-DDE4-43B6-8ABA-29086A073384}" srcOrd="0" destOrd="0" presId="urn:microsoft.com/office/officeart/2005/8/layout/radial1"/>
    <dgm:cxn modelId="{7337D339-EF7A-4DC2-B744-EE093D5839A7}" type="presOf" srcId="{4F1F06A9-560C-401E-B27B-242D36458A3B}" destId="{3F26314B-A8EA-4B05-B43A-1C5FC5101170}" srcOrd="0" destOrd="0" presId="urn:microsoft.com/office/officeart/2005/8/layout/radial1"/>
    <dgm:cxn modelId="{D43A885B-B3C3-4814-81BD-A575935E37DC}" type="presOf" srcId="{C670D51A-8642-4A21-92FD-6979A0C52953}" destId="{92EB97EE-2617-42C8-9903-64EA6A6E899B}" srcOrd="0" destOrd="0" presId="urn:microsoft.com/office/officeart/2005/8/layout/radial1"/>
    <dgm:cxn modelId="{F0CF9465-13D6-4751-B3DB-03D7EE49BEC4}" type="presOf" srcId="{988A811E-5344-4236-A1B3-D962C27B54D6}" destId="{474326F7-3E8B-4596-9631-A6A92B9AFFDC}" srcOrd="0" destOrd="0" presId="urn:microsoft.com/office/officeart/2005/8/layout/radial1"/>
    <dgm:cxn modelId="{9E075FC0-96CA-4B19-846B-A539D01AA50A}" srcId="{988A811E-5344-4236-A1B3-D962C27B54D6}" destId="{2CBB9553-4602-49DD-A773-644A3831AD41}" srcOrd="0" destOrd="0" parTransId="{8C1ABA6C-E2CF-469D-81CA-569E4514302D}" sibTransId="{006D85BA-442D-4896-967D-CC9A3FA2334F}"/>
    <dgm:cxn modelId="{29D2EB01-70BD-450B-8DCE-BDC11003560D}" type="presOf" srcId="{7756FFDA-EF90-4706-8904-C89F6B26A5B7}" destId="{E9E0D0BA-EC46-4A8A-A3EF-5B64B8FFF63C}" srcOrd="0" destOrd="0" presId="urn:microsoft.com/office/officeart/2005/8/layout/radial1"/>
    <dgm:cxn modelId="{C3772442-ED96-4E93-AFCE-BCC3EBCCD6E0}" srcId="{2CBB9553-4602-49DD-A773-644A3831AD41}" destId="{95523B26-2F5E-414D-B2FD-6D10F0322F5B}" srcOrd="5" destOrd="0" parTransId="{75BE956C-05D0-4968-BB44-178B5E55F040}" sibTransId="{4C11F892-D0BB-499D-AEA5-9F7E7C3563DE}"/>
    <dgm:cxn modelId="{796D9F0B-218A-496A-BF3B-2C9DBD1B333E}" type="presOf" srcId="{95523B26-2F5E-414D-B2FD-6D10F0322F5B}" destId="{F9D5EF55-31C8-4779-8161-0EFE53402C69}" srcOrd="0" destOrd="0" presId="urn:microsoft.com/office/officeart/2005/8/layout/radial1"/>
    <dgm:cxn modelId="{9B80E309-5C59-44FB-BA8F-D75DB004686D}" srcId="{2CBB9553-4602-49DD-A773-644A3831AD41}" destId="{BFD29C01-239C-45B1-9EB0-21D3E277561D}" srcOrd="4" destOrd="0" parTransId="{C860A451-9FDD-4589-AF5F-B05958DC46E3}" sibTransId="{57288DF8-9639-4589-9963-EAF6EF4F07C8}"/>
    <dgm:cxn modelId="{2C9B541D-4C89-4151-ADFE-79A7B7F50834}" srcId="{2CBB9553-4602-49DD-A773-644A3831AD41}" destId="{F1AD1D41-6314-4A21-AFC6-C78481320CCE}" srcOrd="2" destOrd="0" parTransId="{7756FFDA-EF90-4706-8904-C89F6B26A5B7}" sibTransId="{215B61BA-7EC5-49A4-9343-CD80CD3B3611}"/>
    <dgm:cxn modelId="{CD09A7DA-18E4-4335-9497-20F395218A16}" type="presOf" srcId="{2CBB9553-4602-49DD-A773-644A3831AD41}" destId="{244BFDB5-4335-49C9-8E07-BAD4694E8D0A}" srcOrd="0" destOrd="0" presId="urn:microsoft.com/office/officeart/2005/8/layout/radial1"/>
    <dgm:cxn modelId="{EF219872-6638-411C-9CFE-2AF426ED98B7}" type="presOf" srcId="{350AEAC8-051B-4996-B20D-DFCA2D80FADC}" destId="{BB485147-2212-411D-B4C8-2EAACFA7A9C1}" srcOrd="0" destOrd="0" presId="urn:microsoft.com/office/officeart/2005/8/layout/radial1"/>
    <dgm:cxn modelId="{C5ED4060-6B91-4129-9899-23E181993B70}" srcId="{2CBB9553-4602-49DD-A773-644A3831AD41}" destId="{628128EB-E1A5-4043-B5D0-12C0620B3491}" srcOrd="3" destOrd="0" parTransId="{3B67FE12-1A96-497E-A9D4-2EC56B2B6466}" sibTransId="{FC7FEF5C-EF2F-44F0-A62F-B645C83EE9AF}"/>
    <dgm:cxn modelId="{4DB90551-14DE-443A-8FA7-51C2D68ABBD6}" type="presOf" srcId="{A3FA86FE-FBC3-4236-8B08-5506F05819A2}" destId="{1EBFDFD6-570A-4CE2-9A60-EC5EEF8FEB1C}" srcOrd="1" destOrd="0" presId="urn:microsoft.com/office/officeart/2005/8/layout/radial1"/>
    <dgm:cxn modelId="{B94A04F7-7222-4688-A374-F24B458DEE51}" type="presOf" srcId="{C58ACF77-BE0B-4FC3-9F94-BA82D7BF9155}" destId="{C22F31F4-5A0B-41C8-82DC-AB542267DCDE}" srcOrd="0" destOrd="0" presId="urn:microsoft.com/office/officeart/2005/8/layout/radial1"/>
    <dgm:cxn modelId="{57A5AF8E-7226-4BA9-B5D2-EAE206DA49FC}" type="presOf" srcId="{3B67FE12-1A96-497E-A9D4-2EC56B2B6466}" destId="{E1589405-92B7-4628-B740-DCC7FB6A3911}" srcOrd="1" destOrd="0" presId="urn:microsoft.com/office/officeart/2005/8/layout/radial1"/>
    <dgm:cxn modelId="{134E7FBD-64BB-4348-8D60-64FA30FB206C}" type="presParOf" srcId="{474326F7-3E8B-4596-9631-A6A92B9AFFDC}" destId="{244BFDB5-4335-49C9-8E07-BAD4694E8D0A}" srcOrd="0" destOrd="0" presId="urn:microsoft.com/office/officeart/2005/8/layout/radial1"/>
    <dgm:cxn modelId="{66B27BF3-2E7F-4D7D-9EFB-15BFEC7045A8}" type="presParOf" srcId="{474326F7-3E8B-4596-9631-A6A92B9AFFDC}" destId="{3F26314B-A8EA-4B05-B43A-1C5FC5101170}" srcOrd="1" destOrd="0" presId="urn:microsoft.com/office/officeart/2005/8/layout/radial1"/>
    <dgm:cxn modelId="{D04271CF-3A29-43C6-ACEE-90DB8C972980}" type="presParOf" srcId="{3F26314B-A8EA-4B05-B43A-1C5FC5101170}" destId="{6D79385B-A29B-4B6B-B8A6-0A067E7906F7}" srcOrd="0" destOrd="0" presId="urn:microsoft.com/office/officeart/2005/8/layout/radial1"/>
    <dgm:cxn modelId="{2D5B3086-F73F-4B48-9AB5-919A808EB4B2}" type="presParOf" srcId="{474326F7-3E8B-4596-9631-A6A92B9AFFDC}" destId="{C52AFA70-DDE4-43B6-8ABA-29086A073384}" srcOrd="2" destOrd="0" presId="urn:microsoft.com/office/officeart/2005/8/layout/radial1"/>
    <dgm:cxn modelId="{DC578BB7-D4F5-4FE9-BB2B-F0631C17B480}" type="presParOf" srcId="{474326F7-3E8B-4596-9631-A6A92B9AFFDC}" destId="{2109F65F-CA07-41A9-BE92-826E31F31F4D}" srcOrd="3" destOrd="0" presId="urn:microsoft.com/office/officeart/2005/8/layout/radial1"/>
    <dgm:cxn modelId="{6E1E042E-718E-48DC-846D-C6E8291C2316}" type="presParOf" srcId="{2109F65F-CA07-41A9-BE92-826E31F31F4D}" destId="{FC4BF963-067D-4275-8FD2-35F9C24B04CB}" srcOrd="0" destOrd="0" presId="urn:microsoft.com/office/officeart/2005/8/layout/radial1"/>
    <dgm:cxn modelId="{A2E7E86F-F5FE-4ACC-AD73-879774810659}" type="presParOf" srcId="{474326F7-3E8B-4596-9631-A6A92B9AFFDC}" destId="{C22F31F4-5A0B-41C8-82DC-AB542267DCDE}" srcOrd="4" destOrd="0" presId="urn:microsoft.com/office/officeart/2005/8/layout/radial1"/>
    <dgm:cxn modelId="{2384AA84-D27A-421A-8623-68AFBDB974E5}" type="presParOf" srcId="{474326F7-3E8B-4596-9631-A6A92B9AFFDC}" destId="{E9E0D0BA-EC46-4A8A-A3EF-5B64B8FFF63C}" srcOrd="5" destOrd="0" presId="urn:microsoft.com/office/officeart/2005/8/layout/radial1"/>
    <dgm:cxn modelId="{8E18C8F0-879B-4801-8916-29A5897384AB}" type="presParOf" srcId="{E9E0D0BA-EC46-4A8A-A3EF-5B64B8FFF63C}" destId="{9CFB4D68-C940-44C3-ADD9-D89FB3A924BE}" srcOrd="0" destOrd="0" presId="urn:microsoft.com/office/officeart/2005/8/layout/radial1"/>
    <dgm:cxn modelId="{C5441460-5267-4CAA-90B5-26BAAA5CEA0A}" type="presParOf" srcId="{474326F7-3E8B-4596-9631-A6A92B9AFFDC}" destId="{1982BD61-D446-42DB-946D-EF3B8F28FD7C}" srcOrd="6" destOrd="0" presId="urn:microsoft.com/office/officeart/2005/8/layout/radial1"/>
    <dgm:cxn modelId="{2DEBA228-CB2C-49B4-AE15-33E074A65D55}" type="presParOf" srcId="{474326F7-3E8B-4596-9631-A6A92B9AFFDC}" destId="{F7CC548D-9E30-497B-B500-3B559B3B90AD}" srcOrd="7" destOrd="0" presId="urn:microsoft.com/office/officeart/2005/8/layout/radial1"/>
    <dgm:cxn modelId="{DEC33CA6-C5FB-4217-B8C5-A55339C1C8E5}" type="presParOf" srcId="{F7CC548D-9E30-497B-B500-3B559B3B90AD}" destId="{E1589405-92B7-4628-B740-DCC7FB6A3911}" srcOrd="0" destOrd="0" presId="urn:microsoft.com/office/officeart/2005/8/layout/radial1"/>
    <dgm:cxn modelId="{BD690998-036A-4AC8-9686-F7C50F5B5C9D}" type="presParOf" srcId="{474326F7-3E8B-4596-9631-A6A92B9AFFDC}" destId="{2CA7C49B-E186-4051-B397-F242C9BBC7B9}" srcOrd="8" destOrd="0" presId="urn:microsoft.com/office/officeart/2005/8/layout/radial1"/>
    <dgm:cxn modelId="{4AD00740-15BA-4F22-9DA0-2AD60992BB1C}" type="presParOf" srcId="{474326F7-3E8B-4596-9631-A6A92B9AFFDC}" destId="{0F2F2DDF-D4A5-476D-90EB-BBA1AE219156}" srcOrd="9" destOrd="0" presId="urn:microsoft.com/office/officeart/2005/8/layout/radial1"/>
    <dgm:cxn modelId="{93CF5A2B-2D10-44F3-9CFE-147D3B175755}" type="presParOf" srcId="{0F2F2DDF-D4A5-476D-90EB-BBA1AE219156}" destId="{C27C9168-E0E8-4A43-AE88-9632248C5142}" srcOrd="0" destOrd="0" presId="urn:microsoft.com/office/officeart/2005/8/layout/radial1"/>
    <dgm:cxn modelId="{B1583862-356F-4354-84B1-E19A719A487D}" type="presParOf" srcId="{474326F7-3E8B-4596-9631-A6A92B9AFFDC}" destId="{DBDF4FCB-99B4-45B3-8479-574E9CD81283}" srcOrd="10" destOrd="0" presId="urn:microsoft.com/office/officeart/2005/8/layout/radial1"/>
    <dgm:cxn modelId="{6E20CDD8-D33B-4983-8425-F97D99846F58}" type="presParOf" srcId="{474326F7-3E8B-4596-9631-A6A92B9AFFDC}" destId="{8761AD9C-D613-400F-AC51-8E6F65F003EB}" srcOrd="11" destOrd="0" presId="urn:microsoft.com/office/officeart/2005/8/layout/radial1"/>
    <dgm:cxn modelId="{151BC609-4E74-4E9C-8EA8-E470E8CB88FD}" type="presParOf" srcId="{8761AD9C-D613-400F-AC51-8E6F65F003EB}" destId="{3B2483DB-1EED-4072-8BB7-26BDC7C68FB4}" srcOrd="0" destOrd="0" presId="urn:microsoft.com/office/officeart/2005/8/layout/radial1"/>
    <dgm:cxn modelId="{6E3048EE-9EBD-4551-9200-AF2E1F5C7428}" type="presParOf" srcId="{474326F7-3E8B-4596-9631-A6A92B9AFFDC}" destId="{F9D5EF55-31C8-4779-8161-0EFE53402C69}" srcOrd="12" destOrd="0" presId="urn:microsoft.com/office/officeart/2005/8/layout/radial1"/>
    <dgm:cxn modelId="{703C253E-F2FD-4DE4-86A2-F320C818976E}" type="presParOf" srcId="{474326F7-3E8B-4596-9631-A6A92B9AFFDC}" destId="{D9CC11A3-1E13-40A3-A44E-90F3232F93D2}" srcOrd="13" destOrd="0" presId="urn:microsoft.com/office/officeart/2005/8/layout/radial1"/>
    <dgm:cxn modelId="{A6DDDCEF-77D4-4592-9A0D-2BBF3C84EC82}" type="presParOf" srcId="{D9CC11A3-1E13-40A3-A44E-90F3232F93D2}" destId="{1EBFDFD6-570A-4CE2-9A60-EC5EEF8FEB1C}" srcOrd="0" destOrd="0" presId="urn:microsoft.com/office/officeart/2005/8/layout/radial1"/>
    <dgm:cxn modelId="{F6B11B17-83C3-4B7D-9415-7E6A942E489C}" type="presParOf" srcId="{474326F7-3E8B-4596-9631-A6A92B9AFFDC}" destId="{46967CDE-D74E-47B5-BAE8-70927EED2AF7}" srcOrd="14" destOrd="0" presId="urn:microsoft.com/office/officeart/2005/8/layout/radial1"/>
    <dgm:cxn modelId="{F7711541-3175-4585-A122-F997A82F89C4}" type="presParOf" srcId="{474326F7-3E8B-4596-9631-A6A92B9AFFDC}" destId="{BB485147-2212-411D-B4C8-2EAACFA7A9C1}" srcOrd="15" destOrd="0" presId="urn:microsoft.com/office/officeart/2005/8/layout/radial1"/>
    <dgm:cxn modelId="{DC964671-2C1A-4C38-8BB5-B291B2D9EFF2}" type="presParOf" srcId="{BB485147-2212-411D-B4C8-2EAACFA7A9C1}" destId="{742906E8-2E1A-4287-82FF-43B73178FCF6}" srcOrd="0" destOrd="0" presId="urn:microsoft.com/office/officeart/2005/8/layout/radial1"/>
    <dgm:cxn modelId="{87282F64-3065-4E2A-A310-52370DE7EE7C}" type="presParOf" srcId="{474326F7-3E8B-4596-9631-A6A92B9AFFDC}" destId="{92EB97EE-2617-42C8-9903-64EA6A6E899B}" srcOrd="16"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29"/>
          <p:cNvSpPr>
            <a:spLocks noGrp="1"/>
          </p:cNvSpPr>
          <p:nvPr>
            <p:ph type="dt" sz="half" idx="10"/>
          </p:nvPr>
        </p:nvSpPr>
        <p:spPr/>
        <p:txBody>
          <a:bodyPr/>
          <a:lstStyle>
            <a:lvl1pPr>
              <a:defRPr smtClean="0">
                <a:solidFill>
                  <a:srgbClr val="FFFFFF"/>
                </a:solidFill>
              </a:defRPr>
            </a:lvl1pPr>
            <a:extLst/>
          </a:lstStyle>
          <a:p>
            <a:pPr>
              <a:defRPr/>
            </a:pPr>
            <a:fld id="{02A4B49B-2F27-41F2-8732-0C13261421A8}" type="datetimeFigureOut">
              <a:rPr lang="en-US"/>
              <a:pPr>
                <a:defRPr/>
              </a:pPr>
              <a:t>8/25/2008</a:t>
            </a:fld>
            <a:endParaRPr lang="en-US"/>
          </a:p>
        </p:txBody>
      </p:sp>
      <p:sp>
        <p:nvSpPr>
          <p:cNvPr id="6"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7"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9E3CADC4-885B-4415-8BC8-1EC1D9AFEA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0719C5F-FC2C-4A91-9693-112AB0DC59AB}" type="datetimeFigureOut">
              <a:rPr lang="en-US"/>
              <a:pPr>
                <a:defRPr/>
              </a:pPr>
              <a:t>8/25/2008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DA174E4-45C9-4100-AC48-FB0E370A42F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39549E6-FE90-4B88-A97E-B4650FCFFF35}" type="datetimeFigureOut">
              <a:rPr lang="en-US"/>
              <a:pPr>
                <a:defRPr/>
              </a:pPr>
              <a:t>8/25/2008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EF37319-18B5-4D58-B0BF-E8AF523754D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832BAE51-ED82-4336-846B-AC813EE1EF0B}" type="datetimeFigureOut">
              <a:rPr lang="en-US"/>
              <a:pPr>
                <a:defRPr/>
              </a:pPr>
              <a:t>8/25/2008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1C1DC21-CEF6-4581-9421-EF62A5E8F3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A82980D3-B73E-4F1C-8936-3066220F1EB5}" type="datetimeFigureOut">
              <a:rPr lang="en-US"/>
              <a:pPr>
                <a:defRPr/>
              </a:pPr>
              <a:t>8/25/2008</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5A948160-9A5A-475F-949B-AF134C56607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F54D0B1F-A755-46F5-BC0F-51EBAE0D86FD}" type="datetimeFigureOut">
              <a:rPr lang="en-US"/>
              <a:pPr>
                <a:defRPr/>
              </a:pPr>
              <a:t>8/25/2008</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7A9AAE0-BCA9-4D74-9F82-A4A8B0B7471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FC6CB84F-96FB-4B78-9136-D1C7EB9797C9}" type="datetimeFigureOut">
              <a:rPr lang="en-US"/>
              <a:pPr>
                <a:defRPr/>
              </a:pPr>
              <a:t>8/25/2008</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9356B023-8B69-4171-B542-3874B0195C7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E487E8D-DA7A-48BE-A36A-0C0FBDC08450}" type="datetimeFigureOut">
              <a:rPr lang="en-US"/>
              <a:pPr>
                <a:defRPr/>
              </a:pPr>
              <a:t>8/25/2008</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35E574B8-D012-427C-9E6E-E9E81CFD02F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E8351EF-A522-4940-81FC-6F6586CA7A09}" type="datetimeFigureOut">
              <a:rPr lang="en-US"/>
              <a:pPr>
                <a:defRPr/>
              </a:pPr>
              <a:t>8/25/2008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8B0A000-7A4A-4973-9F42-4433AB1DD54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D8BF448C-C92E-47E0-AAC7-87B5C7365587}" type="datetimeFigureOut">
              <a:rPr lang="en-US"/>
              <a:pPr>
                <a:defRPr/>
              </a:pPr>
              <a:t>8/25/2008</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5165EC41-3AE7-45D1-8791-5FB3A7926FB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202EF94C-0CFE-4378-8F91-2D199A618DF1}" type="datetimeFigureOut">
              <a:rPr lang="en-US"/>
              <a:pPr>
                <a:defRPr/>
              </a:pPr>
              <a:t>8/25/2008</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2C370346-C698-404B-AA13-86C3327333B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8A6452CC-7C81-4F58-A5AE-37800CCE3EAA}" type="datetimeFigureOut">
              <a:rPr lang="en-US"/>
              <a:pPr>
                <a:defRPr/>
              </a:pPr>
              <a:t>8/25/2008</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BC236CF6-E9EC-4353-85AF-33D2A3A1E6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9" r:id="rId3"/>
    <p:sldLayoutId id="2147483710" r:id="rId4"/>
    <p:sldLayoutId id="2147483711" r:id="rId5"/>
    <p:sldLayoutId id="2147483712" r:id="rId6"/>
    <p:sldLayoutId id="2147483706" r:id="rId7"/>
    <p:sldLayoutId id="2147483713" r:id="rId8"/>
    <p:sldLayoutId id="2147483714" r:id="rId9"/>
    <p:sldLayoutId id="2147483705" r:id="rId10"/>
    <p:sldLayoutId id="2147483704"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7" descr="bsel_facility.jpg"/>
          <p:cNvPicPr>
            <a:picLocks noChangeAspect="1"/>
          </p:cNvPicPr>
          <p:nvPr/>
        </p:nvPicPr>
        <p:blipFill>
          <a:blip r:embed="rId2"/>
          <a:srcRect b="21875"/>
          <a:stretch>
            <a:fillRect/>
          </a:stretch>
        </p:blipFill>
        <p:spPr bwMode="auto">
          <a:xfrm>
            <a:off x="0" y="0"/>
            <a:ext cx="9144000" cy="5715000"/>
          </a:xfrm>
          <a:prstGeom prst="rect">
            <a:avLst/>
          </a:prstGeom>
          <a:noFill/>
          <a:ln w="9525">
            <a:noFill/>
            <a:miter lim="800000"/>
            <a:headEnd/>
            <a:tailEnd/>
          </a:ln>
        </p:spPr>
      </p:pic>
      <p:sp>
        <p:nvSpPr>
          <p:cNvPr id="2" name="Title 1"/>
          <p:cNvSpPr>
            <a:spLocks noGrp="1"/>
          </p:cNvSpPr>
          <p:nvPr>
            <p:ph type="ctrTitle"/>
          </p:nvPr>
        </p:nvSpPr>
        <p:spPr>
          <a:xfrm>
            <a:off x="2438400" y="5715000"/>
            <a:ext cx="6172200" cy="1143000"/>
          </a:xfrm>
        </p:spPr>
        <p:txBody>
          <a:bodyPr>
            <a:noAutofit/>
          </a:bodyPr>
          <a:lstStyle/>
          <a:p>
            <a:pPr algn="l" fontAlgn="auto">
              <a:spcAft>
                <a:spcPts val="0"/>
              </a:spcAft>
              <a:defRPr/>
            </a:pPr>
            <a:r>
              <a:rPr lang="en-US" sz="5400" dirty="0" smtClean="0">
                <a:solidFill>
                  <a:srgbClr val="00B050"/>
                </a:solidFill>
                <a:effectLst/>
                <a:latin typeface="Arial Narrow" pitchFamily="34" charset="0"/>
              </a:rPr>
              <a:t>BSEL</a:t>
            </a:r>
            <a:br>
              <a:rPr lang="en-US" sz="5400" dirty="0" smtClean="0">
                <a:solidFill>
                  <a:srgbClr val="00B050"/>
                </a:solidFill>
                <a:effectLst/>
                <a:latin typeface="Arial Narrow" pitchFamily="34" charset="0"/>
              </a:rPr>
            </a:br>
            <a:r>
              <a:rPr lang="en-US" sz="2000" dirty="0" smtClean="0">
                <a:solidFill>
                  <a:srgbClr val="00B050"/>
                </a:solidFill>
                <a:effectLst/>
                <a:latin typeface="Arial Narrow" pitchFamily="34" charset="0"/>
              </a:rPr>
              <a:t>BioProducts, Sciences, and Engineering Laboratory</a:t>
            </a:r>
            <a:endParaRPr lang="en-US" sz="5400" dirty="0">
              <a:solidFill>
                <a:srgbClr val="00B050"/>
              </a:solidFill>
              <a:effectLst/>
              <a:latin typeface="Arial Narrow" pitchFamily="34" charset="0"/>
            </a:endParaRPr>
          </a:p>
        </p:txBody>
      </p:sp>
      <p:pic>
        <p:nvPicPr>
          <p:cNvPr id="13315" name="Picture 5" descr="WSU-Logo.gif"/>
          <p:cNvPicPr>
            <a:picLocks noChangeAspect="1"/>
          </p:cNvPicPr>
          <p:nvPr/>
        </p:nvPicPr>
        <p:blipFill>
          <a:blip r:embed="rId3"/>
          <a:srcRect/>
          <a:stretch>
            <a:fillRect/>
          </a:stretch>
        </p:blipFill>
        <p:spPr bwMode="auto">
          <a:xfrm>
            <a:off x="0" y="5773738"/>
            <a:ext cx="2362200" cy="1025525"/>
          </a:xfrm>
          <a:prstGeom prst="rect">
            <a:avLst/>
          </a:prstGeom>
          <a:noFill/>
          <a:ln w="9525">
            <a:noFill/>
            <a:miter lim="800000"/>
            <a:headEnd/>
            <a:tailEnd/>
          </a:ln>
        </p:spPr>
      </p:pic>
      <p:sp>
        <p:nvSpPr>
          <p:cNvPr id="9" name="Rectangle 8"/>
          <p:cNvSpPr/>
          <p:nvPr/>
        </p:nvSpPr>
        <p:spPr>
          <a:xfrm>
            <a:off x="914401" y="381000"/>
            <a:ext cx="7315199" cy="212365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4400" b="1" dirty="0">
                <a:ln w="11430">
                  <a:solidFill>
                    <a:srgbClr val="00B050"/>
                  </a:solidFill>
                </a:ln>
                <a:solidFill>
                  <a:srgbClr val="92D050"/>
                </a:solidFill>
                <a:effectLst>
                  <a:outerShdw blurRad="50800" dist="39000" dir="5460000" algn="tl">
                    <a:srgbClr val="000000">
                      <a:alpha val="38000"/>
                    </a:srgbClr>
                  </a:outerShdw>
                </a:effectLst>
                <a:latin typeface="+mn-lt"/>
              </a:rPr>
              <a:t>The Direction of Research</a:t>
            </a:r>
            <a:br>
              <a:rPr lang="en-US" sz="4400" b="1" dirty="0">
                <a:ln w="11430">
                  <a:solidFill>
                    <a:srgbClr val="00B050"/>
                  </a:solidFill>
                </a:ln>
                <a:solidFill>
                  <a:srgbClr val="92D050"/>
                </a:solidFill>
                <a:effectLst>
                  <a:outerShdw blurRad="50800" dist="39000" dir="5460000" algn="tl">
                    <a:srgbClr val="000000">
                      <a:alpha val="38000"/>
                    </a:srgbClr>
                  </a:outerShdw>
                </a:effectLst>
                <a:latin typeface="+mn-lt"/>
              </a:rPr>
            </a:br>
            <a:r>
              <a:rPr lang="en-US" sz="4400" b="1" dirty="0">
                <a:ln w="11430">
                  <a:solidFill>
                    <a:srgbClr val="00B050"/>
                  </a:solidFill>
                </a:ln>
                <a:solidFill>
                  <a:srgbClr val="92D050"/>
                </a:solidFill>
                <a:effectLst>
                  <a:outerShdw blurRad="50800" dist="39000" dir="5460000" algn="tl">
                    <a:srgbClr val="000000">
                      <a:alpha val="38000"/>
                    </a:srgbClr>
                  </a:outerShdw>
                </a:effectLst>
                <a:latin typeface="+mn-lt"/>
              </a:rPr>
              <a:t>at BSEL: Bioproducts,</a:t>
            </a:r>
            <a:br>
              <a:rPr lang="en-US" sz="4400" b="1" dirty="0">
                <a:ln w="11430">
                  <a:solidFill>
                    <a:srgbClr val="00B050"/>
                  </a:solidFill>
                </a:ln>
                <a:solidFill>
                  <a:srgbClr val="92D050"/>
                </a:solidFill>
                <a:effectLst>
                  <a:outerShdw blurRad="50800" dist="39000" dir="5460000" algn="tl">
                    <a:srgbClr val="000000">
                      <a:alpha val="38000"/>
                    </a:srgbClr>
                  </a:outerShdw>
                </a:effectLst>
                <a:latin typeface="+mn-lt"/>
              </a:rPr>
            </a:br>
            <a:r>
              <a:rPr lang="en-US" sz="4400" b="1" dirty="0">
                <a:ln w="11430">
                  <a:solidFill>
                    <a:srgbClr val="00B050"/>
                  </a:solidFill>
                </a:ln>
                <a:solidFill>
                  <a:srgbClr val="92D050"/>
                </a:solidFill>
                <a:effectLst>
                  <a:outerShdw blurRad="50800" dist="39000" dir="5460000" algn="tl">
                    <a:srgbClr val="000000">
                      <a:alpha val="38000"/>
                    </a:srgbClr>
                  </a:outerShdw>
                </a:effectLst>
                <a:latin typeface="+mn-lt"/>
              </a:rPr>
              <a:t>Bioprocesses &amp; Bioenergy</a:t>
            </a:r>
            <a:endParaRPr lang="en-US" sz="4400" b="1" dirty="0">
              <a:ln w="11430">
                <a:solidFill>
                  <a:srgbClr val="00B050"/>
                </a:solidFill>
              </a:ln>
              <a:solidFill>
                <a:srgbClr val="92D050"/>
              </a:solidFill>
              <a:effectLst>
                <a:outerShdw blurRad="50800" dist="39000" dir="5460000" algn="tl">
                  <a:srgbClr val="000000">
                    <a:alpha val="38000"/>
                  </a:srgbClr>
                </a:outerShdw>
              </a:effectLst>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a:xfrm>
            <a:off x="457200" y="1481138"/>
            <a:ext cx="6553200" cy="3243262"/>
          </a:xfrm>
        </p:spPr>
        <p:txBody>
          <a:bodyPr/>
          <a:lstStyle/>
          <a:p>
            <a:pPr>
              <a:lnSpc>
                <a:spcPct val="120000"/>
              </a:lnSpc>
              <a:spcBef>
                <a:spcPct val="0"/>
              </a:spcBef>
              <a:spcAft>
                <a:spcPts val="1800"/>
              </a:spcAft>
            </a:pPr>
            <a:r>
              <a:rPr lang="en-US" sz="1600" b="1" smtClean="0"/>
              <a:t>BSEL represents an exciting new joint venture between WSU and PNNL</a:t>
            </a:r>
          </a:p>
          <a:p>
            <a:pPr>
              <a:lnSpc>
                <a:spcPct val="120000"/>
              </a:lnSpc>
              <a:spcBef>
                <a:spcPct val="0"/>
              </a:spcBef>
              <a:spcAft>
                <a:spcPts val="1800"/>
              </a:spcAft>
            </a:pPr>
            <a:r>
              <a:rPr lang="en-US" sz="1600" b="1" smtClean="0"/>
              <a:t>Successful partnerships will be the key to success</a:t>
            </a:r>
          </a:p>
          <a:p>
            <a:pPr>
              <a:lnSpc>
                <a:spcPct val="120000"/>
              </a:lnSpc>
              <a:spcBef>
                <a:spcPct val="0"/>
              </a:spcBef>
              <a:spcAft>
                <a:spcPts val="1800"/>
              </a:spcAft>
            </a:pPr>
            <a:r>
              <a:rPr lang="en-US" sz="1600" b="1" smtClean="0"/>
              <a:t>New facility with many opportunities to participate in the research</a:t>
            </a:r>
          </a:p>
          <a:p>
            <a:pPr>
              <a:lnSpc>
                <a:spcPct val="120000"/>
              </a:lnSpc>
              <a:spcBef>
                <a:spcPct val="0"/>
              </a:spcBef>
              <a:spcAft>
                <a:spcPts val="1800"/>
              </a:spcAft>
            </a:pPr>
            <a:r>
              <a:rPr lang="en-US" sz="1600" b="1" smtClean="0"/>
              <a:t>Research will open many new avenues to better utilize the State’s bioresources</a:t>
            </a:r>
          </a:p>
          <a:p>
            <a:pPr>
              <a:lnSpc>
                <a:spcPct val="120000"/>
              </a:lnSpc>
              <a:spcBef>
                <a:spcPct val="0"/>
              </a:spcBef>
              <a:spcAft>
                <a:spcPts val="1800"/>
              </a:spcAft>
            </a:pPr>
            <a:r>
              <a:rPr lang="en-US" sz="1600" b="1" smtClean="0"/>
              <a:t>Focus on sustainable, renewable resources</a:t>
            </a:r>
          </a:p>
          <a:p>
            <a:pPr>
              <a:lnSpc>
                <a:spcPct val="120000"/>
              </a:lnSpc>
              <a:spcBef>
                <a:spcPct val="0"/>
              </a:spcBef>
              <a:spcAft>
                <a:spcPts val="1800"/>
              </a:spcAft>
            </a:pPr>
            <a:r>
              <a:rPr lang="en-US" sz="1600" b="1" smtClean="0"/>
              <a:t>End results: economic growth, improved competitive position, better environment</a:t>
            </a:r>
          </a:p>
        </p:txBody>
      </p:sp>
      <p:sp>
        <p:nvSpPr>
          <p:cNvPr id="3" name="Title 2"/>
          <p:cNvSpPr>
            <a:spLocks noGrp="1"/>
          </p:cNvSpPr>
          <p:nvPr>
            <p:ph type="title"/>
          </p:nvPr>
        </p:nvSpPr>
        <p:spPr/>
        <p:txBody>
          <a:bodyPr/>
          <a:lstStyle/>
          <a:p>
            <a:pPr fontAlgn="auto">
              <a:spcAft>
                <a:spcPts val="0"/>
              </a:spcAft>
              <a:defRPr/>
            </a:pPr>
            <a:r>
              <a:rPr lang="en-US" dirty="0" smtClean="0"/>
              <a:t>Conclusion</a:t>
            </a:r>
            <a:endParaRPr lang="en-US" dirty="0"/>
          </a:p>
        </p:txBody>
      </p:sp>
      <p:pic>
        <p:nvPicPr>
          <p:cNvPr id="22531" name="Picture 3" descr="biofuel-conversion.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6400800" y="3581400"/>
            <a:ext cx="2743200" cy="31527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C:\Documents and Settings\Keith Thomsen\Local Settings\Temporary Internet Files\Content.IE5\QWA3PGGX\MPj04385800000[1].jpg"/>
          <p:cNvPicPr>
            <a:picLocks noChangeAspect="1" noChangeArrowheads="1"/>
          </p:cNvPicPr>
          <p:nvPr/>
        </p:nvPicPr>
        <p:blipFill>
          <a:blip r:embed="rId2"/>
          <a:srcRect/>
          <a:stretch>
            <a:fillRect/>
          </a:stretch>
        </p:blipFill>
        <p:spPr bwMode="auto">
          <a:xfrm>
            <a:off x="5562600" y="1447800"/>
            <a:ext cx="3319463" cy="2209800"/>
          </a:xfrm>
          <a:prstGeom prst="rect">
            <a:avLst/>
          </a:prstGeom>
          <a:noFill/>
          <a:ln w="9525">
            <a:noFill/>
            <a:miter lim="800000"/>
            <a:headEnd/>
            <a:tailEnd/>
          </a:ln>
        </p:spPr>
      </p:pic>
      <p:sp>
        <p:nvSpPr>
          <p:cNvPr id="2" name="Content Placeholder 1"/>
          <p:cNvSpPr>
            <a:spLocks noGrp="1"/>
          </p:cNvSpPr>
          <p:nvPr>
            <p:ph idx="1"/>
          </p:nvPr>
        </p:nvSpPr>
        <p:spPr>
          <a:xfrm>
            <a:off x="457200" y="1481138"/>
            <a:ext cx="5029200" cy="4094162"/>
          </a:xfrm>
        </p:spPr>
        <p:txBody>
          <a:bodyPr lIns="0" tIns="0" rIns="0" bIns="0">
            <a:normAutofit fontScale="85000" lnSpcReduction="10000"/>
          </a:bodyPr>
          <a:lstStyle/>
          <a:p>
            <a:pPr marL="344488" indent="-344488" fontAlgn="auto">
              <a:spcBef>
                <a:spcPts val="0"/>
              </a:spcBef>
              <a:spcAft>
                <a:spcPts val="2400"/>
              </a:spcAft>
              <a:buSzPct val="100000"/>
              <a:buFont typeface="+mj-lt"/>
              <a:buAutoNum type="arabicPeriod"/>
              <a:defRPr/>
            </a:pPr>
            <a:r>
              <a:rPr lang="en-US" sz="2000" b="1" dirty="0" smtClean="0">
                <a:solidFill>
                  <a:schemeClr val="accent1"/>
                </a:solidFill>
              </a:rPr>
              <a:t>To develop and transform abundant and renewable bioresources through targeted research, development, demonstration and commercialization of bioproducts, bioprocesses and bioenergy supported by a wide variety of public and private partnerships.</a:t>
            </a:r>
          </a:p>
          <a:p>
            <a:pPr marL="344488" indent="-344488" fontAlgn="auto">
              <a:spcBef>
                <a:spcPts val="0"/>
              </a:spcBef>
              <a:spcAft>
                <a:spcPts val="2400"/>
              </a:spcAft>
              <a:buSzPct val="100000"/>
              <a:buFont typeface="+mj-lt"/>
              <a:buAutoNum type="arabicPeriod"/>
              <a:defRPr/>
            </a:pPr>
            <a:r>
              <a:rPr lang="en-US" sz="2000" b="1" dirty="0" smtClean="0">
                <a:solidFill>
                  <a:schemeClr val="accent1"/>
                </a:solidFill>
              </a:rPr>
              <a:t>To provide a quality and rigorous education in the sciences and engineering required to conduct an active program of research, discovery and commercialization while integrating the teaching and research missions; and to provide for all students experiences that will facilitate their becoming and continuing to be scientifically and mathematically literate citizens.</a:t>
            </a:r>
          </a:p>
        </p:txBody>
      </p:sp>
      <p:sp>
        <p:nvSpPr>
          <p:cNvPr id="3" name="Title 2"/>
          <p:cNvSpPr>
            <a:spLocks noGrp="1"/>
          </p:cNvSpPr>
          <p:nvPr>
            <p:ph type="title"/>
          </p:nvPr>
        </p:nvSpPr>
        <p:spPr/>
        <p:txBody>
          <a:bodyPr/>
          <a:lstStyle/>
          <a:p>
            <a:pPr fontAlgn="auto">
              <a:spcAft>
                <a:spcPts val="0"/>
              </a:spcAft>
              <a:defRPr/>
            </a:pPr>
            <a:r>
              <a:rPr lang="en-US" dirty="0" smtClean="0"/>
              <a:t>The BSEL Mission</a:t>
            </a:r>
            <a:endParaRPr lang="en-US" dirty="0"/>
          </a:p>
        </p:txBody>
      </p:sp>
      <p:pic>
        <p:nvPicPr>
          <p:cNvPr id="14340" name="Picture 5" descr="C:\Documents and Settings\Keith Thomsen\Local Settings\Temporary Internet Files\Content.IE5\V1F69GWQ\MPj04004250000[1].jpg"/>
          <p:cNvPicPr>
            <a:picLocks noChangeAspect="1" noChangeArrowheads="1"/>
          </p:cNvPicPr>
          <p:nvPr/>
        </p:nvPicPr>
        <p:blipFill>
          <a:blip r:embed="rId3"/>
          <a:srcRect/>
          <a:stretch>
            <a:fillRect/>
          </a:stretch>
        </p:blipFill>
        <p:spPr bwMode="auto">
          <a:xfrm>
            <a:off x="7386638" y="3200400"/>
            <a:ext cx="1681162" cy="1660525"/>
          </a:xfrm>
          <a:prstGeom prst="rect">
            <a:avLst/>
          </a:prstGeom>
          <a:noFill/>
          <a:ln w="9525">
            <a:noFill/>
            <a:miter lim="800000"/>
            <a:headEnd/>
            <a:tailEnd/>
          </a:ln>
        </p:spPr>
      </p:pic>
      <p:pic>
        <p:nvPicPr>
          <p:cNvPr id="14341" name="Picture 7" descr="C:\Documents and Settings\Keith Thomsen\Local Settings\Temporary Internet Files\Content.IE5\QWA3PGGX\MPj04225910000[1].jpg"/>
          <p:cNvPicPr>
            <a:picLocks noChangeAspect="1" noChangeArrowheads="1"/>
          </p:cNvPicPr>
          <p:nvPr/>
        </p:nvPicPr>
        <p:blipFill>
          <a:blip r:embed="rId4"/>
          <a:srcRect/>
          <a:stretch>
            <a:fillRect/>
          </a:stretch>
        </p:blipFill>
        <p:spPr bwMode="auto">
          <a:xfrm>
            <a:off x="5715000" y="4800600"/>
            <a:ext cx="2663825" cy="17764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fontAlgn="auto">
              <a:spcAft>
                <a:spcPts val="0"/>
              </a:spcAft>
              <a:defRPr/>
            </a:pPr>
            <a:r>
              <a:rPr lang="en-US" dirty="0" smtClean="0"/>
              <a:t>Partnerships are Essential</a:t>
            </a:r>
            <a:endParaRPr lang="en-US" dirty="0"/>
          </a:p>
        </p:txBody>
      </p:sp>
      <p:graphicFrame>
        <p:nvGraphicFramePr>
          <p:cNvPr id="31" name="Diagram 30"/>
          <p:cNvGraphicFramePr/>
          <p:nvPr/>
        </p:nvGraphicFramePr>
        <p:xfrm>
          <a:off x="381000" y="939800"/>
          <a:ext cx="8534400"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6629400" cy="4525962"/>
          </a:xfrm>
        </p:spPr>
        <p:txBody>
          <a:bodyPr>
            <a:normAutofit fontScale="92500" lnSpcReduction="20000"/>
          </a:bodyPr>
          <a:lstStyle/>
          <a:p>
            <a:pPr marL="112713" indent="-3175" fontAlgn="auto">
              <a:spcAft>
                <a:spcPts val="1200"/>
              </a:spcAft>
              <a:buFont typeface="Wingdings 3"/>
              <a:buNone/>
              <a:defRPr/>
            </a:pPr>
            <a:r>
              <a:rPr lang="en-US" b="1" dirty="0" smtClean="0">
                <a:solidFill>
                  <a:schemeClr val="accent1">
                    <a:lumMod val="75000"/>
                  </a:schemeClr>
                </a:solidFill>
              </a:rPr>
              <a:t>Bioresources can be used as feedstocks for:</a:t>
            </a:r>
          </a:p>
          <a:p>
            <a:pPr marL="365760" indent="-256032" fontAlgn="auto">
              <a:spcAft>
                <a:spcPts val="1200"/>
              </a:spcAft>
              <a:buFont typeface="Wingdings 3"/>
              <a:buChar char=""/>
              <a:defRPr/>
            </a:pPr>
            <a:r>
              <a:rPr lang="en-US" b="1" dirty="0" smtClean="0">
                <a:solidFill>
                  <a:schemeClr val="accent1">
                    <a:lumMod val="75000"/>
                  </a:schemeClr>
                </a:solidFill>
              </a:rPr>
              <a:t>Bioproducts:</a:t>
            </a:r>
            <a:r>
              <a:rPr lang="en-US" dirty="0" smtClean="0">
                <a:solidFill>
                  <a:schemeClr val="accent1">
                    <a:lumMod val="75000"/>
                  </a:schemeClr>
                </a:solidFill>
              </a:rPr>
              <a:t> useful non-energy products derived from bioresources.</a:t>
            </a:r>
          </a:p>
          <a:p>
            <a:pPr marL="365760" indent="-256032" fontAlgn="auto">
              <a:spcAft>
                <a:spcPts val="1200"/>
              </a:spcAft>
              <a:buFont typeface="Wingdings 3"/>
              <a:buChar char=""/>
              <a:defRPr/>
            </a:pPr>
            <a:r>
              <a:rPr lang="en-US" b="1" dirty="0" smtClean="0">
                <a:solidFill>
                  <a:schemeClr val="accent1">
                    <a:lumMod val="75000"/>
                  </a:schemeClr>
                </a:solidFill>
              </a:rPr>
              <a:t>Biopower: </a:t>
            </a:r>
            <a:r>
              <a:rPr lang="en-US" dirty="0" smtClean="0">
                <a:solidFill>
                  <a:schemeClr val="accent1">
                    <a:lumMod val="75000"/>
                  </a:schemeClr>
                </a:solidFill>
              </a:rPr>
              <a:t>biomass power systems that use biomass feedstocks instead of traditional fossil fuels (natural gas, oil or coal) to produce electricity.</a:t>
            </a:r>
          </a:p>
          <a:p>
            <a:pPr marL="365760" indent="-256032" fontAlgn="auto">
              <a:spcAft>
                <a:spcPts val="1200"/>
              </a:spcAft>
              <a:buFont typeface="Wingdings 3"/>
              <a:buChar char=""/>
              <a:defRPr/>
            </a:pPr>
            <a:r>
              <a:rPr lang="en-US" b="1" dirty="0" smtClean="0">
                <a:solidFill>
                  <a:schemeClr val="accent1">
                    <a:lumMod val="75000"/>
                  </a:schemeClr>
                </a:solidFill>
              </a:rPr>
              <a:t>Biofuels:</a:t>
            </a:r>
            <a:r>
              <a:rPr lang="en-US" dirty="0" smtClean="0">
                <a:solidFill>
                  <a:schemeClr val="accent1">
                    <a:lumMod val="75000"/>
                  </a:schemeClr>
                </a:solidFill>
              </a:rPr>
              <a:t> liquid or gaseous fuels derived from biomass which substitute for petroleum products such as gasoline or diesel.</a:t>
            </a:r>
          </a:p>
          <a:p>
            <a:pPr marL="365760" indent="-256032" fontAlgn="auto">
              <a:spcAft>
                <a:spcPts val="1200"/>
              </a:spcAft>
              <a:buFont typeface="Wingdings 3"/>
              <a:buChar char=""/>
              <a:defRPr/>
            </a:pPr>
            <a:endParaRPr lang="en-US" dirty="0">
              <a:solidFill>
                <a:schemeClr val="accent1">
                  <a:lumMod val="75000"/>
                </a:schemeClr>
              </a:solidFill>
            </a:endParaRPr>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t>Why the Focus on “Bio” Resources</a:t>
            </a:r>
            <a:endParaRPr lang="en-US" dirty="0"/>
          </a:p>
        </p:txBody>
      </p:sp>
      <p:pic>
        <p:nvPicPr>
          <p:cNvPr id="16387" name="Picture 4" descr="poplars.jpg"/>
          <p:cNvPicPr>
            <a:picLocks noChangeAspect="1"/>
          </p:cNvPicPr>
          <p:nvPr/>
        </p:nvPicPr>
        <p:blipFill>
          <a:blip r:embed="rId2"/>
          <a:srcRect/>
          <a:stretch>
            <a:fillRect/>
          </a:stretch>
        </p:blipFill>
        <p:spPr bwMode="auto">
          <a:xfrm>
            <a:off x="7391400" y="1371600"/>
            <a:ext cx="1612900" cy="1212850"/>
          </a:xfrm>
          <a:prstGeom prst="rect">
            <a:avLst/>
          </a:prstGeom>
          <a:noFill/>
          <a:ln w="9525">
            <a:noFill/>
            <a:miter lim="800000"/>
            <a:headEnd/>
            <a:tailEnd/>
          </a:ln>
        </p:spPr>
      </p:pic>
      <p:pic>
        <p:nvPicPr>
          <p:cNvPr id="16388" name="Picture 3" descr="switchgrass.bmp"/>
          <p:cNvPicPr>
            <a:picLocks noChangeAspect="1"/>
          </p:cNvPicPr>
          <p:nvPr/>
        </p:nvPicPr>
        <p:blipFill>
          <a:blip r:embed="rId3"/>
          <a:srcRect/>
          <a:stretch>
            <a:fillRect/>
          </a:stretch>
        </p:blipFill>
        <p:spPr bwMode="auto">
          <a:xfrm>
            <a:off x="7162800" y="2362200"/>
            <a:ext cx="973138" cy="1333500"/>
          </a:xfrm>
          <a:prstGeom prst="rect">
            <a:avLst/>
          </a:prstGeom>
          <a:noFill/>
          <a:ln w="9525">
            <a:noFill/>
            <a:miter lim="800000"/>
            <a:headEnd/>
            <a:tailEnd/>
          </a:ln>
        </p:spPr>
      </p:pic>
      <p:pic>
        <p:nvPicPr>
          <p:cNvPr id="16389" name="Picture 5" descr="corn.bmp"/>
          <p:cNvPicPr>
            <a:picLocks noChangeAspect="1"/>
          </p:cNvPicPr>
          <p:nvPr/>
        </p:nvPicPr>
        <p:blipFill>
          <a:blip r:embed="rId4"/>
          <a:srcRect l="8807" r="4144" b="7097"/>
          <a:stretch>
            <a:fillRect/>
          </a:stretch>
        </p:blipFill>
        <p:spPr bwMode="auto">
          <a:xfrm>
            <a:off x="7848600" y="3505200"/>
            <a:ext cx="1155700" cy="990600"/>
          </a:xfrm>
          <a:prstGeom prst="rect">
            <a:avLst/>
          </a:prstGeom>
          <a:noFill/>
          <a:ln w="9525">
            <a:noFill/>
            <a:miter lim="800000"/>
            <a:headEnd/>
            <a:tailEnd/>
          </a:ln>
        </p:spPr>
      </p:pic>
      <p:pic>
        <p:nvPicPr>
          <p:cNvPr id="16390" name="Picture 6" descr="logging.bmp"/>
          <p:cNvPicPr>
            <a:picLocks noChangeAspect="1"/>
          </p:cNvPicPr>
          <p:nvPr/>
        </p:nvPicPr>
        <p:blipFill>
          <a:blip r:embed="rId5"/>
          <a:srcRect l="6532" t="8333" r="4681" b="6944"/>
          <a:stretch>
            <a:fillRect/>
          </a:stretch>
        </p:blipFill>
        <p:spPr bwMode="auto">
          <a:xfrm>
            <a:off x="7086600" y="4419600"/>
            <a:ext cx="2057400" cy="1306513"/>
          </a:xfrm>
          <a:prstGeom prst="rect">
            <a:avLst/>
          </a:prstGeom>
          <a:noFill/>
          <a:ln w="9525">
            <a:noFill/>
            <a:miter lim="800000"/>
            <a:headEnd/>
            <a:tailEnd/>
          </a:ln>
        </p:spPr>
      </p:pic>
      <p:pic>
        <p:nvPicPr>
          <p:cNvPr id="16391" name="Picture 4" descr="C:\Documents and Settings\Keith Thomsen\Local Settings\Temporary Internet Files\Content.IE5\TUXDGRGR\MPj04069540000[1].jpg"/>
          <p:cNvPicPr>
            <a:picLocks noChangeAspect="1" noChangeArrowheads="1"/>
          </p:cNvPicPr>
          <p:nvPr/>
        </p:nvPicPr>
        <p:blipFill>
          <a:blip r:embed="rId6"/>
          <a:srcRect/>
          <a:stretch>
            <a:fillRect/>
          </a:stretch>
        </p:blipFill>
        <p:spPr bwMode="auto">
          <a:xfrm>
            <a:off x="7391400" y="5638800"/>
            <a:ext cx="1676400" cy="1117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6858000" cy="4525962"/>
          </a:xfrm>
        </p:spPr>
        <p:txBody>
          <a:bodyPr>
            <a:normAutofit fontScale="85000" lnSpcReduction="10000"/>
          </a:bodyPr>
          <a:lstStyle/>
          <a:p>
            <a:pPr marL="594360" indent="-457200" fontAlgn="auto">
              <a:spcAft>
                <a:spcPts val="1800"/>
              </a:spcAft>
              <a:buClr>
                <a:schemeClr val="accent1">
                  <a:lumMod val="75000"/>
                </a:schemeClr>
              </a:buClr>
              <a:buSzPct val="100000"/>
              <a:buFont typeface="Wingdings 3"/>
              <a:buChar char=""/>
              <a:defRPr/>
            </a:pPr>
            <a:r>
              <a:rPr lang="en-US" dirty="0" smtClean="0">
                <a:solidFill>
                  <a:schemeClr val="accent1">
                    <a:lumMod val="75000"/>
                  </a:schemeClr>
                </a:solidFill>
              </a:rPr>
              <a:t>Can be more sustainable than traditional alternatives (focus on lignocellulosic wastes rather than food-chain crops)</a:t>
            </a:r>
          </a:p>
          <a:p>
            <a:pPr marL="594360" indent="-457200" fontAlgn="auto">
              <a:spcAft>
                <a:spcPts val="1800"/>
              </a:spcAft>
              <a:buClr>
                <a:schemeClr val="accent1">
                  <a:lumMod val="75000"/>
                </a:schemeClr>
              </a:buClr>
              <a:buSzPct val="100000"/>
              <a:buFont typeface="Wingdings 3"/>
              <a:buChar char=""/>
              <a:defRPr/>
            </a:pPr>
            <a:r>
              <a:rPr lang="en-US" dirty="0" smtClean="0">
                <a:solidFill>
                  <a:schemeClr val="accent1">
                    <a:lumMod val="75000"/>
                  </a:schemeClr>
                </a:solidFill>
              </a:rPr>
              <a:t>Domestically produced and support the State’s agriculture economy</a:t>
            </a:r>
          </a:p>
          <a:p>
            <a:pPr marL="594360" indent="-457200" fontAlgn="auto">
              <a:spcAft>
                <a:spcPts val="1800"/>
              </a:spcAft>
              <a:buClr>
                <a:schemeClr val="accent1">
                  <a:lumMod val="75000"/>
                </a:schemeClr>
              </a:buClr>
              <a:buSzPct val="100000"/>
              <a:buFont typeface="Wingdings 3"/>
              <a:buChar char=""/>
              <a:defRPr/>
            </a:pPr>
            <a:r>
              <a:rPr lang="en-US" dirty="0" smtClean="0">
                <a:solidFill>
                  <a:schemeClr val="accent1">
                    <a:lumMod val="75000"/>
                  </a:schemeClr>
                </a:solidFill>
              </a:rPr>
              <a:t>Help reduce dependency on foreign energy </a:t>
            </a:r>
          </a:p>
          <a:p>
            <a:pPr marL="594360" indent="-457200" fontAlgn="auto">
              <a:spcAft>
                <a:spcPts val="1800"/>
              </a:spcAft>
              <a:buClr>
                <a:schemeClr val="accent1">
                  <a:lumMod val="75000"/>
                </a:schemeClr>
              </a:buClr>
              <a:buSzPct val="100000"/>
              <a:buFont typeface="Wingdings 3"/>
              <a:buChar char=""/>
              <a:defRPr/>
            </a:pPr>
            <a:r>
              <a:rPr lang="en-US" dirty="0" smtClean="0">
                <a:solidFill>
                  <a:schemeClr val="accent1">
                    <a:lumMod val="75000"/>
                  </a:schemeClr>
                </a:solidFill>
              </a:rPr>
              <a:t>Support farmers and rural communities (improved economics, new markets, improved competitive position, etc.)</a:t>
            </a:r>
          </a:p>
          <a:p>
            <a:pPr marL="365760" indent="-256032" fontAlgn="auto">
              <a:spcAft>
                <a:spcPts val="1800"/>
              </a:spcAft>
              <a:buClr>
                <a:schemeClr val="accent1">
                  <a:lumMod val="75000"/>
                </a:schemeClr>
              </a:buClr>
              <a:buFont typeface="Wingdings 3"/>
              <a:buChar char=""/>
              <a:defRPr/>
            </a:pPr>
            <a:endParaRPr lang="en-US" dirty="0">
              <a:solidFill>
                <a:schemeClr val="accent1">
                  <a:lumMod val="75000"/>
                </a:schemeClr>
              </a:solidFill>
            </a:endParaRPr>
          </a:p>
        </p:txBody>
      </p:sp>
      <p:sp>
        <p:nvSpPr>
          <p:cNvPr id="3" name="Title 2"/>
          <p:cNvSpPr>
            <a:spLocks noGrp="1"/>
          </p:cNvSpPr>
          <p:nvPr>
            <p:ph type="title"/>
          </p:nvPr>
        </p:nvSpPr>
        <p:spPr/>
        <p:txBody>
          <a:bodyPr/>
          <a:lstStyle/>
          <a:p>
            <a:pPr fontAlgn="auto">
              <a:spcAft>
                <a:spcPts val="0"/>
              </a:spcAft>
              <a:defRPr/>
            </a:pPr>
            <a:r>
              <a:rPr lang="en-US" dirty="0" smtClean="0"/>
              <a:t>Advantages of Bioresources</a:t>
            </a:r>
            <a:endParaRPr lang="en-US" dirty="0"/>
          </a:p>
        </p:txBody>
      </p:sp>
      <p:pic>
        <p:nvPicPr>
          <p:cNvPr id="17411" name="Picture 3" descr="bioethanol fermenter.bmp"/>
          <p:cNvPicPr>
            <a:picLocks noChangeAspect="1"/>
          </p:cNvPicPr>
          <p:nvPr/>
        </p:nvPicPr>
        <p:blipFill>
          <a:blip r:embed="rId2"/>
          <a:srcRect/>
          <a:stretch>
            <a:fillRect/>
          </a:stretch>
        </p:blipFill>
        <p:spPr bwMode="auto">
          <a:xfrm>
            <a:off x="6858000" y="3352800"/>
            <a:ext cx="2209800" cy="34004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458200" cy="3014662"/>
          </a:xfrm>
        </p:spPr>
        <p:txBody>
          <a:bodyPr>
            <a:normAutofit fontScale="70000" lnSpcReduction="20000"/>
          </a:bodyPr>
          <a:lstStyle/>
          <a:p>
            <a:pPr marL="365760" indent="-256032" fontAlgn="auto">
              <a:spcBef>
                <a:spcPts val="0"/>
              </a:spcBef>
              <a:spcAft>
                <a:spcPts val="1800"/>
              </a:spcAft>
              <a:buFont typeface="Wingdings 3"/>
              <a:buChar char=""/>
              <a:defRPr/>
            </a:pPr>
            <a:r>
              <a:rPr lang="en-US" b="1" dirty="0" smtClean="0">
                <a:solidFill>
                  <a:schemeClr val="accent1">
                    <a:lumMod val="75000"/>
                  </a:schemeClr>
                </a:solidFill>
              </a:rPr>
              <a:t>Bioprocesses </a:t>
            </a:r>
            <a:r>
              <a:rPr lang="en-US" dirty="0" smtClean="0">
                <a:solidFill>
                  <a:schemeClr val="accent1">
                    <a:lumMod val="75000"/>
                  </a:schemeClr>
                </a:solidFill>
              </a:rPr>
              <a:t>(biological, chemical and thermal conversion methods, improved process engineering, etc.)</a:t>
            </a:r>
            <a:endParaRPr lang="en-US" b="1" dirty="0" smtClean="0">
              <a:solidFill>
                <a:schemeClr val="accent1">
                  <a:lumMod val="75000"/>
                </a:schemeClr>
              </a:solidFill>
            </a:endParaRPr>
          </a:p>
          <a:p>
            <a:pPr marL="365760" indent="-256032" fontAlgn="auto">
              <a:spcBef>
                <a:spcPts val="0"/>
              </a:spcBef>
              <a:spcAft>
                <a:spcPts val="1800"/>
              </a:spcAft>
              <a:buFont typeface="Wingdings 3"/>
              <a:buChar char=""/>
              <a:defRPr/>
            </a:pPr>
            <a:r>
              <a:rPr lang="en-US" b="1" dirty="0" smtClean="0">
                <a:solidFill>
                  <a:schemeClr val="accent1">
                    <a:lumMod val="75000"/>
                  </a:schemeClr>
                </a:solidFill>
              </a:rPr>
              <a:t>Biofuels </a:t>
            </a:r>
            <a:r>
              <a:rPr lang="en-US" dirty="0" smtClean="0">
                <a:solidFill>
                  <a:schemeClr val="accent1">
                    <a:lumMod val="75000"/>
                  </a:schemeClr>
                </a:solidFill>
              </a:rPr>
              <a:t>(oils, biodiesel, ethanol and other alcohols, biogas, syngas, etc.)</a:t>
            </a:r>
          </a:p>
          <a:p>
            <a:pPr marL="365760" indent="-256032" fontAlgn="auto">
              <a:spcBef>
                <a:spcPts val="0"/>
              </a:spcBef>
              <a:spcAft>
                <a:spcPts val="1800"/>
              </a:spcAft>
              <a:buFont typeface="Wingdings 3"/>
              <a:buChar char=""/>
              <a:defRPr/>
            </a:pPr>
            <a:r>
              <a:rPr lang="en-US" b="1" dirty="0" err="1" smtClean="0">
                <a:solidFill>
                  <a:schemeClr val="accent1">
                    <a:lumMod val="75000"/>
                  </a:schemeClr>
                </a:solidFill>
              </a:rPr>
              <a:t>Biochemicals</a:t>
            </a:r>
            <a:r>
              <a:rPr lang="en-US" b="1" dirty="0" smtClean="0">
                <a:solidFill>
                  <a:schemeClr val="accent1">
                    <a:lumMod val="75000"/>
                  </a:schemeClr>
                </a:solidFill>
              </a:rPr>
              <a:t> </a:t>
            </a:r>
            <a:r>
              <a:rPr lang="en-US" dirty="0" smtClean="0">
                <a:solidFill>
                  <a:schemeClr val="accent1">
                    <a:lumMod val="75000"/>
                  </a:schemeClr>
                </a:solidFill>
              </a:rPr>
              <a:t>(specialty chemicals such as enzymes, catalysts, proteins, paints, inks, surfactants, polymers, lubricants, solvents, plant-made pharmaceuticals, etc.)</a:t>
            </a:r>
          </a:p>
          <a:p>
            <a:pPr marL="365760" indent="-256032" fontAlgn="auto">
              <a:spcBef>
                <a:spcPts val="0"/>
              </a:spcBef>
              <a:spcAft>
                <a:spcPts val="1800"/>
              </a:spcAft>
              <a:buFont typeface="Wingdings 3"/>
              <a:buChar char=""/>
              <a:defRPr/>
            </a:pPr>
            <a:r>
              <a:rPr lang="en-US" b="1" dirty="0" smtClean="0">
                <a:solidFill>
                  <a:schemeClr val="accent1">
                    <a:lumMod val="75000"/>
                  </a:schemeClr>
                </a:solidFill>
              </a:rPr>
              <a:t>Biomaterials </a:t>
            </a:r>
            <a:r>
              <a:rPr lang="en-US" dirty="0" smtClean="0">
                <a:solidFill>
                  <a:schemeClr val="accent1">
                    <a:lumMod val="75000"/>
                  </a:schemeClr>
                </a:solidFill>
              </a:rPr>
              <a:t>(fiber products, lumber, leather, processed foods, laminates, roofing, plastics, insulation, etc.)</a:t>
            </a:r>
            <a:endParaRPr lang="en-US" dirty="0">
              <a:solidFill>
                <a:schemeClr val="accent1">
                  <a:lumMod val="75000"/>
                </a:schemeClr>
              </a:solidFill>
            </a:endParaRPr>
          </a:p>
        </p:txBody>
      </p:sp>
      <p:sp>
        <p:nvSpPr>
          <p:cNvPr id="3" name="Title 2"/>
          <p:cNvSpPr>
            <a:spLocks noGrp="1"/>
          </p:cNvSpPr>
          <p:nvPr>
            <p:ph type="title"/>
          </p:nvPr>
        </p:nvSpPr>
        <p:spPr/>
        <p:txBody>
          <a:bodyPr/>
          <a:lstStyle/>
          <a:p>
            <a:pPr fontAlgn="auto">
              <a:spcAft>
                <a:spcPts val="0"/>
              </a:spcAft>
              <a:defRPr/>
            </a:pPr>
            <a:r>
              <a:rPr lang="en-US" dirty="0" smtClean="0"/>
              <a:t>Research Areas at BSEL</a:t>
            </a:r>
            <a:endParaRPr lang="en-US" dirty="0"/>
          </a:p>
        </p:txBody>
      </p:sp>
      <p:pic>
        <p:nvPicPr>
          <p:cNvPr id="18435" name="Picture 3" descr="ethanol cycle.bmp"/>
          <p:cNvPicPr>
            <a:picLocks noChangeAspect="1"/>
          </p:cNvPicPr>
          <p:nvPr/>
        </p:nvPicPr>
        <p:blipFill>
          <a:blip r:embed="rId2">
            <a:clrChange>
              <a:clrFrom>
                <a:srgbClr val="FFFFFF"/>
              </a:clrFrom>
              <a:clrTo>
                <a:srgbClr val="FFFFFF">
                  <a:alpha val="0"/>
                </a:srgbClr>
              </a:clrTo>
            </a:clrChange>
          </a:blip>
          <a:srcRect l="2222" r="1778" b="2667"/>
          <a:stretch>
            <a:fillRect/>
          </a:stretch>
        </p:blipFill>
        <p:spPr bwMode="auto">
          <a:xfrm>
            <a:off x="5461000" y="4343400"/>
            <a:ext cx="3606800" cy="2438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6477000" cy="4691062"/>
          </a:xfrm>
        </p:spPr>
        <p:txBody>
          <a:bodyPr>
            <a:normAutofit/>
          </a:bodyPr>
          <a:lstStyle/>
          <a:p>
            <a:pPr marL="365760" indent="-256032" fontAlgn="auto">
              <a:spcBef>
                <a:spcPts val="0"/>
              </a:spcBef>
              <a:spcAft>
                <a:spcPts val="1100"/>
              </a:spcAft>
              <a:buFont typeface="Wingdings 3"/>
              <a:buChar char=""/>
              <a:defRPr/>
            </a:pPr>
            <a:r>
              <a:rPr lang="en-US" sz="2000" b="1" dirty="0" smtClean="0">
                <a:solidFill>
                  <a:schemeClr val="accent1">
                    <a:lumMod val="75000"/>
                  </a:schemeClr>
                </a:solidFill>
              </a:rPr>
              <a:t>Lignocellulosic bioethanol laboratories</a:t>
            </a:r>
          </a:p>
          <a:p>
            <a:pPr marL="365760" indent="-256032" fontAlgn="auto">
              <a:spcBef>
                <a:spcPts val="0"/>
              </a:spcBef>
              <a:spcAft>
                <a:spcPts val="1100"/>
              </a:spcAft>
              <a:buFont typeface="Wingdings 3"/>
              <a:buChar char=""/>
              <a:defRPr/>
            </a:pPr>
            <a:r>
              <a:rPr lang="en-US" sz="2000" b="1" dirty="0" smtClean="0">
                <a:solidFill>
                  <a:schemeClr val="accent1">
                    <a:lumMod val="75000"/>
                  </a:schemeClr>
                </a:solidFill>
              </a:rPr>
              <a:t>High-pressure catalytic reactor rooms for hydrogenation and other chemical processing</a:t>
            </a:r>
          </a:p>
          <a:p>
            <a:pPr marL="365760" indent="-256032" fontAlgn="auto">
              <a:spcBef>
                <a:spcPts val="0"/>
              </a:spcBef>
              <a:spcAft>
                <a:spcPts val="1100"/>
              </a:spcAft>
              <a:buFont typeface="Wingdings 3"/>
              <a:buChar char=""/>
              <a:defRPr/>
            </a:pPr>
            <a:r>
              <a:rPr lang="en-US" sz="2000" b="1" dirty="0" err="1" smtClean="0">
                <a:solidFill>
                  <a:schemeClr val="accent1">
                    <a:lumMod val="75000"/>
                  </a:schemeClr>
                </a:solidFill>
              </a:rPr>
              <a:t>Bioprocessing</a:t>
            </a:r>
            <a:r>
              <a:rPr lang="en-US" sz="2000" b="1" dirty="0" smtClean="0">
                <a:solidFill>
                  <a:schemeClr val="accent1">
                    <a:lumMod val="75000"/>
                  </a:schemeClr>
                </a:solidFill>
              </a:rPr>
              <a:t> laboratories for developing and engineering fungal fermentations supporting wet chemical laboratories for synthesis and preparation of catalysts and feedstocks</a:t>
            </a:r>
          </a:p>
          <a:p>
            <a:pPr marL="365760" indent="-256032" fontAlgn="auto">
              <a:spcBef>
                <a:spcPts val="0"/>
              </a:spcBef>
              <a:spcAft>
                <a:spcPts val="1100"/>
              </a:spcAft>
              <a:buFont typeface="Wingdings 3"/>
              <a:buChar char=""/>
              <a:defRPr/>
            </a:pPr>
            <a:r>
              <a:rPr lang="en-US" sz="2000" b="1" dirty="0" smtClean="0">
                <a:solidFill>
                  <a:schemeClr val="accent1">
                    <a:lumMod val="75000"/>
                  </a:schemeClr>
                </a:solidFill>
              </a:rPr>
              <a:t>Combinatorial Catalysis Research Laboratory, which houses PNNL’s state-of-the-art, rapid-throughput catalyst discovery instrumentation</a:t>
            </a:r>
          </a:p>
          <a:p>
            <a:pPr marL="365760" indent="-256032" fontAlgn="auto">
              <a:spcBef>
                <a:spcPts val="0"/>
              </a:spcBef>
              <a:spcAft>
                <a:spcPts val="1100"/>
              </a:spcAft>
              <a:buFont typeface="Wingdings 3"/>
              <a:buChar char=""/>
              <a:defRPr/>
            </a:pPr>
            <a:r>
              <a:rPr lang="en-US" sz="2000" b="1" dirty="0" smtClean="0">
                <a:solidFill>
                  <a:schemeClr val="accent1">
                    <a:lumMod val="75000"/>
                  </a:schemeClr>
                </a:solidFill>
              </a:rPr>
              <a:t>2,500-square-foot high-bay facility for integration and scale-up of the various processing steps in bioproducts manufacture</a:t>
            </a:r>
            <a:endParaRPr lang="en-US" sz="2000" b="1" dirty="0">
              <a:solidFill>
                <a:schemeClr val="accent1">
                  <a:lumMod val="75000"/>
                </a:schemeClr>
              </a:solidFill>
            </a:endParaRPr>
          </a:p>
        </p:txBody>
      </p:sp>
      <p:sp>
        <p:nvSpPr>
          <p:cNvPr id="3" name="Title 2"/>
          <p:cNvSpPr>
            <a:spLocks noGrp="1"/>
          </p:cNvSpPr>
          <p:nvPr>
            <p:ph type="title"/>
          </p:nvPr>
        </p:nvSpPr>
        <p:spPr/>
        <p:txBody>
          <a:bodyPr/>
          <a:lstStyle/>
          <a:p>
            <a:pPr fontAlgn="auto">
              <a:spcAft>
                <a:spcPts val="0"/>
              </a:spcAft>
              <a:defRPr/>
            </a:pPr>
            <a:r>
              <a:rPr lang="en-US" dirty="0" smtClean="0"/>
              <a:t>Research Capabilities</a:t>
            </a:r>
            <a:endParaRPr lang="en-US" dirty="0"/>
          </a:p>
        </p:txBody>
      </p:sp>
      <p:pic>
        <p:nvPicPr>
          <p:cNvPr id="19459" name="Picture 3" descr="1332-pnnl--wsu-open-biomass-research-facility.jpg"/>
          <p:cNvPicPr>
            <a:picLocks noChangeAspect="1"/>
          </p:cNvPicPr>
          <p:nvPr/>
        </p:nvPicPr>
        <p:blipFill>
          <a:blip r:embed="rId2"/>
          <a:srcRect/>
          <a:stretch>
            <a:fillRect/>
          </a:stretch>
        </p:blipFill>
        <p:spPr bwMode="auto">
          <a:xfrm>
            <a:off x="6705600" y="1219200"/>
            <a:ext cx="2381250" cy="1543050"/>
          </a:xfrm>
          <a:prstGeom prst="rect">
            <a:avLst/>
          </a:prstGeom>
          <a:noFill/>
          <a:ln w="9525">
            <a:noFill/>
            <a:miter lim="800000"/>
            <a:headEnd/>
            <a:tailEnd/>
          </a:ln>
        </p:spPr>
      </p:pic>
      <p:pic>
        <p:nvPicPr>
          <p:cNvPr id="19460" name="Picture 4" descr="inverted microscope.bmp"/>
          <p:cNvPicPr>
            <a:picLocks noChangeAspect="1"/>
          </p:cNvPicPr>
          <p:nvPr/>
        </p:nvPicPr>
        <p:blipFill>
          <a:blip r:embed="rId3"/>
          <a:srcRect/>
          <a:stretch>
            <a:fillRect/>
          </a:stretch>
        </p:blipFill>
        <p:spPr bwMode="auto">
          <a:xfrm>
            <a:off x="7240588" y="4724400"/>
            <a:ext cx="1903412" cy="1566863"/>
          </a:xfrm>
          <a:prstGeom prst="rect">
            <a:avLst/>
          </a:prstGeom>
          <a:noFill/>
          <a:ln w="9525">
            <a:noFill/>
            <a:miter lim="800000"/>
            <a:headEnd/>
            <a:tailEnd/>
          </a:ln>
        </p:spPr>
      </p:pic>
      <p:pic>
        <p:nvPicPr>
          <p:cNvPr id="19461" name="Picture 5" descr="dionex.bmp"/>
          <p:cNvPicPr>
            <a:picLocks noChangeAspect="1"/>
          </p:cNvPicPr>
          <p:nvPr/>
        </p:nvPicPr>
        <p:blipFill>
          <a:blip r:embed="rId4"/>
          <a:srcRect/>
          <a:stretch>
            <a:fillRect/>
          </a:stretch>
        </p:blipFill>
        <p:spPr bwMode="auto">
          <a:xfrm>
            <a:off x="6705600" y="3505200"/>
            <a:ext cx="1336675" cy="1244600"/>
          </a:xfrm>
          <a:prstGeom prst="rect">
            <a:avLst/>
          </a:prstGeom>
          <a:noFill/>
          <a:ln w="9525">
            <a:noFill/>
            <a:miter lim="800000"/>
            <a:headEnd/>
            <a:tailEnd/>
          </a:ln>
        </p:spPr>
      </p:pic>
      <p:pic>
        <p:nvPicPr>
          <p:cNvPr id="19462" name="Picture 6" descr="HPLC.bmp"/>
          <p:cNvPicPr>
            <a:picLocks noChangeAspect="1"/>
          </p:cNvPicPr>
          <p:nvPr/>
        </p:nvPicPr>
        <p:blipFill>
          <a:blip r:embed="rId5"/>
          <a:srcRect/>
          <a:stretch>
            <a:fillRect/>
          </a:stretch>
        </p:blipFill>
        <p:spPr bwMode="auto">
          <a:xfrm>
            <a:off x="7924800" y="2819400"/>
            <a:ext cx="1135063" cy="108108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365760" indent="-256032" fontAlgn="auto">
              <a:spcBef>
                <a:spcPts val="0"/>
              </a:spcBef>
              <a:spcAft>
                <a:spcPts val="1200"/>
              </a:spcAft>
              <a:buFont typeface="Wingdings 3"/>
              <a:buChar char=""/>
              <a:defRPr/>
            </a:pPr>
            <a:r>
              <a:rPr lang="en-US" sz="1200" b="1" dirty="0" smtClean="0">
                <a:solidFill>
                  <a:schemeClr val="accent1">
                    <a:lumMod val="75000"/>
                  </a:schemeClr>
                </a:solidFill>
              </a:rPr>
              <a:t>Renewable Portfolio Standard. </a:t>
            </a:r>
            <a:r>
              <a:rPr lang="en-US" sz="1200" dirty="0" smtClean="0">
                <a:solidFill>
                  <a:schemeClr val="accent1">
                    <a:lumMod val="75000"/>
                  </a:schemeClr>
                </a:solidFill>
              </a:rPr>
              <a:t>Ballot initiative 937 set renewable energy standards. Utility companies serving 25,000 people or more required to produce 15 percent of their energy using renewable sources by 2020. Sources of energy that count toward the standard include water, wind, solar, geothermal, landfill gas, wave, ocean, tidal power, gas from sewage treatment facilities, biodiesel fuel that is not derived from crops raised on land cleared from old growth or first-growth forests, and qualifying biomass resources.</a:t>
            </a:r>
          </a:p>
          <a:p>
            <a:pPr marL="365760" indent="-256032" fontAlgn="auto">
              <a:spcBef>
                <a:spcPts val="0"/>
              </a:spcBef>
              <a:spcAft>
                <a:spcPts val="1200"/>
              </a:spcAft>
              <a:buFont typeface="Wingdings 3"/>
              <a:buChar char=""/>
              <a:defRPr/>
            </a:pPr>
            <a:r>
              <a:rPr lang="en-US" sz="1200" b="1" dirty="0" smtClean="0">
                <a:solidFill>
                  <a:schemeClr val="accent1">
                    <a:lumMod val="75000"/>
                  </a:schemeClr>
                </a:solidFill>
              </a:rPr>
              <a:t>Petroleum Dependency Reduction. </a:t>
            </a:r>
            <a:r>
              <a:rPr lang="en-US" sz="1200" dirty="0" smtClean="0">
                <a:solidFill>
                  <a:schemeClr val="accent1">
                    <a:lumMod val="75000"/>
                  </a:schemeClr>
                </a:solidFill>
              </a:rPr>
              <a:t>State requires that all gasoline contain 2% ethanol by 2008, and increased up to 10% if no adverse ozone pollution levels result and sufficient raw materials are available within the state; 2% of all diesel sold to be biodiesel by 2008. To be increased to 5% if there is sufficient in-state biodiesel production.</a:t>
            </a:r>
          </a:p>
          <a:p>
            <a:pPr marL="365760" indent="-256032" fontAlgn="auto">
              <a:spcBef>
                <a:spcPts val="0"/>
              </a:spcBef>
              <a:spcAft>
                <a:spcPts val="1200"/>
              </a:spcAft>
              <a:buFont typeface="Wingdings 3"/>
              <a:buChar char=""/>
              <a:defRPr/>
            </a:pPr>
            <a:r>
              <a:rPr lang="en-US" sz="1200" b="1" dirty="0" smtClean="0">
                <a:solidFill>
                  <a:schemeClr val="accent1">
                    <a:lumMod val="75000"/>
                  </a:schemeClr>
                </a:solidFill>
              </a:rPr>
              <a:t>Washington Climate Plan.</a:t>
            </a:r>
            <a:r>
              <a:rPr lang="en-US" sz="1200" dirty="0" smtClean="0">
                <a:solidFill>
                  <a:schemeClr val="accent1">
                    <a:lumMod val="75000"/>
                  </a:schemeClr>
                </a:solidFill>
              </a:rPr>
              <a:t> By 2020, reduce emissions to 1990 levels, and, after a thorough evaluation of all the options, reduce them by another 25 percent by 2035. By 2050, further reduce emissions to at least 50 percent below 1990 levels. </a:t>
            </a:r>
            <a:endParaRPr lang="en-US" sz="1200" b="1" dirty="0" smtClean="0">
              <a:solidFill>
                <a:schemeClr val="accent1">
                  <a:lumMod val="75000"/>
                </a:schemeClr>
              </a:solidFill>
            </a:endParaRPr>
          </a:p>
          <a:p>
            <a:pPr marL="365760" indent="-256032" fontAlgn="auto">
              <a:spcBef>
                <a:spcPts val="0"/>
              </a:spcBef>
              <a:spcAft>
                <a:spcPts val="1200"/>
              </a:spcAft>
              <a:buFont typeface="Wingdings 3"/>
              <a:buChar char=""/>
              <a:defRPr/>
            </a:pPr>
            <a:r>
              <a:rPr lang="en-US" sz="1200" b="1" dirty="0" smtClean="0">
                <a:solidFill>
                  <a:schemeClr val="accent1">
                    <a:lumMod val="75000"/>
                  </a:schemeClr>
                </a:solidFill>
              </a:rPr>
              <a:t>Greenhouse Gas (GHG) Reduction. </a:t>
            </a:r>
            <a:r>
              <a:rPr lang="en-US" sz="1200" dirty="0" smtClean="0">
                <a:solidFill>
                  <a:schemeClr val="accent1">
                    <a:lumMod val="75000"/>
                  </a:schemeClr>
                </a:solidFill>
              </a:rPr>
              <a:t>Using bioresources instead of fossil fuels reduces GHG emissions. Also, conversion of landfill gas to energy and the adoption of animal waste conversion systems can substantially reduce fugitive methane emissions, a powerful greenhouse gas.</a:t>
            </a:r>
          </a:p>
          <a:p>
            <a:pPr marL="365760" indent="-256032" fontAlgn="auto">
              <a:spcBef>
                <a:spcPts val="0"/>
              </a:spcBef>
              <a:spcAft>
                <a:spcPts val="1200"/>
              </a:spcAft>
              <a:buFont typeface="Wingdings 3"/>
              <a:buChar char=""/>
              <a:defRPr/>
            </a:pPr>
            <a:r>
              <a:rPr lang="en-US" sz="1200" b="1" dirty="0" smtClean="0">
                <a:solidFill>
                  <a:schemeClr val="accent1">
                    <a:lumMod val="75000"/>
                  </a:schemeClr>
                </a:solidFill>
              </a:rPr>
              <a:t>Air Quality. </a:t>
            </a:r>
            <a:r>
              <a:rPr lang="en-US" sz="1200" dirty="0" smtClean="0">
                <a:solidFill>
                  <a:schemeClr val="accent1">
                    <a:lumMod val="75000"/>
                  </a:schemeClr>
                </a:solidFill>
              </a:rPr>
              <a:t>Most biofuels are naturally low in sulfur, aromatics, and other toxic compounds that impact human health. Decreased reliance on traditional fuels will improve overall air quality, particularly in urban areas.</a:t>
            </a:r>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t>Why is This Research Important?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marL="365760" indent="-256032" fontAlgn="auto">
              <a:lnSpc>
                <a:spcPct val="120000"/>
              </a:lnSpc>
              <a:spcBef>
                <a:spcPts val="0"/>
              </a:spcBef>
              <a:spcAft>
                <a:spcPts val="1200"/>
              </a:spcAft>
              <a:buFont typeface="Wingdings 3"/>
              <a:buChar char=""/>
              <a:defRPr/>
            </a:pPr>
            <a:r>
              <a:rPr lang="en-US" sz="2800" b="1" dirty="0" smtClean="0">
                <a:solidFill>
                  <a:schemeClr val="accent1">
                    <a:lumMod val="75000"/>
                  </a:schemeClr>
                </a:solidFill>
              </a:rPr>
              <a:t>Forest Health and Wildfire Prevention. </a:t>
            </a:r>
            <a:r>
              <a:rPr lang="en-US" sz="2800" dirty="0" smtClean="0">
                <a:solidFill>
                  <a:schemeClr val="accent1">
                    <a:lumMod val="75000"/>
                  </a:schemeClr>
                </a:solidFill>
              </a:rPr>
              <a:t>Forest thinning and other improvements in forest health, when coupled with bioenergy production, can create a statewide wildfire prevention strategy that reduces fire suppression costs and enhances the supply of renewable energy.</a:t>
            </a:r>
          </a:p>
          <a:p>
            <a:pPr marL="365760" indent="-256032" fontAlgn="auto">
              <a:lnSpc>
                <a:spcPct val="120000"/>
              </a:lnSpc>
              <a:spcBef>
                <a:spcPts val="0"/>
              </a:spcBef>
              <a:spcAft>
                <a:spcPts val="1200"/>
              </a:spcAft>
              <a:buFont typeface="Wingdings 3"/>
              <a:buChar char=""/>
              <a:defRPr/>
            </a:pPr>
            <a:r>
              <a:rPr lang="en-US" sz="2800" b="1" dirty="0" smtClean="0">
                <a:solidFill>
                  <a:schemeClr val="accent1">
                    <a:lumMod val="75000"/>
                  </a:schemeClr>
                </a:solidFill>
              </a:rPr>
              <a:t>New Opportunities for Agriculture. </a:t>
            </a:r>
            <a:r>
              <a:rPr lang="en-US" sz="2800" dirty="0" smtClean="0">
                <a:solidFill>
                  <a:schemeClr val="accent1">
                    <a:lumMod val="75000"/>
                  </a:schemeClr>
                </a:solidFill>
              </a:rPr>
              <a:t>Biomass constitutes new potential opportunities for agriculture, both in terms of improved use of the non-crop portion of current production and in new crops addressing new markets in energy, fuels, chemicals, and bio-based products.</a:t>
            </a:r>
          </a:p>
          <a:p>
            <a:pPr marL="365760" indent="-256032" fontAlgn="auto">
              <a:lnSpc>
                <a:spcPct val="120000"/>
              </a:lnSpc>
              <a:spcBef>
                <a:spcPts val="0"/>
              </a:spcBef>
              <a:spcAft>
                <a:spcPts val="1200"/>
              </a:spcAft>
              <a:buFont typeface="Wingdings 3"/>
              <a:buChar char=""/>
              <a:defRPr/>
            </a:pPr>
            <a:r>
              <a:rPr lang="en-US" sz="2800" b="1" dirty="0" smtClean="0">
                <a:solidFill>
                  <a:schemeClr val="accent1">
                    <a:lumMod val="75000"/>
                  </a:schemeClr>
                </a:solidFill>
              </a:rPr>
              <a:t>Landfill Diversion. </a:t>
            </a:r>
            <a:r>
              <a:rPr lang="en-US" sz="2800" dirty="0" smtClean="0">
                <a:solidFill>
                  <a:schemeClr val="accent1">
                    <a:lumMod val="75000"/>
                  </a:schemeClr>
                </a:solidFill>
              </a:rPr>
              <a:t>Washington disposes over 9.75million tons of waste annually, approximately 70 percent of which is composed of various forms of biomass. Biomass conversion technologies have the potential to return a significant portion of this post-recycled fraction of the waste stream to an economic stream in the form of power, fuels, and chemicals.</a:t>
            </a:r>
          </a:p>
          <a:p>
            <a:pPr marL="365760" indent="-256032" fontAlgn="auto">
              <a:lnSpc>
                <a:spcPct val="120000"/>
              </a:lnSpc>
              <a:spcBef>
                <a:spcPts val="0"/>
              </a:spcBef>
              <a:spcAft>
                <a:spcPts val="1200"/>
              </a:spcAft>
              <a:buFont typeface="Wingdings 3"/>
              <a:buChar char=""/>
              <a:defRPr/>
            </a:pPr>
            <a:r>
              <a:rPr lang="en-US" sz="2800" b="1" dirty="0" smtClean="0">
                <a:solidFill>
                  <a:schemeClr val="accent1">
                    <a:lumMod val="75000"/>
                  </a:schemeClr>
                </a:solidFill>
              </a:rPr>
              <a:t>Economic Development. </a:t>
            </a:r>
            <a:r>
              <a:rPr lang="en-US" sz="2800" dirty="0" smtClean="0">
                <a:solidFill>
                  <a:schemeClr val="accent1">
                    <a:lumMod val="75000"/>
                  </a:schemeClr>
                </a:solidFill>
              </a:rPr>
              <a:t>Creation of a diversified bio-based economy in Washington will help to revitalize rural communities and the State’s agricultural base by creating new value-added markets and new local jobs.</a:t>
            </a:r>
          </a:p>
          <a:p>
            <a:pPr marL="365760" indent="-256032" fontAlgn="auto">
              <a:lnSpc>
                <a:spcPct val="120000"/>
              </a:lnSpc>
              <a:spcBef>
                <a:spcPts val="0"/>
              </a:spcBef>
              <a:spcAft>
                <a:spcPts val="1200"/>
              </a:spcAft>
              <a:buFont typeface="Wingdings 3"/>
              <a:buChar char=""/>
              <a:defRPr/>
            </a:pPr>
            <a:r>
              <a:rPr lang="en-US" sz="2800" b="1" dirty="0" smtClean="0">
                <a:solidFill>
                  <a:schemeClr val="accent1">
                    <a:lumMod val="75000"/>
                  </a:schemeClr>
                </a:solidFill>
              </a:rPr>
              <a:t>Water Quality and Watershed Protection. </a:t>
            </a:r>
            <a:r>
              <a:rPr lang="en-US" sz="2800" dirty="0" smtClean="0">
                <a:solidFill>
                  <a:schemeClr val="accent1">
                    <a:lumMod val="75000"/>
                  </a:schemeClr>
                </a:solidFill>
              </a:rPr>
              <a:t>Petroleum-based fuels and chemicals are toxic to the environment and continue to constitute a major source of pollution to surface- and ground-waters. In contrast, biofuels, such as ethanol and biodiesel, are less toxic and are biodegradable.</a:t>
            </a:r>
          </a:p>
        </p:txBody>
      </p:sp>
      <p:sp>
        <p:nvSpPr>
          <p:cNvPr id="3" name="Title 2"/>
          <p:cNvSpPr>
            <a:spLocks noGrp="1"/>
          </p:cNvSpPr>
          <p:nvPr>
            <p:ph type="title"/>
          </p:nvPr>
        </p:nvSpPr>
        <p:spPr/>
        <p:txBody>
          <a:bodyPr>
            <a:noAutofit/>
          </a:bodyPr>
          <a:lstStyle/>
          <a:p>
            <a:pPr fontAlgn="auto">
              <a:spcAft>
                <a:spcPts val="0"/>
              </a:spcAft>
              <a:defRPr/>
            </a:pPr>
            <a:r>
              <a:rPr lang="en-US" sz="3200" dirty="0" smtClean="0"/>
              <a:t>Why is This Research Important (Cont.)</a:t>
            </a:r>
            <a:endParaRPr lang="en-US" sz="3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370</TotalTime>
  <Words>782</Words>
  <Application>Microsoft Office PowerPoint</Application>
  <PresentationFormat>On-screen Show (4:3)</PresentationFormat>
  <Paragraphs>35</Paragraphs>
  <Slides>10</Slides>
  <Notes>0</Notes>
  <HiddenSlides>0</HiddenSlides>
  <MMClips>0</MMClips>
  <ScaleCrop>false</ScaleCrop>
  <HeadingPairs>
    <vt:vector size="6" baseType="variant">
      <vt:variant>
        <vt:lpstr>Fonts Used</vt:lpstr>
      </vt:variant>
      <vt:variant>
        <vt:i4>6</vt:i4>
      </vt:variant>
      <vt:variant>
        <vt:lpstr>Design Template</vt:lpstr>
      </vt:variant>
      <vt:variant>
        <vt:i4>8</vt:i4>
      </vt:variant>
      <vt:variant>
        <vt:lpstr>Slide Titles</vt:lpstr>
      </vt:variant>
      <vt:variant>
        <vt:i4>10</vt:i4>
      </vt:variant>
    </vt:vector>
  </HeadingPairs>
  <TitlesOfParts>
    <vt:vector size="24" baseType="lpstr">
      <vt:lpstr>Lucida Sans Unicode</vt:lpstr>
      <vt:lpstr>Arial</vt:lpstr>
      <vt:lpstr>Wingdings 3</vt:lpstr>
      <vt:lpstr>Verdana</vt:lpstr>
      <vt:lpstr>Wingdings 2</vt:lpstr>
      <vt:lpstr>Calibri</vt:lpstr>
      <vt:lpstr>Concourse</vt:lpstr>
      <vt:lpstr>Concourse</vt:lpstr>
      <vt:lpstr>Concourse</vt:lpstr>
      <vt:lpstr>Concourse</vt:lpstr>
      <vt:lpstr>Concourse</vt:lpstr>
      <vt:lpstr>Concourse</vt:lpstr>
      <vt:lpstr>Concourse</vt:lpstr>
      <vt:lpstr>Concourse</vt:lpstr>
      <vt:lpstr>Slide 1</vt:lpstr>
      <vt:lpstr>Slide 2</vt:lpstr>
      <vt:lpstr>Slide 3</vt:lpstr>
      <vt:lpstr>Slide 4</vt:lpstr>
      <vt:lpstr>Slide 5</vt:lpstr>
      <vt:lpstr>Slide 6</vt:lpstr>
      <vt:lpstr>Slide 7</vt:lpstr>
      <vt:lpstr>Slide 8</vt:lpstr>
      <vt:lpstr>Slide 9</vt:lpstr>
      <vt:lpstr>Slide 10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BSEL BioProducts, Sciences, and Engineering Laboratory</dc:title>
  <dc:creator>Keith Thomsen</dc:creator>
  <cp:lastModifiedBy>Staff</cp:lastModifiedBy>
  <cp:revision>35</cp:revision>
  <dcterms:created xsi:type="dcterms:W3CDTF">2008-08-21T21:56:33Z</dcterms:created>
  <dcterms:modified xsi:type="dcterms:W3CDTF">2008-08-25T21:01:03Z</dcterms:modified>
</cp:coreProperties>
</file>